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60" r:id="rId6"/>
    <p:sldMasterId id="2147483672" r:id="rId7"/>
    <p:sldMasterId id="2147483717" r:id="rId8"/>
  </p:sldMasterIdLst>
  <p:notesMasterIdLst>
    <p:notesMasterId r:id="rId66"/>
  </p:notesMasterIdLst>
  <p:handoutMasterIdLst>
    <p:handoutMasterId r:id="rId67"/>
  </p:handoutMasterIdLst>
  <p:sldIdLst>
    <p:sldId id="716" r:id="rId9"/>
    <p:sldId id="838" r:id="rId10"/>
    <p:sldId id="796" r:id="rId11"/>
    <p:sldId id="381" r:id="rId12"/>
    <p:sldId id="382" r:id="rId13"/>
    <p:sldId id="795" r:id="rId14"/>
    <p:sldId id="850" r:id="rId15"/>
    <p:sldId id="839" r:id="rId16"/>
    <p:sldId id="840" r:id="rId17"/>
    <p:sldId id="841" r:id="rId18"/>
    <p:sldId id="842" r:id="rId19"/>
    <p:sldId id="843" r:id="rId20"/>
    <p:sldId id="730" r:id="rId21"/>
    <p:sldId id="727" r:id="rId22"/>
    <p:sldId id="735" r:id="rId23"/>
    <p:sldId id="734" r:id="rId24"/>
    <p:sldId id="736" r:id="rId25"/>
    <p:sldId id="797" r:id="rId26"/>
    <p:sldId id="719" r:id="rId27"/>
    <p:sldId id="720" r:id="rId28"/>
    <p:sldId id="405" r:id="rId29"/>
    <p:sldId id="722" r:id="rId30"/>
    <p:sldId id="723" r:id="rId31"/>
    <p:sldId id="417" r:id="rId32"/>
    <p:sldId id="731" r:id="rId33"/>
    <p:sldId id="653" r:id="rId34"/>
    <p:sldId id="656" r:id="rId35"/>
    <p:sldId id="798" r:id="rId36"/>
    <p:sldId id="541" r:id="rId37"/>
    <p:sldId id="554" r:id="rId38"/>
    <p:sldId id="555" r:id="rId39"/>
    <p:sldId id="556" r:id="rId40"/>
    <p:sldId id="557" r:id="rId41"/>
    <p:sldId id="558" r:id="rId42"/>
    <p:sldId id="559" r:id="rId43"/>
    <p:sldId id="553" r:id="rId44"/>
    <p:sldId id="799" r:id="rId45"/>
    <p:sldId id="561" r:id="rId46"/>
    <p:sldId id="463" r:id="rId47"/>
    <p:sldId id="568" r:id="rId48"/>
    <p:sldId id="701" r:id="rId49"/>
    <p:sldId id="703" r:id="rId50"/>
    <p:sldId id="725" r:id="rId51"/>
    <p:sldId id="726" r:id="rId52"/>
    <p:sldId id="732" r:id="rId53"/>
    <p:sldId id="801" r:id="rId54"/>
    <p:sldId id="682" r:id="rId55"/>
    <p:sldId id="688" r:id="rId56"/>
    <p:sldId id="696" r:id="rId57"/>
    <p:sldId id="800" r:id="rId58"/>
    <p:sldId id="855" r:id="rId59"/>
    <p:sldId id="856" r:id="rId60"/>
    <p:sldId id="857" r:id="rId61"/>
    <p:sldId id="707" r:id="rId62"/>
    <p:sldId id="852" r:id="rId63"/>
    <p:sldId id="853" r:id="rId64"/>
    <p:sldId id="845" r:id="rId6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469B4B6-6418-4A01-95D0-550F25BE77BF}">
          <p14:sldIdLst>
            <p14:sldId id="716"/>
            <p14:sldId id="838"/>
            <p14:sldId id="796"/>
            <p14:sldId id="381"/>
            <p14:sldId id="382"/>
            <p14:sldId id="795"/>
            <p14:sldId id="850"/>
            <p14:sldId id="839"/>
            <p14:sldId id="840"/>
            <p14:sldId id="841"/>
            <p14:sldId id="842"/>
            <p14:sldId id="843"/>
            <p14:sldId id="730"/>
            <p14:sldId id="727"/>
            <p14:sldId id="735"/>
            <p14:sldId id="734"/>
            <p14:sldId id="736"/>
            <p14:sldId id="797"/>
            <p14:sldId id="719"/>
            <p14:sldId id="720"/>
            <p14:sldId id="405"/>
            <p14:sldId id="722"/>
            <p14:sldId id="723"/>
            <p14:sldId id="417"/>
            <p14:sldId id="731"/>
            <p14:sldId id="653"/>
            <p14:sldId id="656"/>
            <p14:sldId id="798"/>
            <p14:sldId id="541"/>
            <p14:sldId id="554"/>
            <p14:sldId id="555"/>
            <p14:sldId id="556"/>
            <p14:sldId id="557"/>
            <p14:sldId id="558"/>
            <p14:sldId id="559"/>
            <p14:sldId id="553"/>
            <p14:sldId id="799"/>
            <p14:sldId id="561"/>
            <p14:sldId id="463"/>
            <p14:sldId id="568"/>
            <p14:sldId id="701"/>
            <p14:sldId id="703"/>
            <p14:sldId id="725"/>
            <p14:sldId id="726"/>
            <p14:sldId id="732"/>
            <p14:sldId id="801"/>
            <p14:sldId id="682"/>
            <p14:sldId id="688"/>
            <p14:sldId id="696"/>
            <p14:sldId id="800"/>
            <p14:sldId id="855"/>
            <p14:sldId id="856"/>
            <p14:sldId id="857"/>
            <p14:sldId id="707"/>
            <p14:sldId id="852"/>
            <p14:sldId id="853"/>
            <p14:sldId id="845"/>
          </p14:sldIdLst>
        </p14:section>
      </p14:sectionLst>
    </p:ext>
    <p:ext uri="{EFAFB233-063F-42B5-8137-9DF3F51BA10A}">
      <p15:sldGuideLst xmlns:p15="http://schemas.microsoft.com/office/powerpoint/2012/main">
        <p15:guide id="1" orient="horz" pos="731" userDrawn="1">
          <p15:clr>
            <a:srgbClr val="A4A3A4"/>
          </p15:clr>
        </p15:guide>
        <p15:guide id="2" pos="75" userDrawn="1">
          <p15:clr>
            <a:srgbClr val="A4A3A4"/>
          </p15:clr>
        </p15:guide>
        <p15:guide id="3" pos="105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賢二" initials="松本" lastIdx="1" clrIdx="0">
    <p:extLst>
      <p:ext uri="{19B8F6BF-5375-455C-9EA6-DF929625EA0E}">
        <p15:presenceInfo xmlns:p15="http://schemas.microsoft.com/office/powerpoint/2012/main" userId="2cdc0f12c936d0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FEFEF"/>
    <a:srgbClr val="EFF0F0"/>
    <a:srgbClr val="FFFFFF"/>
    <a:srgbClr val="FF6699"/>
    <a:srgbClr val="E6E6E6"/>
    <a:srgbClr val="616161"/>
    <a:srgbClr val="767171"/>
    <a:srgbClr val="DDE9F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3091" autoAdjust="0"/>
  </p:normalViewPr>
  <p:slideViewPr>
    <p:cSldViewPr snapToGrid="0">
      <p:cViewPr varScale="1">
        <p:scale>
          <a:sx n="62" d="100"/>
          <a:sy n="62" d="100"/>
        </p:scale>
        <p:origin x="90" y="528"/>
      </p:cViewPr>
      <p:guideLst>
        <p:guide orient="horz" pos="731"/>
        <p:guide pos="75"/>
        <p:guide pos="105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4629BDE-4B22-42C2-806D-51BCB51B9D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C0C28A5-93B6-42DE-A5A0-FD2F10F1E5EE}"/>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4AFC1631-BD09-4DBF-A803-BC8B585E2651}" type="datetimeFigureOut">
              <a:rPr kumimoji="1" lang="ja-JP" altLang="en-US" smtClean="0"/>
              <a:t>2026/3/16</a:t>
            </a:fld>
            <a:endParaRPr kumimoji="1" lang="ja-JP" altLang="en-US"/>
          </a:p>
        </p:txBody>
      </p:sp>
      <p:sp>
        <p:nvSpPr>
          <p:cNvPr id="4" name="フッター プレースホルダー 3">
            <a:extLst>
              <a:ext uri="{FF2B5EF4-FFF2-40B4-BE49-F238E27FC236}">
                <a16:creationId xmlns:a16="http://schemas.microsoft.com/office/drawing/2014/main" id="{2BEC14FF-8244-45D7-89F0-579F75D4C5B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E24A95D-52C0-4399-A8F7-83ADA59CD12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5EACB81-A540-45D9-B30B-BFF25D5B97D1}" type="slidenum">
              <a:rPr kumimoji="1" lang="ja-JP" altLang="en-US" smtClean="0"/>
              <a:t>‹#›</a:t>
            </a:fld>
            <a:endParaRPr kumimoji="1" lang="ja-JP" altLang="en-US"/>
          </a:p>
        </p:txBody>
      </p:sp>
    </p:spTree>
    <p:extLst>
      <p:ext uri="{BB962C8B-B14F-4D97-AF65-F5344CB8AC3E}">
        <p14:creationId xmlns:p14="http://schemas.microsoft.com/office/powerpoint/2010/main" val="152581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C095087-3E1D-4A4B-9906-AC2E7114F938}"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A501DB4-3728-45BC-A7CA-566B84BD47C3}" type="slidenum">
              <a:rPr kumimoji="1" lang="ja-JP" altLang="en-US" smtClean="0"/>
              <a:t>‹#›</a:t>
            </a:fld>
            <a:endParaRPr kumimoji="1" lang="ja-JP" altLang="en-US"/>
          </a:p>
        </p:txBody>
      </p:sp>
    </p:spTree>
    <p:extLst>
      <p:ext uri="{BB962C8B-B14F-4D97-AF65-F5344CB8AC3E}">
        <p14:creationId xmlns:p14="http://schemas.microsoft.com/office/powerpoint/2010/main" val="2884282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820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複数期にわたって勝ち率・粗利・稼働を保つのは至難？</a:t>
            </a:r>
            <a:endParaRPr kumimoji="1" lang="en-US" altLang="ja-JP" dirty="0"/>
          </a:p>
          <a:p>
            <a:endParaRPr kumimoji="1" lang="en-US" altLang="ja-JP" dirty="0"/>
          </a:p>
          <a:p>
            <a:r>
              <a:rPr kumimoji="1" lang="ja-JP" altLang="en-US" dirty="0"/>
              <a:t>前月まで多かったラインが消えた。　オキドキＧＯＬＤとモンハンだけ。</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11</a:t>
            </a:fld>
            <a:endParaRPr kumimoji="1" lang="ja-JP" altLang="en-US"/>
          </a:p>
        </p:txBody>
      </p:sp>
    </p:spTree>
    <p:extLst>
      <p:ext uri="{BB962C8B-B14F-4D97-AF65-F5344CB8AC3E}">
        <p14:creationId xmlns:p14="http://schemas.microsoft.com/office/powerpoint/2010/main" val="375978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新台を囲って、これからこのままその役割でやっていけるか。</a:t>
            </a:r>
            <a:endParaRPr kumimoji="1" lang="en-US" altLang="ja-JP" dirty="0"/>
          </a:p>
          <a:p>
            <a:r>
              <a:rPr kumimoji="1" lang="ja-JP" altLang="en-US" dirty="0"/>
              <a:t>既存の「役割：メイン」機種と比較確認してもらうページ。</a:t>
            </a:r>
            <a:endParaRPr kumimoji="1" lang="en-US" altLang="ja-JP" dirty="0"/>
          </a:p>
          <a:p>
            <a:endParaRPr kumimoji="1" lang="en-US" altLang="ja-JP" dirty="0"/>
          </a:p>
          <a:p>
            <a:r>
              <a:rPr kumimoji="1" lang="ja-JP" altLang="en-US" dirty="0"/>
              <a:t>店舗の目論見があるため、考察はしない。</a:t>
            </a:r>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12</a:t>
            </a:fld>
            <a:endParaRPr kumimoji="1" lang="ja-JP" altLang="en-US"/>
          </a:p>
        </p:txBody>
      </p:sp>
    </p:spTree>
    <p:extLst>
      <p:ext uri="{BB962C8B-B14F-4D97-AF65-F5344CB8AC3E}">
        <p14:creationId xmlns:p14="http://schemas.microsoft.com/office/powerpoint/2010/main" val="326502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役割：メインになんでも求めてはいけない。</a:t>
            </a:r>
            <a:endParaRPr kumimoji="1" lang="en-US" altLang="ja-JP" dirty="0"/>
          </a:p>
          <a:p>
            <a:endParaRPr kumimoji="1" lang="en-US" altLang="ja-JP" dirty="0"/>
          </a:p>
          <a:p>
            <a:r>
              <a:rPr kumimoji="1" lang="ja-JP" altLang="en-US" dirty="0"/>
              <a:t>より力を入れるべき。　一般の中のエース　粗利・売上を立てられる機械　</a:t>
            </a:r>
            <a:endParaRPr kumimoji="1" lang="en-US" altLang="ja-JP" dirty="0"/>
          </a:p>
          <a:p>
            <a:r>
              <a:rPr kumimoji="1" lang="ja-JP" altLang="en-US" dirty="0"/>
              <a:t>いなかったら、一般でのエースを育成</a:t>
            </a:r>
            <a:endParaRPr kumimoji="1" lang="en-US" altLang="ja-JP" dirty="0"/>
          </a:p>
          <a:p>
            <a:endParaRPr kumimoji="1" lang="en-US" altLang="ja-JP" dirty="0"/>
          </a:p>
          <a:p>
            <a:r>
              <a:rPr kumimoji="1" lang="ja-JP" altLang="en-US" dirty="0"/>
              <a:t>どこにおいても強い、Ｌ機</a:t>
            </a:r>
            <a:r>
              <a:rPr kumimoji="1" lang="en-US" altLang="ja-JP" dirty="0"/>
              <a:t>(VVV</a:t>
            </a:r>
            <a:r>
              <a:rPr kumimoji="1" lang="ja-JP" altLang="en-US" dirty="0"/>
              <a:t>・バキ</a:t>
            </a:r>
            <a:r>
              <a:rPr kumimoji="1" lang="en-US" altLang="ja-JP" dirty="0"/>
              <a:t>)</a:t>
            </a:r>
            <a:r>
              <a:rPr kumimoji="1" lang="ja-JP" altLang="en-US" dirty="0"/>
              <a:t>、</a:t>
            </a:r>
            <a:r>
              <a:rPr kumimoji="1" lang="en-US" altLang="ja-JP" dirty="0"/>
              <a:t>6.5</a:t>
            </a:r>
            <a:r>
              <a:rPr kumimoji="1" lang="ja-JP" altLang="en-US" dirty="0"/>
              <a:t>主力ラインよりも、この役割では「売上・粗利貢献できている機械」に注目。　</a:t>
            </a:r>
            <a:endParaRPr kumimoji="1" lang="en-US" altLang="ja-JP" dirty="0"/>
          </a:p>
          <a:p>
            <a:endParaRPr kumimoji="1" lang="en-US" altLang="ja-JP" dirty="0"/>
          </a:p>
          <a:p>
            <a:r>
              <a:rPr kumimoji="1" lang="ja-JP" altLang="en-US" dirty="0"/>
              <a:t>優れても劣ってもいない機種においてはノーマーク</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13</a:t>
            </a:fld>
            <a:endParaRPr kumimoji="1" lang="ja-JP" altLang="en-US"/>
          </a:p>
        </p:txBody>
      </p:sp>
    </p:spTree>
    <p:extLst>
      <p:ext uri="{BB962C8B-B14F-4D97-AF65-F5344CB8AC3E}">
        <p14:creationId xmlns:p14="http://schemas.microsoft.com/office/powerpoint/2010/main" val="3141509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ラインナップ補完の要因が大きい為、儲け度外視</a:t>
            </a:r>
            <a:endParaRPr kumimoji="1" lang="en-US" altLang="ja-JP" dirty="0"/>
          </a:p>
          <a:p>
            <a:endParaRPr kumimoji="1" lang="en-US" altLang="ja-JP" dirty="0"/>
          </a:p>
          <a:p>
            <a:r>
              <a:rPr kumimoji="1" lang="ja-JP" altLang="en-US" dirty="0"/>
              <a:t>設定使っていない機種がほぼ。　粗利貢献できている機種は積極的に増台・一般化しよう。</a:t>
            </a:r>
            <a:endParaRPr kumimoji="1" lang="en-US" altLang="ja-JP" dirty="0"/>
          </a:p>
          <a:p>
            <a:endParaRPr kumimoji="1" lang="en-US" altLang="ja-JP" dirty="0"/>
          </a:p>
          <a:p>
            <a:r>
              <a:rPr kumimoji="1" lang="ja-JP" altLang="en-US" dirty="0"/>
              <a:t>新台以外で継続的に実績を出している機種を囲み</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14</a:t>
            </a:fld>
            <a:endParaRPr kumimoji="1" lang="ja-JP" altLang="en-US"/>
          </a:p>
        </p:txBody>
      </p:sp>
    </p:spTree>
    <p:extLst>
      <p:ext uri="{BB962C8B-B14F-4D97-AF65-F5344CB8AC3E}">
        <p14:creationId xmlns:p14="http://schemas.microsoft.com/office/powerpoint/2010/main" val="198866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囲み</a:t>
            </a:r>
            <a:endParaRPr kumimoji="1" lang="en-US" altLang="ja-JP" dirty="0"/>
          </a:p>
          <a:p>
            <a:r>
              <a:rPr kumimoji="1" lang="ja-JP" altLang="en-US" dirty="0"/>
              <a:t>ハッピー　初動トップ　</a:t>
            </a:r>
            <a:r>
              <a:rPr kumimoji="1" lang="en-US" altLang="ja-JP" dirty="0"/>
              <a:t>6</a:t>
            </a:r>
            <a:r>
              <a:rPr kumimoji="1" lang="ja-JP" altLang="en-US" dirty="0"/>
              <a:t>号機トップレベル　初週に入った特典的なものでボーナス稼働が加味されている。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15</a:t>
            </a:fld>
            <a:endParaRPr kumimoji="1" lang="ja-JP" altLang="en-US"/>
          </a:p>
        </p:txBody>
      </p:sp>
    </p:spTree>
    <p:extLst>
      <p:ext uri="{BB962C8B-B14F-4D97-AF65-F5344CB8AC3E}">
        <p14:creationId xmlns:p14="http://schemas.microsoft.com/office/powerpoint/2010/main" val="34093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魔法少女育成計画</a:t>
            </a:r>
            <a:endParaRPr kumimoji="1" lang="en-US" altLang="ja-JP" dirty="0"/>
          </a:p>
          <a:p>
            <a:r>
              <a:rPr kumimoji="1" lang="ja-JP" altLang="en-US" dirty="0"/>
              <a:t>久々の</a:t>
            </a:r>
            <a:r>
              <a:rPr kumimoji="1" lang="en-US" altLang="ja-JP" dirty="0"/>
              <a:t>ART</a:t>
            </a:r>
            <a:r>
              <a:rPr kumimoji="1" lang="ja-JP" altLang="en-US" dirty="0"/>
              <a:t>機</a:t>
            </a:r>
            <a:endParaRPr kumimoji="1" lang="en-US" altLang="ja-JP" dirty="0"/>
          </a:p>
          <a:p>
            <a:r>
              <a:rPr kumimoji="1" lang="ja-JP" altLang="en-US" dirty="0"/>
              <a:t>ただでさえ（甘い傾向があって）扱いにくい</a:t>
            </a:r>
            <a:r>
              <a:rPr kumimoji="1" lang="en-US" altLang="ja-JP" dirty="0"/>
              <a:t>ART</a:t>
            </a:r>
            <a:r>
              <a:rPr kumimoji="1" lang="ja-JP" altLang="en-US" dirty="0"/>
              <a:t>機に　視覚的に設定看破できる筐体</a:t>
            </a:r>
            <a:endParaRPr kumimoji="1" lang="en-US" altLang="ja-JP" dirty="0"/>
          </a:p>
          <a:p>
            <a:r>
              <a:rPr kumimoji="1" lang="ja-JP" altLang="en-US" dirty="0"/>
              <a:t>スナイパイが</a:t>
            </a:r>
            <a:r>
              <a:rPr kumimoji="1" lang="en-US" altLang="ja-JP" dirty="0"/>
              <a:t>8000</a:t>
            </a:r>
            <a:r>
              <a:rPr kumimoji="1" lang="ja-JP" altLang="en-US" dirty="0"/>
              <a:t>台</a:t>
            </a:r>
            <a:r>
              <a:rPr kumimoji="1" lang="en-US" altLang="ja-JP" dirty="0"/>
              <a:t>8</a:t>
            </a:r>
            <a:r>
              <a:rPr kumimoji="1" lang="ja-JP" altLang="en-US" dirty="0"/>
              <a:t>週だったので、本機も同様な形</a:t>
            </a:r>
            <a:endParaRPr kumimoji="1" lang="en-US" altLang="ja-JP" dirty="0"/>
          </a:p>
          <a:p>
            <a:r>
              <a:rPr kumimoji="1" lang="en-US" altLang="ja-JP" dirty="0"/>
              <a:t>5000</a:t>
            </a:r>
            <a:r>
              <a:rPr kumimoji="1" lang="ja-JP" altLang="en-US" dirty="0"/>
              <a:t>台なので、時期的なものを加味しても</a:t>
            </a:r>
            <a:r>
              <a:rPr kumimoji="1" lang="en-US" altLang="ja-JP" dirty="0"/>
              <a:t>6</a:t>
            </a:r>
            <a:r>
              <a:rPr kumimoji="1" lang="ja-JP" altLang="en-US" dirty="0"/>
              <a:t>週～</a:t>
            </a:r>
            <a:r>
              <a:rPr kumimoji="1" lang="en-US" altLang="ja-JP" dirty="0"/>
              <a:t>8</a:t>
            </a:r>
            <a:r>
              <a:rPr kumimoji="1" lang="ja-JP" altLang="en-US" dirty="0"/>
              <a:t>週が</a:t>
            </a:r>
            <a:endParaRPr kumimoji="1" lang="en-US" altLang="ja-JP" dirty="0"/>
          </a:p>
          <a:p>
            <a:r>
              <a:rPr kumimoji="1" lang="ja-JP" altLang="en-US" dirty="0"/>
              <a:t>機種バリエーション的には大変良いので、メーカーにはもっと機種バリエーションを増やすような努力をお願いしたい。</a:t>
            </a:r>
            <a:endParaRPr kumimoji="1" lang="en-US" altLang="ja-JP" dirty="0"/>
          </a:p>
          <a:p>
            <a:r>
              <a:rPr kumimoji="1" lang="ja-JP" altLang="en-US" dirty="0"/>
              <a:t>スペック競合しないのは良い</a:t>
            </a:r>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16</a:t>
            </a:fld>
            <a:endParaRPr kumimoji="1" lang="ja-JP" altLang="en-US"/>
          </a:p>
        </p:txBody>
      </p:sp>
    </p:spTree>
    <p:extLst>
      <p:ext uri="{BB962C8B-B14F-4D97-AF65-F5344CB8AC3E}">
        <p14:creationId xmlns:p14="http://schemas.microsoft.com/office/powerpoint/2010/main" val="313937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MY</a:t>
            </a:r>
            <a:r>
              <a:rPr kumimoji="1" lang="ja-JP" altLang="en-US" dirty="0"/>
              <a:t>高いの圧倒的に有利</a:t>
            </a:r>
            <a:endParaRPr kumimoji="1" lang="en-US" altLang="ja-JP" dirty="0"/>
          </a:p>
          <a:p>
            <a:endParaRPr kumimoji="1" lang="en-US" altLang="ja-JP" dirty="0"/>
          </a:p>
          <a:p>
            <a:r>
              <a:rPr kumimoji="1" lang="ja-JP" altLang="en-US" dirty="0"/>
              <a:t>笑ゥせぇるすまん</a:t>
            </a:r>
            <a:r>
              <a:rPr kumimoji="1" lang="en-US" altLang="ja-JP" dirty="0"/>
              <a:t>4</a:t>
            </a:r>
            <a:r>
              <a:rPr kumimoji="1" lang="ja-JP" altLang="en-US" dirty="0"/>
              <a:t>　明らかに見劣り　初っ端から粗利貢献</a:t>
            </a:r>
            <a:endParaRPr kumimoji="1" lang="en-US" altLang="ja-JP" dirty="0"/>
          </a:p>
          <a:p>
            <a:endParaRPr kumimoji="1" lang="en-US" altLang="ja-JP" dirty="0"/>
          </a:p>
          <a:p>
            <a:r>
              <a:rPr kumimoji="1" lang="en-US" altLang="ja-JP" dirty="0"/>
              <a:t>BOØWY</a:t>
            </a:r>
            <a:r>
              <a:rPr kumimoji="1" lang="ja-JP" altLang="en-US" dirty="0"/>
              <a:t>　ほんとに初動だけ　よく１万台出したね　激烈な落ち方をした。　スペック不足。粗利抜き切ろう　</a:t>
            </a:r>
            <a:r>
              <a:rPr kumimoji="1" lang="en-US" altLang="ja-JP" dirty="0"/>
              <a:t>GOD</a:t>
            </a:r>
            <a:r>
              <a:rPr kumimoji="1" lang="ja-JP" altLang="en-US" dirty="0"/>
              <a:t>の名を借りたはーです。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17</a:t>
            </a:fld>
            <a:endParaRPr kumimoji="1" lang="ja-JP" altLang="en-US"/>
          </a:p>
        </p:txBody>
      </p:sp>
    </p:spTree>
    <p:extLst>
      <p:ext uri="{BB962C8B-B14F-4D97-AF65-F5344CB8AC3E}">
        <p14:creationId xmlns:p14="http://schemas.microsoft.com/office/powerpoint/2010/main" val="81006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733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①②で粗利触れているので、③では最低限稼働ライン＝赤ライン超えた点を話すため、粗利の話不要</a:t>
            </a:r>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19</a:t>
            </a:fld>
            <a:endParaRPr kumimoji="1" lang="ja-JP" altLang="en-US"/>
          </a:p>
        </p:txBody>
      </p:sp>
    </p:spTree>
    <p:extLst>
      <p:ext uri="{BB962C8B-B14F-4D97-AF65-F5344CB8AC3E}">
        <p14:creationId xmlns:p14="http://schemas.microsoft.com/office/powerpoint/2010/main" val="341460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稼働</a:t>
            </a:r>
            <a:r>
              <a:rPr kumimoji="1" lang="en-US" altLang="ja-JP" dirty="0"/>
              <a:t>10,000</a:t>
            </a:r>
            <a:r>
              <a:rPr kumimoji="1" lang="ja-JP" altLang="en-US" dirty="0"/>
              <a:t>枚以下から</a:t>
            </a:r>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25</a:t>
            </a:fld>
            <a:endParaRPr kumimoji="1" lang="ja-JP" altLang="en-US"/>
          </a:p>
        </p:txBody>
      </p:sp>
    </p:spTree>
    <p:extLst>
      <p:ext uri="{BB962C8B-B14F-4D97-AF65-F5344CB8AC3E}">
        <p14:creationId xmlns:p14="http://schemas.microsoft.com/office/powerpoint/2010/main" val="36827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2</a:t>
            </a:fld>
            <a:endParaRPr kumimoji="1" lang="ja-JP" altLang="en-US"/>
          </a:p>
        </p:txBody>
      </p:sp>
    </p:spTree>
    <p:extLst>
      <p:ext uri="{BB962C8B-B14F-4D97-AF65-F5344CB8AC3E}">
        <p14:creationId xmlns:p14="http://schemas.microsoft.com/office/powerpoint/2010/main" val="4155555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b="0" i="0" u="none" strike="noStrike" baseline="0" dirty="0"/>
              <a:t>S </a:t>
            </a:r>
            <a:r>
              <a:rPr lang="ja-JP" altLang="en-US" sz="1800" b="0" i="0" u="none" strike="noStrike" baseline="0" dirty="0"/>
              <a:t>沖っ娘サンセイ</a:t>
            </a:r>
            <a:r>
              <a:rPr lang="en-US" altLang="ja-JP" sz="1800" b="0" i="0" u="none" strike="noStrike" baseline="0" dirty="0"/>
              <a:t>R</a:t>
            </a:r>
            <a:r>
              <a:rPr lang="ja-JP" altLang="en-US" sz="1800" b="0" i="0" u="none" strike="noStrike" baseline="0" dirty="0"/>
              <a:t>＆</a:t>
            </a:r>
            <a:r>
              <a:rPr lang="en-US" altLang="ja-JP" sz="1800" b="0" i="0" u="none" strike="noStrike" baseline="0" dirty="0"/>
              <a:t>D AT -10718 1720 140.70%</a:t>
            </a:r>
          </a:p>
          <a:p>
            <a:r>
              <a:rPr lang="en-US" altLang="ja-JP" sz="1800" b="0" i="0" u="none" strike="noStrike" baseline="0" dirty="0"/>
              <a:t>S </a:t>
            </a:r>
            <a:r>
              <a:rPr lang="ja-JP" altLang="en-US" sz="1800" b="0" i="0" u="none" strike="noStrike" baseline="0" dirty="0"/>
              <a:t>回胴黙示録カイジ～沼～ 銀座</a:t>
            </a:r>
            <a:r>
              <a:rPr lang="en-US" altLang="ja-JP" sz="1800" b="0" i="0" u="none" strike="noStrike" baseline="0" dirty="0"/>
              <a:t>AT -3593 4283 104.13%</a:t>
            </a:r>
          </a:p>
          <a:p>
            <a:r>
              <a:rPr lang="en-US" altLang="ja-JP" sz="1800" b="0" i="0" u="none" strike="noStrike" baseline="0" dirty="0"/>
              <a:t>S </a:t>
            </a:r>
            <a:r>
              <a:rPr lang="ja-JP" altLang="en-US" sz="1800" b="0" i="0" u="none" strike="noStrike" baseline="0" dirty="0"/>
              <a:t>ボンバーパワフル</a:t>
            </a:r>
            <a:r>
              <a:rPr lang="en-US" altLang="ja-JP" sz="1800" b="0" i="0" u="none" strike="noStrike" baseline="0" dirty="0"/>
              <a:t>Ⅲ </a:t>
            </a:r>
            <a:r>
              <a:rPr lang="ja-JP" altLang="en-US" sz="1800" b="0" i="0" u="none" strike="noStrike" baseline="0" dirty="0"/>
              <a:t>ＳＡＮＫＹＯ </a:t>
            </a:r>
            <a:r>
              <a:rPr lang="en-US" altLang="ja-JP" sz="1800" b="0" i="0" u="none" strike="noStrike" baseline="0" dirty="0"/>
              <a:t>AT -3024 3474 104.43%</a:t>
            </a:r>
          </a:p>
          <a:p>
            <a:r>
              <a:rPr lang="en-US" altLang="ja-JP" sz="1800" b="0" i="0" u="none" strike="noStrike" baseline="0" dirty="0"/>
              <a:t>S GI</a:t>
            </a:r>
            <a:r>
              <a:rPr lang="ja-JP" altLang="en-US" sz="1800" b="0" i="0" u="none" strike="noStrike" baseline="0" dirty="0"/>
              <a:t>フェアリーグランプリコナミアミューズメント</a:t>
            </a:r>
            <a:r>
              <a:rPr lang="en-US" altLang="ja-JP" sz="1800" b="0" i="0" u="none" strike="noStrike" baseline="0" dirty="0"/>
              <a:t>AT -2222 4605 103.00%</a:t>
            </a:r>
          </a:p>
          <a:p>
            <a:r>
              <a:rPr lang="en-US" altLang="ja-JP" sz="1800" b="0" i="0" u="none" strike="noStrike" baseline="0" dirty="0"/>
              <a:t>S </a:t>
            </a:r>
            <a:r>
              <a:rPr lang="ja-JP" altLang="en-US" sz="1800" b="0" i="0" u="none" strike="noStrike" baseline="0" dirty="0"/>
              <a:t>泡盛エレコその他</a:t>
            </a:r>
            <a:r>
              <a:rPr lang="en-US" altLang="ja-JP" sz="1800" b="0" i="0" u="none" strike="noStrike" baseline="0" dirty="0"/>
              <a:t>-1071 1955 104.76%</a:t>
            </a:r>
          </a:p>
          <a:p>
            <a:r>
              <a:rPr lang="en-US" altLang="ja-JP" sz="1800" b="0" i="0" u="none" strike="noStrike" baseline="0" dirty="0"/>
              <a:t>S </a:t>
            </a:r>
            <a:r>
              <a:rPr lang="ja-JP" altLang="en-US" sz="1800" b="0" i="0" u="none" strike="noStrike" baseline="0" dirty="0"/>
              <a:t>ヤッターマン 絶対正義サンスリー</a:t>
            </a:r>
            <a:r>
              <a:rPr lang="en-US" altLang="ja-JP" sz="1800" b="0" i="0" u="none" strike="noStrike" baseline="0" dirty="0"/>
              <a:t>AT -535 3888 101.29%</a:t>
            </a:r>
          </a:p>
          <a:p>
            <a:r>
              <a:rPr lang="en-US" altLang="ja-JP" sz="1800" b="0" i="0" u="none" strike="noStrike" baseline="0" dirty="0"/>
              <a:t>S </a:t>
            </a:r>
            <a:r>
              <a:rPr lang="ja-JP" altLang="en-US" sz="1800" b="0" i="0" u="none" strike="noStrike" baseline="0" dirty="0"/>
              <a:t>花の慶次 武威</a:t>
            </a:r>
            <a:r>
              <a:rPr lang="en-US" altLang="ja-JP" sz="1800" b="0" i="0" u="none" strike="noStrike" baseline="0" dirty="0"/>
              <a:t>EXCITE AT -342 3807 101.16%</a:t>
            </a:r>
          </a:p>
          <a:p>
            <a:r>
              <a:rPr lang="en-US" altLang="ja-JP" sz="1800" b="0" i="0" u="none" strike="noStrike" baseline="0" dirty="0"/>
              <a:t>S </a:t>
            </a:r>
            <a:r>
              <a:rPr lang="ja-JP" altLang="en-US" sz="1800" b="0" i="0" u="none" strike="noStrike" baseline="0" dirty="0"/>
              <a:t>ガメラ銀座</a:t>
            </a:r>
            <a:r>
              <a:rPr lang="en-US" altLang="ja-JP" sz="1800" b="0" i="0" u="none" strike="noStrike" baseline="0" dirty="0"/>
              <a:t>AT -296 4603 101.09%</a:t>
            </a:r>
          </a:p>
          <a:p>
            <a:r>
              <a:rPr lang="en-US" altLang="ja-JP" sz="1800" b="0" i="0" u="none" strike="noStrike" baseline="0" dirty="0"/>
              <a:t>S </a:t>
            </a:r>
            <a:r>
              <a:rPr lang="ja-JP" altLang="en-US" sz="1800" b="0" i="0" u="none" strike="noStrike" baseline="0" dirty="0"/>
              <a:t>リング 恐襲ノ連鎖</a:t>
            </a:r>
            <a:r>
              <a:rPr lang="en-US" altLang="ja-JP" sz="1800" b="0" i="0" u="none" strike="noStrike" baseline="0" dirty="0"/>
              <a:t>JFJ AT -251 3208 100.78%</a:t>
            </a:r>
          </a:p>
          <a:p>
            <a:r>
              <a:rPr lang="en-US" altLang="ja-JP" sz="1800" b="0" i="0" u="none" strike="noStrike" baseline="0" dirty="0"/>
              <a:t>S </a:t>
            </a:r>
            <a:r>
              <a:rPr lang="ja-JP" altLang="en-US" sz="1800" b="0" i="0" u="none" strike="noStrike" baseline="0" dirty="0"/>
              <a:t>東京レイヴンズオーイズミ</a:t>
            </a:r>
            <a:r>
              <a:rPr lang="en-US" altLang="ja-JP" sz="1800" b="0" i="0" u="none" strike="noStrike" baseline="0" dirty="0"/>
              <a:t>AT -177 1743 101.09%</a:t>
            </a:r>
          </a:p>
          <a:p>
            <a:r>
              <a:rPr lang="en-US" altLang="ja-JP" sz="1800" b="0" i="0" u="none" strike="noStrike" baseline="0" dirty="0"/>
              <a:t>S </a:t>
            </a:r>
            <a:r>
              <a:rPr lang="ja-JP" altLang="en-US" sz="1800" b="0" i="0" u="none" strike="noStrike" baseline="0" dirty="0"/>
              <a:t>呪怨　再誕</a:t>
            </a:r>
            <a:r>
              <a:rPr lang="en-US" altLang="ja-JP" sz="1800" b="0" i="0" u="none" strike="noStrike" baseline="0" dirty="0"/>
              <a:t>AT </a:t>
            </a:r>
            <a:r>
              <a:rPr lang="ja-JP" altLang="en-US" sz="1800" b="0" i="0" u="none" strike="noStrike" baseline="0" dirty="0"/>
              <a:t>藤商事</a:t>
            </a:r>
            <a:r>
              <a:rPr lang="en-US" altLang="ja-JP" sz="1800" b="0" i="0" u="none" strike="noStrike" baseline="0" dirty="0"/>
              <a:t>AT -134 2514 101.11%</a:t>
            </a:r>
          </a:p>
          <a:p>
            <a:r>
              <a:rPr lang="en-US" altLang="ja-JP" sz="1800" b="0" i="0" u="none" strike="noStrike" baseline="0" dirty="0"/>
              <a:t>S </a:t>
            </a:r>
            <a:r>
              <a:rPr lang="ja-JP" altLang="en-US" sz="1800" b="0" i="0" u="none" strike="noStrike" baseline="0" dirty="0"/>
              <a:t>戦コレ</a:t>
            </a:r>
            <a:r>
              <a:rPr lang="en-US" altLang="ja-JP" sz="1800" b="0" i="0" u="none" strike="noStrike" baseline="0" dirty="0"/>
              <a:t>![</a:t>
            </a:r>
            <a:r>
              <a:rPr lang="ja-JP" altLang="en-US" sz="1800" b="0" i="0" u="none" strike="noStrike" baseline="0" dirty="0"/>
              <a:t>泰平女君</a:t>
            </a:r>
            <a:r>
              <a:rPr lang="en-US" altLang="ja-JP" sz="1800" b="0" i="0" u="none" strike="noStrike" baseline="0" dirty="0"/>
              <a:t>]</a:t>
            </a:r>
            <a:r>
              <a:rPr lang="ja-JP" altLang="en-US" sz="1800" b="0" i="0" u="none" strike="noStrike" baseline="0" dirty="0"/>
              <a:t>徳川家康コナミアミューズメント</a:t>
            </a:r>
            <a:r>
              <a:rPr lang="en-US" altLang="ja-JP" sz="1800" b="0" i="0" u="none" strike="noStrike" baseline="0" dirty="0"/>
              <a:t>AT -78 1352 101.26% </a:t>
            </a:r>
          </a:p>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26</a:t>
            </a:fld>
            <a:endParaRPr kumimoji="1" lang="ja-JP" altLang="en-US"/>
          </a:p>
        </p:txBody>
      </p:sp>
    </p:spTree>
    <p:extLst>
      <p:ext uri="{BB962C8B-B14F-4D97-AF65-F5344CB8AC3E}">
        <p14:creationId xmlns:p14="http://schemas.microsoft.com/office/powerpoint/2010/main" val="224908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6032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『BIOHAZARD 7 resident evil』</a:t>
            </a:r>
            <a:r>
              <a:rPr kumimoji="1" lang="ja-JP" altLang="en-US" dirty="0"/>
              <a:t>　・・・</a:t>
            </a:r>
            <a:r>
              <a:rPr kumimoji="1" lang="en-US" altLang="ja-JP" dirty="0"/>
              <a:t>『</a:t>
            </a:r>
            <a:r>
              <a:rPr kumimoji="1" lang="ja-JP" altLang="en-US" dirty="0"/>
              <a:t>バイオハザード</a:t>
            </a:r>
            <a:r>
              <a:rPr kumimoji="1" lang="en-US" altLang="ja-JP" dirty="0"/>
              <a:t>RE:2』</a:t>
            </a:r>
            <a:r>
              <a:rPr kumimoji="1" lang="ja-JP" altLang="en-US" dirty="0"/>
              <a:t>の影響で微増台したホールと、しっかり減台したホールが見られる。</a:t>
            </a:r>
            <a:endParaRPr kumimoji="1" lang="en-US" altLang="ja-JP" dirty="0"/>
          </a:p>
          <a:p>
            <a:r>
              <a:rPr kumimoji="1" lang="ja-JP" altLang="en-US" dirty="0"/>
              <a:t>脇固めしているホールが賢明に思える。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29</a:t>
            </a:fld>
            <a:endParaRPr kumimoji="1" lang="ja-JP" altLang="en-US"/>
          </a:p>
        </p:txBody>
      </p:sp>
    </p:spTree>
    <p:extLst>
      <p:ext uri="{BB962C8B-B14F-4D97-AF65-F5344CB8AC3E}">
        <p14:creationId xmlns:p14="http://schemas.microsoft.com/office/powerpoint/2010/main" val="1413305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30</a:t>
            </a:fld>
            <a:endParaRPr kumimoji="1" lang="ja-JP" altLang="en-US"/>
          </a:p>
        </p:txBody>
      </p:sp>
    </p:spTree>
    <p:extLst>
      <p:ext uri="{BB962C8B-B14F-4D97-AF65-F5344CB8AC3E}">
        <p14:creationId xmlns:p14="http://schemas.microsoft.com/office/powerpoint/2010/main" val="292001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全体的に台数が多くなるほど、平均稼働も上がっている。それが市場平均を超えてくる、</a:t>
            </a:r>
            <a:endParaRPr kumimoji="1" lang="en-US" altLang="ja-JP" dirty="0"/>
          </a:p>
          <a:p>
            <a:r>
              <a:rPr kumimoji="1" lang="ja-JP" altLang="en-US" dirty="0"/>
              <a:t>平均稼働</a:t>
            </a:r>
            <a:r>
              <a:rPr kumimoji="1" lang="en-US" altLang="ja-JP" dirty="0"/>
              <a:t>6000</a:t>
            </a:r>
            <a:r>
              <a:rPr kumimoji="1" lang="ja-JP" altLang="en-US" dirty="0"/>
              <a:t>枚と考えると、</a:t>
            </a:r>
            <a:r>
              <a:rPr kumimoji="1" lang="en-US" altLang="ja-JP" dirty="0"/>
              <a:t>3</a:t>
            </a:r>
            <a:r>
              <a:rPr kumimoji="1" lang="ja-JP" altLang="en-US" dirty="0"/>
              <a:t>台以上の機種構成から超えてくる。</a:t>
            </a:r>
            <a:endParaRPr kumimoji="1" lang="en-US" altLang="ja-JP" dirty="0"/>
          </a:p>
          <a:p>
            <a:r>
              <a:rPr kumimoji="1" lang="ja-JP" altLang="en-US" dirty="0"/>
              <a:t>訴求する台数平均が</a:t>
            </a:r>
            <a:r>
              <a:rPr kumimoji="1" lang="en-US" altLang="ja-JP" dirty="0"/>
              <a:t>3</a:t>
            </a:r>
            <a:r>
              <a:rPr kumimoji="1" lang="ja-JP" altLang="en-US" dirty="0"/>
              <a:t>台以上。</a:t>
            </a:r>
            <a:endParaRPr kumimoji="1" lang="en-US" altLang="ja-JP" dirty="0"/>
          </a:p>
          <a:p>
            <a:r>
              <a:rPr kumimoji="1" lang="ja-JP" altLang="en-US" dirty="0"/>
              <a:t>バイネームでみると、</a:t>
            </a:r>
            <a:endParaRPr kumimoji="1" lang="en-US" altLang="ja-JP" dirty="0"/>
          </a:p>
          <a:p>
            <a:r>
              <a:rPr kumimoji="1" lang="ja-JP" altLang="en-US" dirty="0"/>
              <a:t>上位の機種はこの台数でいいのか。</a:t>
            </a:r>
            <a:endParaRPr kumimoji="1" lang="en-US" altLang="ja-JP" dirty="0"/>
          </a:p>
          <a:p>
            <a:r>
              <a:rPr kumimoji="1" lang="en-US" altLang="ja-JP" dirty="0"/>
              <a:t>4.5</a:t>
            </a:r>
            <a:r>
              <a:rPr kumimoji="1" lang="ja-JP" altLang="en-US" dirty="0"/>
              <a:t>から</a:t>
            </a:r>
            <a:r>
              <a:rPr kumimoji="1" lang="en-US" altLang="ja-JP" dirty="0"/>
              <a:t>6.9</a:t>
            </a:r>
            <a:r>
              <a:rPr kumimoji="1" lang="ja-JP" altLang="en-US" dirty="0"/>
              <a:t>は話題機ほど、稼働の伸びが良い。</a:t>
            </a:r>
            <a:endParaRPr kumimoji="1" lang="en-US" altLang="ja-JP" dirty="0"/>
          </a:p>
          <a:p>
            <a:r>
              <a:rPr kumimoji="1" lang="ja-JP" altLang="en-US" dirty="0"/>
              <a:t>ユーザーがより多くの設置を求めて打たれている可能性</a:t>
            </a:r>
            <a:endParaRPr kumimoji="1" lang="en-US" altLang="ja-JP" dirty="0"/>
          </a:p>
          <a:p>
            <a:r>
              <a:rPr kumimoji="1" lang="ja-JP" altLang="en-US" dirty="0"/>
              <a:t>設定としても、多くなる分、投入傾向がみられる</a:t>
            </a:r>
            <a:endParaRPr kumimoji="1" lang="en-US" altLang="ja-JP" dirty="0"/>
          </a:p>
          <a:p>
            <a:endParaRPr kumimoji="1" lang="en-US" altLang="ja-JP" dirty="0"/>
          </a:p>
          <a:p>
            <a:r>
              <a:rPr kumimoji="1" lang="ja-JP" altLang="en-US" dirty="0"/>
              <a:t>そもそも新台は</a:t>
            </a:r>
            <a:r>
              <a:rPr kumimoji="1" lang="en-US" altLang="ja-JP" dirty="0"/>
              <a:t>4</a:t>
            </a:r>
            <a:r>
              <a:rPr kumimoji="1" lang="ja-JP" altLang="en-US" dirty="0"/>
              <a:t>台以上での導入が少ない</a:t>
            </a:r>
            <a:endParaRPr kumimoji="1" lang="en-US" altLang="ja-JP" dirty="0"/>
          </a:p>
          <a:p>
            <a:endParaRPr kumimoji="1" lang="en-US" altLang="ja-JP" dirty="0"/>
          </a:p>
          <a:p>
            <a:r>
              <a:rPr kumimoji="1" lang="ja-JP" altLang="en-US" dirty="0"/>
              <a:t>バラバラかうより、一括で買った方が結果は出ている。しかし</a:t>
            </a:r>
            <a:endParaRPr kumimoji="1" lang="en-US" altLang="ja-JP" dirty="0"/>
          </a:p>
          <a:p>
            <a:r>
              <a:rPr kumimoji="1" lang="ja-JP" altLang="en-US" dirty="0"/>
              <a:t>良い台はバラエティでも結果はだしているから、つまんで買うのも悪いわけではない。</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32</a:t>
            </a:fld>
            <a:endParaRPr kumimoji="1" lang="ja-JP" altLang="en-US"/>
          </a:p>
        </p:txBody>
      </p:sp>
    </p:spTree>
    <p:extLst>
      <p:ext uri="{BB962C8B-B14F-4D97-AF65-F5344CB8AC3E}">
        <p14:creationId xmlns:p14="http://schemas.microsoft.com/office/powerpoint/2010/main" val="394854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2062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甲鉄城のカバネリ・</a:t>
            </a:r>
            <a:r>
              <a:rPr kumimoji="1" lang="en-US" altLang="ja-JP" dirty="0"/>
              <a:t>S</a:t>
            </a:r>
            <a:r>
              <a:rPr kumimoji="1" lang="ja-JP" altLang="en-US" dirty="0"/>
              <a:t>犬夜叉の増産。</a:t>
            </a:r>
            <a:endParaRPr kumimoji="1" lang="en-US" altLang="ja-JP" dirty="0"/>
          </a:p>
          <a:p>
            <a:r>
              <a:rPr kumimoji="1" lang="en-US" altLang="ja-JP" dirty="0"/>
              <a:t>BIOHAZARD 7 resident evil</a:t>
            </a:r>
            <a:r>
              <a:rPr kumimoji="1" lang="ja-JP" altLang="en-US" dirty="0"/>
              <a:t>のバイオハザード</a:t>
            </a:r>
            <a:r>
              <a:rPr kumimoji="1" lang="en-US" altLang="ja-JP" dirty="0"/>
              <a:t>RE:2</a:t>
            </a:r>
            <a:r>
              <a:rPr kumimoji="1" lang="ja-JP" altLang="en-US" dirty="0"/>
              <a:t>との共存を図った形</a:t>
            </a:r>
            <a:endParaRPr kumimoji="1" lang="en-US" altLang="ja-JP" dirty="0"/>
          </a:p>
          <a:p>
            <a:r>
              <a:rPr kumimoji="1" lang="ja-JP" altLang="en-US" dirty="0"/>
              <a:t>今後起こるであろう同タイトルの共存</a:t>
            </a:r>
            <a:endParaRPr kumimoji="1" lang="en-US" altLang="ja-JP" dirty="0"/>
          </a:p>
          <a:p>
            <a:r>
              <a:rPr kumimoji="1" lang="ja-JP" altLang="en-US" dirty="0"/>
              <a:t>ド新台を除いて、今入替で新台ですと来た際に、既存台とどれだけ稼働差があるのか。</a:t>
            </a:r>
            <a:endParaRPr kumimoji="1" lang="en-US" altLang="ja-JP" dirty="0"/>
          </a:p>
          <a:p>
            <a:r>
              <a:rPr kumimoji="1" lang="ja-JP" altLang="en-US" dirty="0"/>
              <a:t>戦国コレクション</a:t>
            </a:r>
            <a:r>
              <a:rPr kumimoji="1" lang="en-US" altLang="ja-JP" dirty="0"/>
              <a:t>4</a:t>
            </a:r>
            <a:r>
              <a:rPr kumimoji="1" lang="ja-JP" altLang="en-US" dirty="0"/>
              <a:t>　全体平均</a:t>
            </a:r>
            <a:r>
              <a:rPr kumimoji="1" lang="en-US" altLang="ja-JP" dirty="0"/>
              <a:t>8</a:t>
            </a:r>
            <a:r>
              <a:rPr kumimoji="1" lang="ja-JP" altLang="en-US" dirty="0"/>
              <a:t>月～</a:t>
            </a:r>
            <a:r>
              <a:rPr kumimoji="1" lang="en-US" altLang="ja-JP" dirty="0"/>
              <a:t>10</a:t>
            </a:r>
            <a:r>
              <a:rPr kumimoji="1" lang="ja-JP" altLang="en-US" dirty="0"/>
              <a:t>月　</a:t>
            </a:r>
            <a:r>
              <a:rPr kumimoji="1" lang="en-US" altLang="ja-JP" dirty="0"/>
              <a:t>5247</a:t>
            </a:r>
            <a:r>
              <a:rPr kumimoji="1" lang="ja-JP" altLang="en-US" dirty="0"/>
              <a:t>　　設定投入・導入台数が多いのが要因か</a:t>
            </a:r>
            <a:endParaRPr kumimoji="1" lang="en-US" altLang="ja-JP" dirty="0"/>
          </a:p>
          <a:p>
            <a:r>
              <a:rPr kumimoji="1" lang="ja-JP" altLang="en-US" dirty="0"/>
              <a:t>このすば　全体平均</a:t>
            </a:r>
            <a:r>
              <a:rPr kumimoji="1" lang="en-US" altLang="ja-JP" dirty="0"/>
              <a:t>8</a:t>
            </a:r>
            <a:r>
              <a:rPr kumimoji="1" lang="ja-JP" altLang="en-US" dirty="0"/>
              <a:t>月～</a:t>
            </a:r>
            <a:r>
              <a:rPr kumimoji="1" lang="en-US" altLang="ja-JP" dirty="0"/>
              <a:t>10</a:t>
            </a:r>
            <a:r>
              <a:rPr kumimoji="1" lang="ja-JP" altLang="en-US" dirty="0"/>
              <a:t>月　</a:t>
            </a:r>
            <a:r>
              <a:rPr kumimoji="1" lang="en-US" altLang="ja-JP" dirty="0"/>
              <a:t>10973</a:t>
            </a:r>
            <a:r>
              <a:rPr kumimoji="1" lang="ja-JP" altLang="en-US" dirty="0"/>
              <a:t>　台数少　設定投入少　が要因か</a:t>
            </a:r>
            <a:endParaRPr kumimoji="1" lang="en-US" altLang="ja-JP" dirty="0"/>
          </a:p>
          <a:p>
            <a:r>
              <a:rPr kumimoji="1" lang="en-US" altLang="ja-JP" dirty="0"/>
              <a:t>BIOHAZARD 7 </a:t>
            </a:r>
            <a:r>
              <a:rPr kumimoji="1" lang="ja-JP" altLang="en-US" dirty="0"/>
              <a:t>全体平均</a:t>
            </a:r>
            <a:r>
              <a:rPr kumimoji="1" lang="en-US" altLang="ja-JP" dirty="0"/>
              <a:t>8</a:t>
            </a:r>
            <a:r>
              <a:rPr kumimoji="1" lang="ja-JP" altLang="en-US" dirty="0"/>
              <a:t>月～</a:t>
            </a:r>
            <a:r>
              <a:rPr kumimoji="1" lang="en-US" altLang="ja-JP" dirty="0"/>
              <a:t>10</a:t>
            </a:r>
            <a:r>
              <a:rPr kumimoji="1" lang="ja-JP" altLang="en-US" dirty="0"/>
              <a:t>月　</a:t>
            </a:r>
            <a:r>
              <a:rPr kumimoji="1" lang="en-US" altLang="ja-JP" dirty="0"/>
              <a:t>9697</a:t>
            </a:r>
            <a:r>
              <a:rPr kumimoji="1" lang="ja-JP" altLang="en-US" dirty="0"/>
              <a:t>　台数少　設定投入数多　が要因か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140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a:t>
            </a:r>
            <a:r>
              <a:rPr kumimoji="1" lang="ja-JP" altLang="en-US" dirty="0"/>
              <a:t>がすべていい</a:t>
            </a:r>
            <a:endParaRPr kumimoji="1" lang="en-US" altLang="ja-JP" dirty="0"/>
          </a:p>
          <a:p>
            <a:r>
              <a:rPr kumimoji="1" lang="en-US" altLang="ja-JP" dirty="0"/>
              <a:t>A+ART</a:t>
            </a:r>
            <a:r>
              <a:rPr kumimoji="1" lang="ja-JP" altLang="en-US" dirty="0"/>
              <a:t>ブロック　魔法少女育成計画が入った要因で先月粗利赤から黒に好転</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39</a:t>
            </a:fld>
            <a:endParaRPr kumimoji="1" lang="ja-JP" altLang="en-US"/>
          </a:p>
        </p:txBody>
      </p:sp>
    </p:spTree>
    <p:extLst>
      <p:ext uri="{BB962C8B-B14F-4D97-AF65-F5344CB8AC3E}">
        <p14:creationId xmlns:p14="http://schemas.microsoft.com/office/powerpoint/2010/main" val="3385929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終了に赤囲み</a:t>
            </a:r>
            <a:endParaRPr kumimoji="1" lang="en-US" altLang="ja-JP" dirty="0"/>
          </a:p>
          <a:p>
            <a:endParaRPr kumimoji="1" lang="en-US" altLang="ja-JP" dirty="0"/>
          </a:p>
          <a:p>
            <a:r>
              <a:rPr kumimoji="1" lang="en-US" altLang="ja-JP" dirty="0"/>
              <a:t>6.5</a:t>
            </a:r>
            <a:r>
              <a:rPr kumimoji="1" lang="ja-JP" altLang="en-US" dirty="0"/>
              <a:t>号機最速　</a:t>
            </a:r>
            <a:r>
              <a:rPr kumimoji="1" lang="en-US" altLang="ja-JP" dirty="0"/>
              <a:t>BOØWY</a:t>
            </a:r>
            <a:r>
              <a:rPr kumimoji="1" lang="ja-JP" altLang="en-US" dirty="0"/>
              <a:t>　</a:t>
            </a:r>
            <a:r>
              <a:rPr kumimoji="1" lang="en-US" altLang="ja-JP" dirty="0"/>
              <a:t>3</a:t>
            </a:r>
            <a:r>
              <a:rPr kumimoji="1" lang="ja-JP" altLang="en-US" dirty="0"/>
              <a:t>週　特殊機だったけど、政宗や鉄拳より早く終了</a:t>
            </a:r>
            <a:endParaRPr kumimoji="1" lang="en-US" altLang="ja-JP" dirty="0"/>
          </a:p>
          <a:p>
            <a:r>
              <a:rPr kumimoji="1" lang="en-US" altLang="ja-JP" dirty="0"/>
              <a:t>6.5</a:t>
            </a:r>
            <a:r>
              <a:rPr kumimoji="1" lang="ja-JP" altLang="en-US" dirty="0"/>
              <a:t>号機ならなんでもいいわけではないからな！</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41</a:t>
            </a:fld>
            <a:endParaRPr kumimoji="1" lang="ja-JP" altLang="en-US"/>
          </a:p>
        </p:txBody>
      </p:sp>
    </p:spTree>
    <p:extLst>
      <p:ext uri="{BB962C8B-B14F-4D97-AF65-F5344CB8AC3E}">
        <p14:creationId xmlns:p14="http://schemas.microsoft.com/office/powerpoint/2010/main" val="3341699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42</a:t>
            </a:fld>
            <a:endParaRPr kumimoji="1" lang="ja-JP" altLang="en-US"/>
          </a:p>
        </p:txBody>
      </p:sp>
    </p:spTree>
    <p:extLst>
      <p:ext uri="{BB962C8B-B14F-4D97-AF65-F5344CB8AC3E}">
        <p14:creationId xmlns:p14="http://schemas.microsoft.com/office/powerpoint/2010/main" val="69946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86050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43</a:t>
            </a:fld>
            <a:endParaRPr kumimoji="1" lang="ja-JP" altLang="en-US"/>
          </a:p>
        </p:txBody>
      </p:sp>
    </p:spTree>
    <p:extLst>
      <p:ext uri="{BB962C8B-B14F-4D97-AF65-F5344CB8AC3E}">
        <p14:creationId xmlns:p14="http://schemas.microsoft.com/office/powerpoint/2010/main" val="188904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バイオハザード</a:t>
            </a:r>
            <a:r>
              <a:rPr kumimoji="1" lang="en-US" altLang="ja-JP" dirty="0"/>
              <a:t>RE:2</a:t>
            </a:r>
            <a:r>
              <a:rPr kumimoji="1" lang="ja-JP" altLang="en-US" dirty="0"/>
              <a:t>　の数値は悪くない。むしろ良い。　　</a:t>
            </a:r>
            <a:endParaRPr kumimoji="1" lang="en-US" altLang="ja-JP" dirty="0"/>
          </a:p>
          <a:p>
            <a:endParaRPr kumimoji="1" lang="en-US" altLang="ja-JP" dirty="0"/>
          </a:p>
          <a:p>
            <a:r>
              <a:rPr kumimoji="1" lang="ja-JP" altLang="en-US" dirty="0"/>
              <a:t>中央値が高い機械が支持されている機械と納得</a:t>
            </a:r>
            <a:endParaRPr kumimoji="1" lang="en-US" altLang="ja-JP" dirty="0"/>
          </a:p>
          <a:p>
            <a:r>
              <a:rPr kumimoji="1" lang="ja-JP" altLang="en-US" dirty="0"/>
              <a:t>それなのにバイオの稼働低下はどうして→</a:t>
            </a:r>
            <a:r>
              <a:rPr kumimoji="1" lang="en-US" altLang="ja-JP" dirty="0"/>
              <a:t>BIOHAZARD 7 </a:t>
            </a:r>
            <a:r>
              <a:rPr kumimoji="1" lang="ja-JP" altLang="en-US" dirty="0"/>
              <a:t>食い合っている？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44</a:t>
            </a:fld>
            <a:endParaRPr kumimoji="1" lang="ja-JP" altLang="en-US"/>
          </a:p>
        </p:txBody>
      </p:sp>
    </p:spTree>
    <p:extLst>
      <p:ext uri="{BB962C8B-B14F-4D97-AF65-F5344CB8AC3E}">
        <p14:creationId xmlns:p14="http://schemas.microsoft.com/office/powerpoint/2010/main" val="1869958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6.5</a:t>
            </a:r>
            <a:r>
              <a:rPr kumimoji="1" lang="ja-JP" altLang="en-US" dirty="0"/>
              <a:t>号機が多いからか、平均的な勝ち率が高い</a:t>
            </a:r>
            <a:endParaRPr kumimoji="1" lang="en-US" altLang="ja-JP" dirty="0"/>
          </a:p>
          <a:p>
            <a:r>
              <a:rPr kumimoji="1" lang="ja-JP" altLang="en-US" dirty="0"/>
              <a:t>勝ち率　バイオ　良い　　ユーザー趣向とずれている所があるかもしれない</a:t>
            </a:r>
            <a:endParaRPr kumimoji="1" lang="en-US" altLang="ja-JP" dirty="0"/>
          </a:p>
          <a:p>
            <a:r>
              <a:rPr kumimoji="1" lang="ja-JP" altLang="en-US" dirty="0"/>
              <a:t>勝ち率</a:t>
            </a:r>
            <a:r>
              <a:rPr kumimoji="1" lang="en-US" altLang="ja-JP" dirty="0"/>
              <a:t>+MY</a:t>
            </a:r>
            <a:r>
              <a:rPr kumimoji="1" lang="ja-JP" altLang="en-US" dirty="0"/>
              <a:t>のバランスとゲーム性が機種寿命につながる。</a:t>
            </a:r>
            <a:endParaRPr kumimoji="1" lang="en-US" altLang="ja-JP" dirty="0"/>
          </a:p>
          <a:p>
            <a:r>
              <a:rPr kumimoji="1" lang="ja-JP" altLang="en-US" dirty="0"/>
              <a:t>バランスを見てみることが大事で、どちらかが突出していてもだめよ。政宗そうでしょ</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45</a:t>
            </a:fld>
            <a:endParaRPr kumimoji="1" lang="ja-JP" altLang="en-US"/>
          </a:p>
        </p:txBody>
      </p:sp>
    </p:spTree>
    <p:extLst>
      <p:ext uri="{BB962C8B-B14F-4D97-AF65-F5344CB8AC3E}">
        <p14:creationId xmlns:p14="http://schemas.microsoft.com/office/powerpoint/2010/main" val="3017321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0259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90186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稼働実績</a:t>
            </a:r>
            <a:endParaRPr kumimoji="1" lang="en-US" altLang="ja-JP" dirty="0"/>
          </a:p>
          <a:p>
            <a:r>
              <a:rPr kumimoji="1" lang="en-US" altLang="ja-JP" dirty="0"/>
              <a:t>SIRIUS</a:t>
            </a:r>
            <a:r>
              <a:rPr kumimoji="1" lang="ja-JP" altLang="en-US" dirty="0"/>
              <a:t>のポータルサイトから資料を出しています。先週</a:t>
            </a:r>
            <a:r>
              <a:rPr kumimoji="1" lang="en-US" altLang="ja-JP" dirty="0"/>
              <a:t>1</a:t>
            </a:r>
            <a:r>
              <a:rPr kumimoji="1" lang="ja-JP" altLang="en-US" dirty="0"/>
              <a:t>週間の平均稼働ランキングになります。</a:t>
            </a:r>
            <a:endParaRPr kumimoji="1" lang="en-US" altLang="ja-JP" dirty="0"/>
          </a:p>
          <a:p>
            <a:endParaRPr kumimoji="1" lang="en-US" altLang="ja-JP" dirty="0"/>
          </a:p>
          <a:p>
            <a:r>
              <a:rPr kumimoji="1" lang="en-US" altLang="ja-JP" dirty="0"/>
              <a:t>6.5</a:t>
            </a:r>
            <a:r>
              <a:rPr kumimoji="1" lang="ja-JP" altLang="en-US" dirty="0"/>
              <a:t>号機をピックアップしますと、</a:t>
            </a:r>
            <a:endParaRPr kumimoji="1" lang="en-US" altLang="ja-JP" dirty="0"/>
          </a:p>
          <a:p>
            <a:r>
              <a:rPr kumimoji="1" lang="en-US" altLang="ja-JP" dirty="0"/>
              <a:t>1</a:t>
            </a:r>
            <a:r>
              <a:rPr kumimoji="1" lang="ja-JP" altLang="en-US" dirty="0"/>
              <a:t>位に新鬼武者２、</a:t>
            </a:r>
            <a:r>
              <a:rPr kumimoji="1" lang="en-US" altLang="ja-JP" dirty="0"/>
              <a:t>3</a:t>
            </a:r>
            <a:r>
              <a:rPr kumimoji="1" lang="ja-JP" altLang="en-US" dirty="0"/>
              <a:t>位に甲鉄城のカバネリ、</a:t>
            </a:r>
            <a:r>
              <a:rPr kumimoji="1" lang="en-US" altLang="ja-JP" dirty="0"/>
              <a:t>4</a:t>
            </a:r>
            <a:r>
              <a:rPr kumimoji="1" lang="ja-JP" altLang="en-US" dirty="0"/>
              <a:t>位に犬夜叉、</a:t>
            </a:r>
            <a:r>
              <a:rPr kumimoji="1" lang="en-US" altLang="ja-JP" dirty="0"/>
              <a:t>5</a:t>
            </a:r>
            <a:r>
              <a:rPr kumimoji="1" lang="ja-JP" altLang="en-US" dirty="0"/>
              <a:t>位に黄門ちゃま喝</a:t>
            </a:r>
            <a:r>
              <a:rPr kumimoji="1" lang="en-US" altLang="ja-JP" dirty="0"/>
              <a:t>2</a:t>
            </a:r>
            <a:r>
              <a:rPr kumimoji="1" lang="ja-JP" altLang="en-US" dirty="0"/>
              <a:t>、</a:t>
            </a:r>
            <a:r>
              <a:rPr kumimoji="1" lang="en-US" altLang="ja-JP" dirty="0"/>
              <a:t>6</a:t>
            </a:r>
            <a:r>
              <a:rPr kumimoji="1" lang="ja-JP" altLang="en-US" dirty="0"/>
              <a:t>位ＦＴ</a:t>
            </a:r>
            <a:r>
              <a:rPr kumimoji="1" lang="en-US" altLang="ja-JP" dirty="0"/>
              <a:t>2</a:t>
            </a:r>
            <a:r>
              <a:rPr kumimoji="1" lang="ja-JP" altLang="en-US" dirty="0"/>
              <a:t>、</a:t>
            </a:r>
            <a:r>
              <a:rPr kumimoji="1" lang="en-US" altLang="ja-JP" dirty="0"/>
              <a:t>8</a:t>
            </a:r>
            <a:r>
              <a:rPr kumimoji="1" lang="ja-JP" altLang="en-US" dirty="0"/>
              <a:t>位に政宗、</a:t>
            </a:r>
            <a:r>
              <a:rPr kumimoji="1" lang="en-US" altLang="ja-JP" dirty="0"/>
              <a:t>9</a:t>
            </a:r>
            <a:r>
              <a:rPr kumimoji="1" lang="ja-JP" altLang="en-US" dirty="0"/>
              <a:t>位にアクエリオン</a:t>
            </a:r>
            <a:endParaRPr kumimoji="1" lang="en-US" altLang="ja-JP" dirty="0"/>
          </a:p>
          <a:p>
            <a:r>
              <a:rPr kumimoji="1" lang="ja-JP" altLang="en-US" dirty="0"/>
              <a:t>鉄拳</a:t>
            </a:r>
            <a:r>
              <a:rPr kumimoji="1" lang="en-US" altLang="ja-JP" dirty="0"/>
              <a:t>5</a:t>
            </a:r>
            <a:r>
              <a:rPr kumimoji="1" lang="ja-JP" altLang="en-US" dirty="0"/>
              <a:t>は</a:t>
            </a:r>
            <a:r>
              <a:rPr kumimoji="1" lang="en-US" altLang="ja-JP" dirty="0"/>
              <a:t>18</a:t>
            </a:r>
            <a:r>
              <a:rPr kumimoji="1" lang="ja-JP" altLang="en-US" dirty="0"/>
              <a:t>位、キャッツは</a:t>
            </a:r>
            <a:r>
              <a:rPr kumimoji="1" lang="en-US" altLang="ja-JP" dirty="0"/>
              <a:t>36</a:t>
            </a:r>
            <a:r>
              <a:rPr kumimoji="1" lang="ja-JP" altLang="en-US" dirty="0"/>
              <a:t>位、</a:t>
            </a:r>
            <a:r>
              <a:rPr kumimoji="1" lang="en-US" altLang="ja-JP" dirty="0"/>
              <a:t>SIRIUS</a:t>
            </a:r>
            <a:r>
              <a:rPr kumimoji="1" lang="ja-JP" altLang="en-US" dirty="0"/>
              <a:t>は</a:t>
            </a:r>
            <a:r>
              <a:rPr kumimoji="1" lang="en-US" altLang="ja-JP" dirty="0"/>
              <a:t>214</a:t>
            </a:r>
            <a:r>
              <a:rPr kumimoji="1" lang="ja-JP" altLang="en-US" dirty="0"/>
              <a:t>位となりました。</a:t>
            </a:r>
            <a:endParaRPr kumimoji="1" lang="en-US" altLang="ja-JP" dirty="0"/>
          </a:p>
          <a:p>
            <a:r>
              <a:rPr kumimoji="1" lang="en-US" altLang="ja-JP" dirty="0"/>
              <a:t>7</a:t>
            </a:r>
            <a:r>
              <a:rPr kumimoji="1" lang="ja-JP" altLang="en-US" dirty="0"/>
              <a:t>月にでた機械の中でもしっかり</a:t>
            </a:r>
            <a:r>
              <a:rPr kumimoji="1" lang="en-US" altLang="ja-JP" dirty="0"/>
              <a:t>6.5</a:t>
            </a:r>
            <a:r>
              <a:rPr kumimoji="1" lang="ja-JP" altLang="en-US" dirty="0"/>
              <a:t>号機優劣が出てきました。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新台の中でも稼働の下落幅が激しい現状の中、</a:t>
            </a:r>
            <a:r>
              <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『S</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モンスターハンターワールド アイスボーン</a:t>
            </a:r>
            <a:r>
              <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の初動は高い挙動。ユーザーの期待値が高かった。それ以外の新台は</a:t>
            </a:r>
            <a:r>
              <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『S</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モモキュンソード</a:t>
            </a:r>
            <a:r>
              <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が</a:t>
            </a:r>
            <a:r>
              <a:rPr kumimoji="0" lang="en-US" altLang="ja-JP" sz="1200" dirty="0">
                <a:solidFill>
                  <a:srgbClr val="FF0000"/>
                </a:solidFill>
                <a:latin typeface="Meiryo UI" panose="020B0604030504040204" pitchFamily="50" charset="-128"/>
                <a:ea typeface="Meiryo UI" panose="020B0604030504040204" pitchFamily="50" charset="-128"/>
              </a:rPr>
              <a:t>4</a:t>
            </a:r>
            <a:r>
              <a:rPr kumimoji="0" lang="ja-JP" altLang="en-US" sz="1200" dirty="0">
                <a:solidFill>
                  <a:srgbClr val="FF0000"/>
                </a:solidFill>
                <a:latin typeface="Meiryo UI" panose="020B0604030504040204" pitchFamily="50" charset="-128"/>
                <a:ea typeface="Meiryo UI" panose="020B0604030504040204" pitchFamily="50" charset="-128"/>
              </a:rPr>
              <a:t>週目でまだ</a:t>
            </a:r>
            <a:r>
              <a:rPr kumimoji="0" lang="en-US" altLang="ja-JP" sz="1200" dirty="0">
                <a:solidFill>
                  <a:srgbClr val="FF0000"/>
                </a:solidFill>
                <a:latin typeface="Meiryo UI" panose="020B0604030504040204" pitchFamily="50" charset="-128"/>
                <a:ea typeface="Meiryo UI" panose="020B0604030504040204" pitchFamily="50" charset="-128"/>
              </a:rPr>
              <a:t>16,000</a:t>
            </a:r>
            <a:r>
              <a:rPr kumimoji="0" lang="ja-JP" altLang="en-US" sz="1200" dirty="0">
                <a:solidFill>
                  <a:srgbClr val="FF0000"/>
                </a:solidFill>
                <a:latin typeface="Meiryo UI" panose="020B0604030504040204" pitchFamily="50" charset="-128"/>
                <a:ea typeface="Meiryo UI" panose="020B0604030504040204" pitchFamily="50" charset="-128"/>
              </a:rPr>
              <a:t>枚の位置。導入台数の希少性故の需要が取れている。</a:t>
            </a:r>
            <a:endParaRPr kumimoji="0" lang="en-US" altLang="ja-JP" sz="12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12</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月の新台が</a:t>
            </a:r>
            <a:r>
              <a:rPr kumimoji="0" lang="en-US" altLang="ja-JP" sz="1200" noProof="0" dirty="0">
                <a:solidFill>
                  <a:srgbClr val="FF0000"/>
                </a:solidFill>
                <a:latin typeface="Meiryo UI" panose="020B0604030504040204" pitchFamily="50" charset="-128"/>
                <a:ea typeface="Meiryo UI" panose="020B0604030504040204" pitchFamily="50" charset="-128"/>
              </a:rPr>
              <a:t>『L</a:t>
            </a:r>
            <a:r>
              <a:rPr kumimoji="0" lang="ja-JP" altLang="en-US" sz="1200" noProof="0" dirty="0">
                <a:solidFill>
                  <a:srgbClr val="FF0000"/>
                </a:solidFill>
                <a:latin typeface="Meiryo UI" panose="020B0604030504040204" pitchFamily="50" charset="-128"/>
                <a:ea typeface="Meiryo UI" panose="020B0604030504040204" pitchFamily="50" charset="-128"/>
              </a:rPr>
              <a:t>鏡</a:t>
            </a:r>
            <a:r>
              <a:rPr kumimoji="0" lang="en-US" altLang="ja-JP" sz="1200" noProof="0" dirty="0">
                <a:solidFill>
                  <a:srgbClr val="FF0000"/>
                </a:solidFill>
                <a:latin typeface="Meiryo UI" panose="020B0604030504040204" pitchFamily="50" charset="-128"/>
                <a:ea typeface="Meiryo UI" panose="020B0604030504040204" pitchFamily="50" charset="-128"/>
              </a:rPr>
              <a:t>』</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『S</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沖ドキ</a:t>
            </a:r>
            <a:r>
              <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GOLD-30』</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程度しかランキング上位に残っておらず新台の寿命は短い。</a:t>
            </a:r>
            <a:endPar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017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7C90-DC2F-5555-70DD-38C0801FAD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6C9CF7-5DF9-6374-6228-15E309764B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CE84C8-92AE-D103-1468-B106F7EEFBF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C263A23-B1DD-8BA6-E4FC-9AEA469B99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662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4021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17517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205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5</a:t>
            </a:fld>
            <a:endParaRPr kumimoji="1" lang="ja-JP" altLang="en-US"/>
          </a:p>
        </p:txBody>
      </p:sp>
    </p:spTree>
    <p:extLst>
      <p:ext uri="{BB962C8B-B14F-4D97-AF65-F5344CB8AC3E}">
        <p14:creationId xmlns:p14="http://schemas.microsoft.com/office/powerpoint/2010/main" val="3218778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700"/>
              </a:lnSpc>
            </a:pPr>
            <a:r>
              <a:rPr kumimoji="1" lang="ja-JP" altLang="en-US" sz="1200" dirty="0"/>
              <a:t>☆導入</a:t>
            </a:r>
            <a:r>
              <a:rPr kumimoji="1" lang="en-US" altLang="ja-JP" sz="1200" dirty="0"/>
              <a:t>3</a:t>
            </a:r>
            <a:r>
              <a:rPr kumimoji="1" lang="ja-JP" altLang="en-US" sz="1200" dirty="0"/>
              <a:t>日目のデータ。初日・</a:t>
            </a:r>
            <a:r>
              <a:rPr kumimoji="1" lang="en-US" altLang="ja-JP" sz="1200" dirty="0"/>
              <a:t>2</a:t>
            </a:r>
            <a:r>
              <a:rPr kumimoji="1" lang="ja-JP" altLang="en-US" sz="1200" dirty="0"/>
              <a:t>日目は時差開店・店休等でデータが完全でない場合が多いため、このような集計になっています。</a:t>
            </a:r>
            <a:endParaRPr kumimoji="1" lang="en-US" altLang="ja-JP" sz="1200" dirty="0"/>
          </a:p>
          <a:p>
            <a:pPr>
              <a:lnSpc>
                <a:spcPts val="1700"/>
              </a:lnSpc>
            </a:pPr>
            <a:r>
              <a:rPr kumimoji="1" lang="ja-JP" altLang="en-US" sz="1200" dirty="0"/>
              <a:t>★</a:t>
            </a:r>
            <a:r>
              <a:rPr kumimoji="1" lang="en-US" altLang="ja-JP" sz="1200" dirty="0"/>
              <a:t>6.5</a:t>
            </a:r>
            <a:r>
              <a:rPr kumimoji="1" lang="ja-JP" altLang="en-US" sz="1200" dirty="0"/>
              <a:t>号機に期待している部分の大きな一つとして出玉性能がある。</a:t>
            </a:r>
            <a:endParaRPr kumimoji="1" lang="en-US" altLang="ja-JP" sz="1200" dirty="0"/>
          </a:p>
          <a:p>
            <a:pPr>
              <a:lnSpc>
                <a:spcPts val="1700"/>
              </a:lnSpc>
            </a:pPr>
            <a:r>
              <a:rPr kumimoji="1" lang="ja-JP" altLang="en-US" sz="1200" dirty="0"/>
              <a:t>★今回、最大</a:t>
            </a:r>
            <a:r>
              <a:rPr kumimoji="1" lang="en-US" altLang="ja-JP" sz="1200" dirty="0"/>
              <a:t>MY</a:t>
            </a:r>
            <a:r>
              <a:rPr kumimoji="1" lang="ja-JP" altLang="en-US" sz="1200" dirty="0"/>
              <a:t>の上位</a:t>
            </a:r>
            <a:r>
              <a:rPr kumimoji="1" lang="en-US" altLang="ja-JP" sz="1200" dirty="0"/>
              <a:t>10</a:t>
            </a:r>
            <a:r>
              <a:rPr kumimoji="1" lang="ja-JP" altLang="en-US" sz="1200" dirty="0"/>
              <a:t>％をピックアップしました。</a:t>
            </a:r>
            <a:endParaRPr kumimoji="1" lang="en-US" altLang="ja-JP" sz="1200" dirty="0"/>
          </a:p>
          <a:p>
            <a:pPr>
              <a:lnSpc>
                <a:spcPts val="1700"/>
              </a:lnSpc>
            </a:pPr>
            <a:r>
              <a:rPr kumimoji="1" lang="ja-JP" altLang="en-US" sz="1200" dirty="0"/>
              <a:t>★犬夜叉・アクエリオンについては高い</a:t>
            </a:r>
            <a:r>
              <a:rPr kumimoji="1" lang="en-US" altLang="ja-JP" sz="1200" dirty="0"/>
              <a:t>MY</a:t>
            </a:r>
            <a:r>
              <a:rPr kumimoji="1" lang="ja-JP" altLang="en-US" sz="1200" dirty="0"/>
              <a:t>をマークした。　</a:t>
            </a:r>
            <a:endParaRPr kumimoji="1" lang="en-US" altLang="ja-JP" sz="1200" dirty="0"/>
          </a:p>
          <a:p>
            <a:pPr>
              <a:lnSpc>
                <a:spcPts val="1600"/>
              </a:lnSpc>
            </a:pPr>
            <a:r>
              <a:rPr kumimoji="1" lang="ja-JP" altLang="en-US" sz="1200" dirty="0"/>
              <a:t>★カバネリは</a:t>
            </a:r>
            <a:r>
              <a:rPr kumimoji="1" lang="en-US" altLang="ja-JP" sz="1200" dirty="0"/>
              <a:t>2</a:t>
            </a:r>
            <a:r>
              <a:rPr kumimoji="1" lang="ja-JP" altLang="en-US" sz="1200" dirty="0"/>
              <a:t>日目に最大</a:t>
            </a:r>
            <a:r>
              <a:rPr kumimoji="1" lang="en-US" altLang="ja-JP" sz="1200" dirty="0"/>
              <a:t>MY6500</a:t>
            </a:r>
            <a:r>
              <a:rPr kumimoji="1" lang="ja-JP" altLang="en-US" sz="1200" dirty="0"/>
              <a:t>程度出したが</a:t>
            </a:r>
            <a:r>
              <a:rPr kumimoji="1" lang="en-US" altLang="ja-JP" sz="1200" dirty="0"/>
              <a:t>3</a:t>
            </a:r>
            <a:r>
              <a:rPr kumimoji="1" lang="ja-JP" altLang="en-US" sz="1200" dirty="0"/>
              <a:t>日目では</a:t>
            </a:r>
            <a:r>
              <a:rPr kumimoji="1" lang="en-US" altLang="ja-JP" sz="1200" dirty="0"/>
              <a:t>3700</a:t>
            </a:r>
            <a:r>
              <a:rPr kumimoji="1" lang="ja-JP" altLang="en-US" sz="1200" dirty="0"/>
              <a:t>と低く、安定しなかったが上記</a:t>
            </a:r>
            <a:r>
              <a:rPr kumimoji="1" lang="en-US" altLang="ja-JP" sz="1200" dirty="0"/>
              <a:t>2</a:t>
            </a:r>
            <a:r>
              <a:rPr kumimoji="1" lang="ja-JP" altLang="en-US" sz="1200" dirty="0"/>
              <a:t>機種より低いと感じられる。</a:t>
            </a:r>
            <a:endParaRPr kumimoji="1" lang="en-US" altLang="ja-JP" sz="1200" dirty="0"/>
          </a:p>
          <a:p>
            <a:pPr>
              <a:lnSpc>
                <a:spcPts val="1600"/>
              </a:lnSpc>
            </a:pPr>
            <a:r>
              <a:rPr kumimoji="1" lang="ja-JP" altLang="en-US" sz="1200" dirty="0"/>
              <a:t>★ただ、高過ぎの機種には稼働貢献が早く終了してしまっている点に注意。最大</a:t>
            </a:r>
            <a:r>
              <a:rPr kumimoji="1" lang="en-US" altLang="ja-JP" sz="1200" dirty="0"/>
              <a:t>MY7500</a:t>
            </a:r>
            <a:r>
              <a:rPr kumimoji="1" lang="ja-JP" altLang="en-US" sz="1200" dirty="0"/>
              <a:t>以上の機種は平均稼働貢献</a:t>
            </a:r>
            <a:r>
              <a:rPr kumimoji="1" lang="en-US" altLang="ja-JP" sz="1200" dirty="0"/>
              <a:t>3.6</a:t>
            </a:r>
            <a:r>
              <a:rPr kumimoji="1" lang="ja-JP" altLang="en-US" sz="1200" dirty="0"/>
              <a:t>週という結果になっている。</a:t>
            </a:r>
            <a:endParaRPr kumimoji="1" lang="en-US" altLang="ja-JP" sz="1200"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004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01DB4-3728-45BC-A7CA-566B84BD47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5067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8888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8</a:t>
            </a:fld>
            <a:endParaRPr kumimoji="1" lang="ja-JP" altLang="en-US"/>
          </a:p>
        </p:txBody>
      </p:sp>
    </p:spTree>
    <p:extLst>
      <p:ext uri="{BB962C8B-B14F-4D97-AF65-F5344CB8AC3E}">
        <p14:creationId xmlns:p14="http://schemas.microsoft.com/office/powerpoint/2010/main" val="332946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上位陣には粗利ポテンシャルが高い機種が多い。</a:t>
            </a:r>
            <a:endParaRPr kumimoji="1" lang="en-US" altLang="ja-JP" dirty="0"/>
          </a:p>
          <a:p>
            <a:endParaRPr kumimoji="1" lang="en-US" altLang="ja-JP" dirty="0"/>
          </a:p>
          <a:p>
            <a:r>
              <a:rPr kumimoji="1" lang="ja-JP" altLang="en-US" dirty="0"/>
              <a:t>稼働だけ良くても上位に来れないから粗利仕事率が高い機種から注力することが良い</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シェアランキングで入っていなかった１月新台が</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機種ランキング。</a:t>
            </a:r>
            <a:r>
              <a:rPr lang="ja-JP" altLang="en-US" sz="1200" b="1" dirty="0">
                <a:solidFill>
                  <a:prstClr val="black"/>
                </a:solidFill>
                <a:latin typeface="Meiryo UI" panose="020B0604030504040204" pitchFamily="50" charset="-128"/>
                <a:ea typeface="Meiryo UI" panose="020B0604030504040204" pitchFamily="50" charset="-128"/>
              </a:rPr>
              <a:t>「モンスターハンター</a:t>
            </a: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ワールド アイスボーン」は集計データ数が足りないものの、仕事率の平均ではトップとなった。</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▶話題の新台がトップになるのは想定内、繁忙期においては新台と定番機の稼働意欲差が縮まった為、先月の新台も比較的上位に残ったと考えられる。</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defRPr/>
            </a:pP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▶来月以降の上位機種傾向を見て注力する機種を選定していきたい。その中で粗利仕事率を重視するべきか。</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9</a:t>
            </a:fld>
            <a:endParaRPr kumimoji="1" lang="ja-JP" altLang="en-US"/>
          </a:p>
        </p:txBody>
      </p:sp>
    </p:spTree>
    <p:extLst>
      <p:ext uri="{BB962C8B-B14F-4D97-AF65-F5344CB8AC3E}">
        <p14:creationId xmlns:p14="http://schemas.microsoft.com/office/powerpoint/2010/main" val="99752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「平均値</a:t>
            </a:r>
            <a:r>
              <a:rPr kumimoji="1" lang="en-US" altLang="ja-JP" dirty="0"/>
              <a:t>/</a:t>
            </a:r>
            <a:r>
              <a:rPr kumimoji="1" lang="ja-JP" altLang="en-US" dirty="0"/>
              <a:t>中央値」の値が平均値以下であれば顧客が打ちやすい・座りやすい機種</a:t>
            </a:r>
            <a:endParaRPr kumimoji="1" lang="en-US" altLang="ja-JP" dirty="0"/>
          </a:p>
          <a:p>
            <a:r>
              <a:rPr kumimoji="1" lang="ja-JP" altLang="en-US" dirty="0"/>
              <a:t>平均値　</a:t>
            </a:r>
            <a:r>
              <a:rPr kumimoji="1" lang="en-US" altLang="ja-JP" dirty="0"/>
              <a:t>1122/680</a:t>
            </a:r>
            <a:r>
              <a:rPr kumimoji="1" lang="ja-JP" altLang="en-US" dirty="0"/>
              <a:t>＝</a:t>
            </a:r>
            <a:r>
              <a:rPr kumimoji="1" lang="en-US" altLang="ja-JP" dirty="0"/>
              <a:t>1.65</a:t>
            </a:r>
          </a:p>
          <a:p>
            <a:r>
              <a:rPr kumimoji="1" lang="ja-JP" altLang="en-US" dirty="0"/>
              <a:t>今回は</a:t>
            </a:r>
            <a:r>
              <a:rPr kumimoji="1" lang="en-US" altLang="ja-JP" dirty="0"/>
              <a:t>1.65</a:t>
            </a:r>
            <a:r>
              <a:rPr kumimoji="1" lang="ja-JP" altLang="en-US" dirty="0"/>
              <a:t>以下の数値が遊びやすい・座られやすい機種の基準値</a:t>
            </a:r>
          </a:p>
        </p:txBody>
      </p:sp>
      <p:sp>
        <p:nvSpPr>
          <p:cNvPr id="4" name="スライド番号プレースホルダー 3"/>
          <p:cNvSpPr>
            <a:spLocks noGrp="1"/>
          </p:cNvSpPr>
          <p:nvPr>
            <p:ph type="sldNum" sz="quarter" idx="5"/>
          </p:nvPr>
        </p:nvSpPr>
        <p:spPr/>
        <p:txBody>
          <a:bodyPr/>
          <a:lstStyle/>
          <a:p>
            <a:fld id="{2A501DB4-3728-45BC-A7CA-566B84BD47C3}" type="slidenum">
              <a:rPr kumimoji="1" lang="ja-JP" altLang="en-US" smtClean="0"/>
              <a:t>10</a:t>
            </a:fld>
            <a:endParaRPr kumimoji="1" lang="ja-JP" altLang="en-US"/>
          </a:p>
        </p:txBody>
      </p:sp>
    </p:spTree>
    <p:extLst>
      <p:ext uri="{BB962C8B-B14F-4D97-AF65-F5344CB8AC3E}">
        <p14:creationId xmlns:p14="http://schemas.microsoft.com/office/powerpoint/2010/main" val="365580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10393D-CB31-45AE-B7FD-DCE6488163B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94D07DA-AAB5-449B-ADEA-C4CA516B0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1BDE7E-3F4E-4EE3-A425-CCC11C76C78E}"/>
              </a:ext>
            </a:extLst>
          </p:cNvPr>
          <p:cNvSpPr>
            <a:spLocks noGrp="1"/>
          </p:cNvSpPr>
          <p:nvPr>
            <p:ph type="dt" sz="half" idx="10"/>
          </p:nvPr>
        </p:nvSpPr>
        <p:spPr>
          <a:xfrm>
            <a:off x="838200" y="6356350"/>
            <a:ext cx="2743200" cy="365125"/>
          </a:xfrm>
          <a:prstGeom prst="rect">
            <a:avLst/>
          </a:prstGeom>
        </p:spPr>
        <p:txBody>
          <a:bodyPr/>
          <a:lstStyle/>
          <a:p>
            <a:fld id="{69201BC0-DC87-4E7B-957D-5F5B0F143611}"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8412C348-614F-4E89-B5C7-9DD41EB742E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490F82-E661-47B4-A05A-B01AFBA64F96}"/>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333609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D3E30-210D-46A9-8BC8-6DEBE7FCF6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0ABEDF-9906-43FC-9852-C59736FC0C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26044C-6C2A-49C1-BC92-EEE14321E290}"/>
              </a:ext>
            </a:extLst>
          </p:cNvPr>
          <p:cNvSpPr>
            <a:spLocks noGrp="1"/>
          </p:cNvSpPr>
          <p:nvPr>
            <p:ph type="dt" sz="half" idx="10"/>
          </p:nvPr>
        </p:nvSpPr>
        <p:spPr>
          <a:xfrm>
            <a:off x="838200" y="6356350"/>
            <a:ext cx="2743200" cy="365125"/>
          </a:xfrm>
          <a:prstGeom prst="rect">
            <a:avLst/>
          </a:prstGeom>
        </p:spPr>
        <p:txBody>
          <a:bodyPr/>
          <a:lstStyle/>
          <a:p>
            <a:fld id="{9E373E02-1FFD-4D74-B827-296344914F79}"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CDE72C1C-7330-420C-9175-CF0F9200EA4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417B1C-FEE2-42DE-BAAD-EFAB2E222DEF}"/>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192958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95C3837-3260-477F-A8D8-19503240E1A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F914500-5CE1-4444-BB30-B1729E81431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5BB5A6-D7B5-4CA4-821B-BBDE68FFD478}"/>
              </a:ext>
            </a:extLst>
          </p:cNvPr>
          <p:cNvSpPr>
            <a:spLocks noGrp="1"/>
          </p:cNvSpPr>
          <p:nvPr>
            <p:ph type="dt" sz="half" idx="10"/>
          </p:nvPr>
        </p:nvSpPr>
        <p:spPr>
          <a:xfrm>
            <a:off x="838200" y="6356350"/>
            <a:ext cx="2743200" cy="365125"/>
          </a:xfrm>
          <a:prstGeom prst="rect">
            <a:avLst/>
          </a:prstGeom>
        </p:spPr>
        <p:txBody>
          <a:bodyPr/>
          <a:lstStyle/>
          <a:p>
            <a:fld id="{3538B093-7C5B-4F54-872B-EB07A99A7141}"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16E4CECC-32C4-49FA-ADA7-DCADAE4BCD3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C41FBE-FE10-4103-B66E-1CC2B79E34EC}"/>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322402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B0685-1968-41FF-A25E-D7321355AD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ED4F6DF-BD16-4684-A459-2A937B4EFA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B5AD16-8549-4DA0-84BE-8F564D313800}"/>
              </a:ext>
            </a:extLst>
          </p:cNvPr>
          <p:cNvSpPr>
            <a:spLocks noGrp="1"/>
          </p:cNvSpPr>
          <p:nvPr>
            <p:ph type="dt" sz="half" idx="10"/>
          </p:nvPr>
        </p:nvSpPr>
        <p:spPr>
          <a:xfrm>
            <a:off x="838200" y="6356350"/>
            <a:ext cx="2743200" cy="365125"/>
          </a:xfrm>
          <a:prstGeom prst="rect">
            <a:avLst/>
          </a:prstGeom>
        </p:spPr>
        <p:txBody>
          <a:bodyPr/>
          <a:lstStyle/>
          <a:p>
            <a:fld id="{0FE89DFE-58BD-47A1-AA28-983FF8A69B75}"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58488ADF-BBF3-40E3-9E97-415E4B6FDE8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CEE3B4-26DF-4A5D-91AE-A22B0D8569C2}"/>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106040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4BFF78-758E-40AF-80E2-A58D33A5CAD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FB2692-9D80-4B50-B441-16CA94DD18EC}"/>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45F57D-02D3-43EE-8B16-A0403CBF9B63}"/>
              </a:ext>
            </a:extLst>
          </p:cNvPr>
          <p:cNvSpPr>
            <a:spLocks noGrp="1"/>
          </p:cNvSpPr>
          <p:nvPr>
            <p:ph type="dt" sz="half" idx="10"/>
          </p:nvPr>
        </p:nvSpPr>
        <p:spPr>
          <a:xfrm>
            <a:off x="838200" y="6356350"/>
            <a:ext cx="2743200" cy="365125"/>
          </a:xfrm>
          <a:prstGeom prst="rect">
            <a:avLst/>
          </a:prstGeom>
        </p:spPr>
        <p:txBody>
          <a:bodyPr/>
          <a:lstStyle/>
          <a:p>
            <a:fld id="{A87132A1-C8CD-4213-936E-5481AA6306DC}"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ECA416DA-A608-4F6A-AB3D-2D11245CE49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E7BBFC-E55B-4182-A18D-DF1D00238417}"/>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1463243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C65B4-20D2-4AD8-944A-2C03496E61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3614A1-9DC7-4F2B-A3C0-BD808DED2E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1396D49-B3DA-4E6D-974F-6E2DDD54D84E}"/>
              </a:ext>
            </a:extLst>
          </p:cNvPr>
          <p:cNvSpPr>
            <a:spLocks noGrp="1"/>
          </p:cNvSpPr>
          <p:nvPr>
            <p:ph type="dt" sz="half" idx="10"/>
          </p:nvPr>
        </p:nvSpPr>
        <p:spPr>
          <a:xfrm>
            <a:off x="838200" y="6356350"/>
            <a:ext cx="2743200" cy="365125"/>
          </a:xfrm>
          <a:prstGeom prst="rect">
            <a:avLst/>
          </a:prstGeom>
        </p:spPr>
        <p:txBody>
          <a:bodyPr/>
          <a:lstStyle/>
          <a:p>
            <a:fld id="{19DBDEC8-CAD5-4FAD-8350-97930A5111E9}"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ABD9FE56-4952-42CB-B4A8-32E3D28CC6E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514D57-214E-4BDD-ADA9-FC3E199B5916}"/>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240506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69511-308A-4EE4-93DA-97907FF91A5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C99E7E-7D40-4453-84EC-775E9E6DAED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6C8083D-3F71-4C3D-93B2-6EBBB60A1597}"/>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98814DC-AD1B-4670-B2F0-22495D8763BF}"/>
              </a:ext>
            </a:extLst>
          </p:cNvPr>
          <p:cNvSpPr>
            <a:spLocks noGrp="1"/>
          </p:cNvSpPr>
          <p:nvPr>
            <p:ph type="dt" sz="half" idx="10"/>
          </p:nvPr>
        </p:nvSpPr>
        <p:spPr>
          <a:xfrm>
            <a:off x="838200" y="6356350"/>
            <a:ext cx="2743200" cy="365125"/>
          </a:xfrm>
          <a:prstGeom prst="rect">
            <a:avLst/>
          </a:prstGeom>
        </p:spPr>
        <p:txBody>
          <a:bodyPr/>
          <a:lstStyle/>
          <a:p>
            <a:fld id="{677007E5-9FF3-4F48-BEF2-8466EB793FDA}"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7627F68D-B246-4D12-8E56-441163010B6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E0ABF5-36AB-4BE1-9608-8E3BD11EA293}"/>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607946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649E36-314C-499F-921D-BB8B5C396F6A}"/>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608E5D-539A-4267-9D65-D539ABF895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7F91D11-DFC0-4E50-8BBF-2369A566F192}"/>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0DEA6FB-8908-4FA8-BD19-98659F7A7F5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19CCE89-9A48-409A-A33A-DCE2824B5588}"/>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3E91351-8E03-4032-8148-F070001F85C7}"/>
              </a:ext>
            </a:extLst>
          </p:cNvPr>
          <p:cNvSpPr>
            <a:spLocks noGrp="1"/>
          </p:cNvSpPr>
          <p:nvPr>
            <p:ph type="dt" sz="half" idx="10"/>
          </p:nvPr>
        </p:nvSpPr>
        <p:spPr>
          <a:xfrm>
            <a:off x="838200" y="6356350"/>
            <a:ext cx="2743200" cy="365125"/>
          </a:xfrm>
          <a:prstGeom prst="rect">
            <a:avLst/>
          </a:prstGeom>
        </p:spPr>
        <p:txBody>
          <a:bodyPr/>
          <a:lstStyle/>
          <a:p>
            <a:fld id="{F75EB676-73F1-472A-9D62-A02AC0B43DFC}" type="datetime1">
              <a:rPr kumimoji="1" lang="ja-JP" altLang="en-US" smtClean="0"/>
              <a:t>2026/3/16</a:t>
            </a:fld>
            <a:endParaRPr kumimoji="1" lang="ja-JP" altLang="en-US"/>
          </a:p>
        </p:txBody>
      </p:sp>
      <p:sp>
        <p:nvSpPr>
          <p:cNvPr id="8" name="フッター プレースホルダー 7">
            <a:extLst>
              <a:ext uri="{FF2B5EF4-FFF2-40B4-BE49-F238E27FC236}">
                <a16:creationId xmlns:a16="http://schemas.microsoft.com/office/drawing/2014/main" id="{FEDDDB72-8488-48D5-AF07-9A5B453BE0F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B63F7E2-42F7-45ED-B673-39DB33C460CB}"/>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245806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50C77A-78AA-40B4-9997-FA757405E721}"/>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6AF0C9-9317-4736-920F-65031F265C93}"/>
              </a:ext>
            </a:extLst>
          </p:cNvPr>
          <p:cNvSpPr>
            <a:spLocks noGrp="1"/>
          </p:cNvSpPr>
          <p:nvPr>
            <p:ph type="dt" sz="half" idx="10"/>
          </p:nvPr>
        </p:nvSpPr>
        <p:spPr>
          <a:xfrm>
            <a:off x="838200" y="6356350"/>
            <a:ext cx="2743200" cy="365125"/>
          </a:xfrm>
          <a:prstGeom prst="rect">
            <a:avLst/>
          </a:prstGeom>
        </p:spPr>
        <p:txBody>
          <a:bodyPr/>
          <a:lstStyle/>
          <a:p>
            <a:fld id="{05E3B4EC-7586-4D58-AC30-C0BE5A63638B}" type="datetime1">
              <a:rPr kumimoji="1" lang="ja-JP" altLang="en-US" smtClean="0"/>
              <a:t>2026/3/16</a:t>
            </a:fld>
            <a:endParaRPr kumimoji="1" lang="ja-JP" altLang="en-US"/>
          </a:p>
        </p:txBody>
      </p:sp>
      <p:sp>
        <p:nvSpPr>
          <p:cNvPr id="4" name="フッター プレースホルダー 3">
            <a:extLst>
              <a:ext uri="{FF2B5EF4-FFF2-40B4-BE49-F238E27FC236}">
                <a16:creationId xmlns:a16="http://schemas.microsoft.com/office/drawing/2014/main" id="{7BDF15E0-816E-4BDC-B821-5C262073DD0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F3296D2-5158-49F4-AAA1-C7F6E84A4647}"/>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224071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14F5EFD-EF76-4D7E-817F-BC4ECC5EDAB3}"/>
              </a:ext>
            </a:extLst>
          </p:cNvPr>
          <p:cNvSpPr>
            <a:spLocks noGrp="1"/>
          </p:cNvSpPr>
          <p:nvPr>
            <p:ph type="dt" sz="half" idx="10"/>
          </p:nvPr>
        </p:nvSpPr>
        <p:spPr>
          <a:xfrm>
            <a:off x="838200" y="6356350"/>
            <a:ext cx="2743200" cy="365125"/>
          </a:xfrm>
          <a:prstGeom prst="rect">
            <a:avLst/>
          </a:prstGeom>
        </p:spPr>
        <p:txBody>
          <a:bodyPr/>
          <a:lstStyle/>
          <a:p>
            <a:fld id="{8C336C0B-B37A-4F33-80D5-3747FA5F99E3}" type="datetime1">
              <a:rPr kumimoji="1" lang="ja-JP" altLang="en-US" smtClean="0"/>
              <a:t>2026/3/16</a:t>
            </a:fld>
            <a:endParaRPr kumimoji="1" lang="ja-JP" altLang="en-US"/>
          </a:p>
        </p:txBody>
      </p:sp>
      <p:sp>
        <p:nvSpPr>
          <p:cNvPr id="3" name="フッター プレースホルダー 2">
            <a:extLst>
              <a:ext uri="{FF2B5EF4-FFF2-40B4-BE49-F238E27FC236}">
                <a16:creationId xmlns:a16="http://schemas.microsoft.com/office/drawing/2014/main" id="{AC3C17B7-87CE-40B6-96D1-9179D03EF5C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D4CDAF7-F655-4551-9E24-0CAEAD9F5FB0}"/>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3082871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254C0C-FC7B-40EA-A8A3-9673540BF0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5722A7-F32A-4A18-A6DB-76ACC06C11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7D349B4-3B80-414B-8D4D-1947AF1FF0E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274744-D0EA-4068-811E-774209A4E03D}"/>
              </a:ext>
            </a:extLst>
          </p:cNvPr>
          <p:cNvSpPr>
            <a:spLocks noGrp="1"/>
          </p:cNvSpPr>
          <p:nvPr>
            <p:ph type="dt" sz="half" idx="10"/>
          </p:nvPr>
        </p:nvSpPr>
        <p:spPr>
          <a:xfrm>
            <a:off x="838200" y="6356350"/>
            <a:ext cx="2743200" cy="365125"/>
          </a:xfrm>
          <a:prstGeom prst="rect">
            <a:avLst/>
          </a:prstGeom>
        </p:spPr>
        <p:txBody>
          <a:bodyPr/>
          <a:lstStyle/>
          <a:p>
            <a:fld id="{37095066-679F-4124-BEA8-AEAA9311DAB0}"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5CB91F45-F523-4235-A204-529A76696ED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872B26-F21F-4677-9AB0-EBF3553889DF}"/>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23323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54AA8B-438A-4C6B-B88B-16DEA5C4B1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15CFC6-996C-45D6-A783-E6BA875FF04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5677AF-C558-43C4-9748-EB3D9DB8B740}"/>
              </a:ext>
            </a:extLst>
          </p:cNvPr>
          <p:cNvSpPr>
            <a:spLocks noGrp="1"/>
          </p:cNvSpPr>
          <p:nvPr>
            <p:ph type="dt" sz="half" idx="10"/>
          </p:nvPr>
        </p:nvSpPr>
        <p:spPr>
          <a:xfrm>
            <a:off x="838200" y="6356350"/>
            <a:ext cx="2743200" cy="365125"/>
          </a:xfrm>
          <a:prstGeom prst="rect">
            <a:avLst/>
          </a:prstGeom>
        </p:spPr>
        <p:txBody>
          <a:bodyPr/>
          <a:lstStyle/>
          <a:p>
            <a:fld id="{7FA16BE5-68FB-46B4-83A9-650BB9EB57E9}"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369326FC-A727-4AE7-ADBE-1841D35EB56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30FA57-6913-4C85-B829-529F76104D40}"/>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1629881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AA154B-8C3C-47A9-8D7E-1D3DDA8B16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B3B9CA8-625D-403E-AEF6-71A75112769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8AFDE5A-6495-41EF-B68A-533F11FC5A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EB2C53-DFB8-4FA3-AD58-E3876385B1B3}"/>
              </a:ext>
            </a:extLst>
          </p:cNvPr>
          <p:cNvSpPr>
            <a:spLocks noGrp="1"/>
          </p:cNvSpPr>
          <p:nvPr>
            <p:ph type="dt" sz="half" idx="10"/>
          </p:nvPr>
        </p:nvSpPr>
        <p:spPr>
          <a:xfrm>
            <a:off x="838200" y="6356350"/>
            <a:ext cx="2743200" cy="365125"/>
          </a:xfrm>
          <a:prstGeom prst="rect">
            <a:avLst/>
          </a:prstGeom>
        </p:spPr>
        <p:txBody>
          <a:bodyPr/>
          <a:lstStyle/>
          <a:p>
            <a:fld id="{68CA6FA7-EAE8-4AA6-9E1C-960BABFAADB2}"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4A2C07CC-FE77-410A-AFAB-D74D6942B7F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AAB2F2-7490-47DD-A503-7005F6983FDC}"/>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349583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ECDDCC-89DF-4597-943F-53B953DBAA69}"/>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71D32B-BF54-450D-A048-3D3D4EA466A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826B44-ED56-46CE-8915-BCF66E7A4568}"/>
              </a:ext>
            </a:extLst>
          </p:cNvPr>
          <p:cNvSpPr>
            <a:spLocks noGrp="1"/>
          </p:cNvSpPr>
          <p:nvPr>
            <p:ph type="dt" sz="half" idx="10"/>
          </p:nvPr>
        </p:nvSpPr>
        <p:spPr>
          <a:xfrm>
            <a:off x="838200" y="6356350"/>
            <a:ext cx="2743200" cy="365125"/>
          </a:xfrm>
          <a:prstGeom prst="rect">
            <a:avLst/>
          </a:prstGeom>
        </p:spPr>
        <p:txBody>
          <a:bodyPr/>
          <a:lstStyle/>
          <a:p>
            <a:fld id="{1D3374D3-2C4C-4272-B585-3C6D354D2347}"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B8F75CC5-8308-4E5E-8CCF-C5E67FEC6AD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53D6BD-5619-4926-8613-506016686FAB}"/>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22596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99F07A7-6F0D-494F-8A7F-4362EB9EAAD8}"/>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6EB66F-B29F-46BD-B0AA-70B80D10429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8B9EE6-B06D-448E-AF16-5AC3433D6D26}"/>
              </a:ext>
            </a:extLst>
          </p:cNvPr>
          <p:cNvSpPr>
            <a:spLocks noGrp="1"/>
          </p:cNvSpPr>
          <p:nvPr>
            <p:ph type="dt" sz="half" idx="10"/>
          </p:nvPr>
        </p:nvSpPr>
        <p:spPr>
          <a:xfrm>
            <a:off x="838200" y="6356350"/>
            <a:ext cx="2743200" cy="365125"/>
          </a:xfrm>
          <a:prstGeom prst="rect">
            <a:avLst/>
          </a:prstGeom>
        </p:spPr>
        <p:txBody>
          <a:bodyPr/>
          <a:lstStyle/>
          <a:p>
            <a:fld id="{D081DFF0-30ED-44A8-9946-1275A4985910}"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A434482C-5646-4371-8429-46109BEBD42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85BA4D-B009-417C-91CD-8D258BA5C992}"/>
              </a:ext>
            </a:extLst>
          </p:cNvPr>
          <p:cNvSpPr>
            <a:spLocks noGrp="1"/>
          </p:cNvSpPr>
          <p:nvPr>
            <p:ph type="sldNum" sz="quarter" idx="12"/>
          </p:nvPr>
        </p:nvSpPr>
        <p:spPr>
          <a:xfrm>
            <a:off x="8610600" y="6356350"/>
            <a:ext cx="2743200" cy="365125"/>
          </a:xfrm>
          <a:prstGeom prst="rect">
            <a:avLst/>
          </a:prstGeom>
        </p:spPr>
        <p:txBody>
          <a:bodyPr/>
          <a:lstStyle/>
          <a:p>
            <a:fld id="{0098C04C-DB2E-46CC-BE7F-DDA57E1D62F2}" type="slidenum">
              <a:rPr kumimoji="1" lang="ja-JP" altLang="en-US" smtClean="0"/>
              <a:t>‹#›</a:t>
            </a:fld>
            <a:endParaRPr kumimoji="1" lang="ja-JP" altLang="en-US"/>
          </a:p>
        </p:txBody>
      </p:sp>
    </p:spTree>
    <p:extLst>
      <p:ext uri="{BB962C8B-B14F-4D97-AF65-F5344CB8AC3E}">
        <p14:creationId xmlns:p14="http://schemas.microsoft.com/office/powerpoint/2010/main" val="3665587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E41EF-6F40-4B94-AA04-57A884EBEB0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4F61BD17-9E69-48B5-90AC-EF2D6D3A78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スライド番号プレースホルダー 5">
            <a:extLst>
              <a:ext uri="{FF2B5EF4-FFF2-40B4-BE49-F238E27FC236}">
                <a16:creationId xmlns:a16="http://schemas.microsoft.com/office/drawing/2014/main" id="{97C4519F-38F3-4F6A-B067-B9B63521F927}"/>
              </a:ext>
            </a:extLst>
          </p:cNvPr>
          <p:cNvSpPr>
            <a:spLocks noGrp="1"/>
          </p:cNvSpPr>
          <p:nvPr>
            <p:ph type="sldNum" sz="quarter" idx="4"/>
          </p:nvPr>
        </p:nvSpPr>
        <p:spPr>
          <a:xfrm>
            <a:off x="4724400" y="6648944"/>
            <a:ext cx="2743200" cy="230832"/>
          </a:xfrm>
          <a:prstGeom prst="rect">
            <a:avLst/>
          </a:prstGeom>
        </p:spPr>
        <p:txBody>
          <a:bodyPr vert="horz" lIns="91440" tIns="45720" rIns="91440" bIns="45720" rtlCol="0" anchor="ctr"/>
          <a:lstStyle>
            <a:lvl1pPr algn="ctr">
              <a:defRPr sz="1200">
                <a:solidFill>
                  <a:schemeClr val="tx1">
                    <a:tint val="75000"/>
                  </a:schemeClr>
                </a:solidFill>
              </a:defRPr>
            </a:lvl1p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3464112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229A9E-1032-4667-8E5F-4758919680D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2A053B-E2CD-4F36-8D1D-32F3DD7F79EC}"/>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15C554-6CCB-4DCC-B79A-11B3333AECA2}"/>
              </a:ext>
            </a:extLst>
          </p:cNvPr>
          <p:cNvSpPr>
            <a:spLocks noGrp="1"/>
          </p:cNvSpPr>
          <p:nvPr>
            <p:ph type="dt" sz="half" idx="10"/>
          </p:nvPr>
        </p:nvSpPr>
        <p:spPr>
          <a:xfrm>
            <a:off x="838200" y="6356350"/>
            <a:ext cx="2743200" cy="365125"/>
          </a:xfrm>
          <a:prstGeom prst="rect">
            <a:avLst/>
          </a:prstGeom>
        </p:spPr>
        <p:txBody>
          <a:bodyPr/>
          <a:lstStyle/>
          <a:p>
            <a:fld id="{E9CF5E54-B45E-4F17-8CE2-3B71F4512E96}"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40BA062C-F143-4DA5-A5FD-9D5ED3CF82B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08C95F-1A5B-4677-9E54-67A4B6194F87}"/>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119114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475E4-DC77-47FA-846B-33B617CDC9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2C362336-06BB-4B96-BA0F-93027EB98C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868AF3D-29B2-44A4-9692-990B84585354}"/>
              </a:ext>
            </a:extLst>
          </p:cNvPr>
          <p:cNvSpPr>
            <a:spLocks noGrp="1"/>
          </p:cNvSpPr>
          <p:nvPr>
            <p:ph type="dt" sz="half" idx="10"/>
          </p:nvPr>
        </p:nvSpPr>
        <p:spPr>
          <a:xfrm>
            <a:off x="838200" y="6356350"/>
            <a:ext cx="2743200" cy="365125"/>
          </a:xfrm>
          <a:prstGeom prst="rect">
            <a:avLst/>
          </a:prstGeom>
        </p:spPr>
        <p:txBody>
          <a:bodyPr/>
          <a:lstStyle/>
          <a:p>
            <a:fld id="{8009A0AF-725E-4AC6-B2B8-7ED96CD9836B}"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3BA24758-608E-4102-BCC0-8E051773E70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D49EBC-5A29-4009-A441-E63540E0F2A3}"/>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3054864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A10D0A-DD13-4CA7-A7EB-A523CFB6A00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995DCE-9024-4AB9-B760-1786D911C1B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BA85C12-6544-4349-9340-2EF0F29A6EAE}"/>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403C36-FEC5-4292-8E9B-840D80337AA4}"/>
              </a:ext>
            </a:extLst>
          </p:cNvPr>
          <p:cNvSpPr>
            <a:spLocks noGrp="1"/>
          </p:cNvSpPr>
          <p:nvPr>
            <p:ph type="dt" sz="half" idx="10"/>
          </p:nvPr>
        </p:nvSpPr>
        <p:spPr>
          <a:xfrm>
            <a:off x="838200" y="6356350"/>
            <a:ext cx="2743200" cy="365125"/>
          </a:xfrm>
          <a:prstGeom prst="rect">
            <a:avLst/>
          </a:prstGeom>
        </p:spPr>
        <p:txBody>
          <a:bodyPr/>
          <a:lstStyle/>
          <a:p>
            <a:fld id="{92A66679-F147-4717-8DD6-C1998DF4C14F}"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4DFA8DF9-AB65-4E5D-9DA6-EB8D333D890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0A95B27-1B1C-466E-A1EC-6DB6692C09D9}"/>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253189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14A863-484C-451A-BD5F-35E8CF508F3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37C121-4E7B-4542-92BD-5D282EC77A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F3B18AA-9A69-4967-A56E-3C457879A56A}"/>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F91183-7AB7-436A-9F9E-88A240C22CD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DC58975-C7E5-4E5A-B1A2-0F91A37BF62C}"/>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1A6ACD-6CE0-4A91-A708-4E34C636A027}"/>
              </a:ext>
            </a:extLst>
          </p:cNvPr>
          <p:cNvSpPr>
            <a:spLocks noGrp="1"/>
          </p:cNvSpPr>
          <p:nvPr>
            <p:ph type="dt" sz="half" idx="10"/>
          </p:nvPr>
        </p:nvSpPr>
        <p:spPr>
          <a:xfrm>
            <a:off x="838200" y="6356350"/>
            <a:ext cx="2743200" cy="365125"/>
          </a:xfrm>
          <a:prstGeom prst="rect">
            <a:avLst/>
          </a:prstGeom>
        </p:spPr>
        <p:txBody>
          <a:bodyPr/>
          <a:lstStyle/>
          <a:p>
            <a:fld id="{A4B0BEE7-C6F0-45E8-AD41-87FA1684DF3E}" type="datetime1">
              <a:rPr kumimoji="1" lang="ja-JP" altLang="en-US" smtClean="0"/>
              <a:t>2026/3/16</a:t>
            </a:fld>
            <a:endParaRPr kumimoji="1" lang="ja-JP" altLang="en-US"/>
          </a:p>
        </p:txBody>
      </p:sp>
      <p:sp>
        <p:nvSpPr>
          <p:cNvPr id="8" name="フッター プレースホルダー 7">
            <a:extLst>
              <a:ext uri="{FF2B5EF4-FFF2-40B4-BE49-F238E27FC236}">
                <a16:creationId xmlns:a16="http://schemas.microsoft.com/office/drawing/2014/main" id="{6E68BFCD-5844-46EC-AB9B-64D17EA2E85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6010CD5-51AC-4B15-8D09-5378461922A2}"/>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423775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61911F-F2A6-4136-8F1F-738BB224C669}"/>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302327-8F8E-40EC-A435-48EE30B5311F}"/>
              </a:ext>
            </a:extLst>
          </p:cNvPr>
          <p:cNvSpPr>
            <a:spLocks noGrp="1"/>
          </p:cNvSpPr>
          <p:nvPr>
            <p:ph type="dt" sz="half" idx="10"/>
          </p:nvPr>
        </p:nvSpPr>
        <p:spPr>
          <a:xfrm>
            <a:off x="838200" y="6356350"/>
            <a:ext cx="2743200" cy="365125"/>
          </a:xfrm>
          <a:prstGeom prst="rect">
            <a:avLst/>
          </a:prstGeom>
        </p:spPr>
        <p:txBody>
          <a:bodyPr/>
          <a:lstStyle/>
          <a:p>
            <a:fld id="{93C6FA23-D5D0-4CE7-9472-1CFBE3DCB367}" type="datetime1">
              <a:rPr kumimoji="1" lang="ja-JP" altLang="en-US" smtClean="0"/>
              <a:t>2026/3/16</a:t>
            </a:fld>
            <a:endParaRPr kumimoji="1" lang="ja-JP" altLang="en-US"/>
          </a:p>
        </p:txBody>
      </p:sp>
      <p:sp>
        <p:nvSpPr>
          <p:cNvPr id="4" name="フッター プレースホルダー 3">
            <a:extLst>
              <a:ext uri="{FF2B5EF4-FFF2-40B4-BE49-F238E27FC236}">
                <a16:creationId xmlns:a16="http://schemas.microsoft.com/office/drawing/2014/main" id="{93E14BD7-D90B-4BD2-942A-0E000475542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1CB1788-0C35-49CC-B29F-2C804A318B3F}"/>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1424387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7CF7132-897F-4B65-8942-560E27A04087}"/>
              </a:ext>
            </a:extLst>
          </p:cNvPr>
          <p:cNvSpPr>
            <a:spLocks noGrp="1"/>
          </p:cNvSpPr>
          <p:nvPr>
            <p:ph type="dt" sz="half" idx="10"/>
          </p:nvPr>
        </p:nvSpPr>
        <p:spPr>
          <a:xfrm>
            <a:off x="838200" y="6356350"/>
            <a:ext cx="2743200" cy="365125"/>
          </a:xfrm>
          <a:prstGeom prst="rect">
            <a:avLst/>
          </a:prstGeom>
        </p:spPr>
        <p:txBody>
          <a:bodyPr/>
          <a:lstStyle/>
          <a:p>
            <a:fld id="{93906E54-2D0B-4B80-9340-DFD5D3432C3D}" type="datetime1">
              <a:rPr kumimoji="1" lang="ja-JP" altLang="en-US" smtClean="0"/>
              <a:t>2026/3/16</a:t>
            </a:fld>
            <a:endParaRPr kumimoji="1" lang="ja-JP" altLang="en-US"/>
          </a:p>
        </p:txBody>
      </p:sp>
      <p:sp>
        <p:nvSpPr>
          <p:cNvPr id="3" name="フッター プレースホルダー 2">
            <a:extLst>
              <a:ext uri="{FF2B5EF4-FFF2-40B4-BE49-F238E27FC236}">
                <a16:creationId xmlns:a16="http://schemas.microsoft.com/office/drawing/2014/main" id="{24C98752-BE77-4B2D-926E-4865D6DC28B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56E1A9-68F5-41FE-A878-B899B453455C}"/>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12076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803FF2-DA32-4E75-809A-2BE6B738312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191CAA-7995-4E7B-8394-1D1044C319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511D04-5D66-4686-B56E-16E48C915CD2}"/>
              </a:ext>
            </a:extLst>
          </p:cNvPr>
          <p:cNvSpPr>
            <a:spLocks noGrp="1"/>
          </p:cNvSpPr>
          <p:nvPr>
            <p:ph type="dt" sz="half" idx="10"/>
          </p:nvPr>
        </p:nvSpPr>
        <p:spPr>
          <a:xfrm>
            <a:off x="838200" y="6356350"/>
            <a:ext cx="2743200" cy="365125"/>
          </a:xfrm>
          <a:prstGeom prst="rect">
            <a:avLst/>
          </a:prstGeom>
        </p:spPr>
        <p:txBody>
          <a:bodyPr/>
          <a:lstStyle/>
          <a:p>
            <a:fld id="{74B15388-1CED-4144-94B5-BE9448354162}"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CCA85E2C-A52B-4DE3-8BDF-527BDD245F5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B9F0A9-5B11-48BB-8723-B6123766D109}"/>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810640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86158-C3B0-4F4C-813B-88ABFD374A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2325AA-3260-487E-B575-1F64564DEA2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BAEEA9D-B5FD-4685-9E72-BA0A919F0F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5CD116-A231-45D0-A3C6-F2178BDA83A4}"/>
              </a:ext>
            </a:extLst>
          </p:cNvPr>
          <p:cNvSpPr>
            <a:spLocks noGrp="1"/>
          </p:cNvSpPr>
          <p:nvPr>
            <p:ph type="dt" sz="half" idx="10"/>
          </p:nvPr>
        </p:nvSpPr>
        <p:spPr>
          <a:xfrm>
            <a:off x="838200" y="6356350"/>
            <a:ext cx="2743200" cy="365125"/>
          </a:xfrm>
          <a:prstGeom prst="rect">
            <a:avLst/>
          </a:prstGeom>
        </p:spPr>
        <p:txBody>
          <a:bodyPr/>
          <a:lstStyle/>
          <a:p>
            <a:fld id="{BD01A08D-98D8-4C7C-A8AA-8C88161016F4}"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12C03643-1738-4ABB-9C4E-78BE473D4EA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A88CB4-5653-4EF9-A10F-3BD526B77684}"/>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2514464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8AD8E5-E38E-4A49-B3AE-CFC6C1516D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2BD37E2-67DC-42C2-ADA7-1B6E227F79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15ED739-BBF8-4FD7-B019-B88F38442B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2908207-37BF-422D-B7D8-820298D963D5}"/>
              </a:ext>
            </a:extLst>
          </p:cNvPr>
          <p:cNvSpPr>
            <a:spLocks noGrp="1"/>
          </p:cNvSpPr>
          <p:nvPr>
            <p:ph type="dt" sz="half" idx="10"/>
          </p:nvPr>
        </p:nvSpPr>
        <p:spPr>
          <a:xfrm>
            <a:off x="838200" y="6356350"/>
            <a:ext cx="2743200" cy="365125"/>
          </a:xfrm>
          <a:prstGeom prst="rect">
            <a:avLst/>
          </a:prstGeom>
        </p:spPr>
        <p:txBody>
          <a:bodyPr/>
          <a:lstStyle/>
          <a:p>
            <a:fld id="{A0249512-395C-44D0-A95D-48A507AC755F}"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99118708-D171-4753-A250-B15B2DC1261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0C305A-B2B3-4FB1-A44A-06B42F9E565C}"/>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195119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7AEC14-1D1D-46F2-941B-D7E4C47FF40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BCF888-2D69-4408-A417-177F30E38A83}"/>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BCAC13-6440-47D2-80ED-9E345E99BADB}"/>
              </a:ext>
            </a:extLst>
          </p:cNvPr>
          <p:cNvSpPr>
            <a:spLocks noGrp="1"/>
          </p:cNvSpPr>
          <p:nvPr>
            <p:ph type="dt" sz="half" idx="10"/>
          </p:nvPr>
        </p:nvSpPr>
        <p:spPr>
          <a:xfrm>
            <a:off x="838200" y="6356350"/>
            <a:ext cx="2743200" cy="365125"/>
          </a:xfrm>
          <a:prstGeom prst="rect">
            <a:avLst/>
          </a:prstGeom>
        </p:spPr>
        <p:txBody>
          <a:bodyPr/>
          <a:lstStyle/>
          <a:p>
            <a:fld id="{335BECE5-A971-4917-805D-BA56A0B6E5EE}"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E9302EE6-8A83-4120-BC16-AFDB860F5D0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BA237B-90F8-4F03-AB7F-4E0A9358C540}"/>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2694378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960CD1-0190-4957-B023-1AD80126275A}"/>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D074C23-F5F8-4768-8626-7ABB71C3CC48}"/>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A827BA-9322-450B-AEFF-8B1AF2502104}"/>
              </a:ext>
            </a:extLst>
          </p:cNvPr>
          <p:cNvSpPr>
            <a:spLocks noGrp="1"/>
          </p:cNvSpPr>
          <p:nvPr>
            <p:ph type="dt" sz="half" idx="10"/>
          </p:nvPr>
        </p:nvSpPr>
        <p:spPr>
          <a:xfrm>
            <a:off x="838200" y="6356350"/>
            <a:ext cx="2743200" cy="365125"/>
          </a:xfrm>
          <a:prstGeom prst="rect">
            <a:avLst/>
          </a:prstGeom>
        </p:spPr>
        <p:txBody>
          <a:bodyPr/>
          <a:lstStyle/>
          <a:p>
            <a:fld id="{EFDDE44D-9A5A-4081-9A14-CD31CB22258C}"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49BC1166-E900-49EE-89D2-64E20788597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529CAB-FDB5-4D63-B073-EE66EBC41938}"/>
              </a:ext>
            </a:extLst>
          </p:cNvPr>
          <p:cNvSpPr>
            <a:spLocks noGrp="1"/>
          </p:cNvSpPr>
          <p:nvPr>
            <p:ph type="sldNum" sz="quarter" idx="12"/>
          </p:nvPr>
        </p:nvSpPr>
        <p:spPr>
          <a:xfrm>
            <a:off x="8610600" y="6356350"/>
            <a:ext cx="2743200" cy="365125"/>
          </a:xfrm>
          <a:prstGeom prst="rect">
            <a:avLst/>
          </a:prstGeom>
        </p:spPr>
        <p:txBody>
          <a:bodyPr/>
          <a:lstStyle/>
          <a:p>
            <a:fld id="{B3DFC283-46BC-412D-A69F-DCE01B489697}" type="slidenum">
              <a:rPr kumimoji="1" lang="ja-JP" altLang="en-US" smtClean="0"/>
              <a:t>‹#›</a:t>
            </a:fld>
            <a:endParaRPr kumimoji="1" lang="ja-JP" altLang="en-US"/>
          </a:p>
        </p:txBody>
      </p:sp>
    </p:spTree>
    <p:extLst>
      <p:ext uri="{BB962C8B-B14F-4D97-AF65-F5344CB8AC3E}">
        <p14:creationId xmlns:p14="http://schemas.microsoft.com/office/powerpoint/2010/main" val="34024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C15B7-F675-4D83-8E9D-9734D8916C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07A556C-26FF-4024-B1BD-05192D68F3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1CB1127-5B6A-4258-A970-D92CB33CE481}"/>
              </a:ext>
            </a:extLst>
          </p:cNvPr>
          <p:cNvSpPr>
            <a:spLocks noGrp="1"/>
          </p:cNvSpPr>
          <p:nvPr>
            <p:ph type="dt" sz="half" idx="10"/>
          </p:nvPr>
        </p:nvSpPr>
        <p:spPr>
          <a:xfrm>
            <a:off x="838200" y="6356350"/>
            <a:ext cx="2743200" cy="365125"/>
          </a:xfrm>
          <a:prstGeom prst="rect">
            <a:avLst/>
          </a:prstGeom>
        </p:spPr>
        <p:txBody>
          <a:bodyPr/>
          <a:lstStyle/>
          <a:p>
            <a:fld id="{B74E549E-38A7-46C1-B3D5-4EDBF6031ABF}"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0E3B3AC6-3100-4950-A4A5-41A1EB6738F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6A8FC3-3999-407B-A2A0-C6B226655C6A}"/>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62510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1CD5C-839F-4665-82A1-D8E81D1F304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03C3B7-247D-45B7-A0F5-9A9A5F1A437E}"/>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AF10C-C9A3-4CA3-86CF-DF7ED8DA9474}"/>
              </a:ext>
            </a:extLst>
          </p:cNvPr>
          <p:cNvSpPr>
            <a:spLocks noGrp="1"/>
          </p:cNvSpPr>
          <p:nvPr>
            <p:ph type="dt" sz="half" idx="10"/>
          </p:nvPr>
        </p:nvSpPr>
        <p:spPr>
          <a:xfrm>
            <a:off x="838200" y="6356350"/>
            <a:ext cx="2743200" cy="365125"/>
          </a:xfrm>
          <a:prstGeom prst="rect">
            <a:avLst/>
          </a:prstGeom>
        </p:spPr>
        <p:txBody>
          <a:bodyPr/>
          <a:lstStyle/>
          <a:p>
            <a:fld id="{8EA5C2FD-315C-4A32-93F0-46B9568BA7D5}"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C5C2F39F-C50A-4DCA-B4E1-13E31B80F95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BB989E-D1D2-4AFC-9D14-5F5F21ED494C}"/>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2449745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9C111B-5BB2-41E6-8DD4-536AFE6BA8D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2FEC5C-F041-4B83-BEA9-30D6728BC2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18069F7-298E-4570-8DB8-83CE918216D8}"/>
              </a:ext>
            </a:extLst>
          </p:cNvPr>
          <p:cNvSpPr>
            <a:spLocks noGrp="1"/>
          </p:cNvSpPr>
          <p:nvPr>
            <p:ph type="dt" sz="half" idx="10"/>
          </p:nvPr>
        </p:nvSpPr>
        <p:spPr>
          <a:xfrm>
            <a:off x="838200" y="6356350"/>
            <a:ext cx="2743200" cy="365125"/>
          </a:xfrm>
          <a:prstGeom prst="rect">
            <a:avLst/>
          </a:prstGeom>
        </p:spPr>
        <p:txBody>
          <a:bodyPr/>
          <a:lstStyle/>
          <a:p>
            <a:fld id="{3AFBD421-5BE4-452D-9463-357A73D46156}"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2386AC82-8014-410F-AB29-AADDAF2D033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5C8CC5-93FA-4484-B1FF-FEA75A48813A}"/>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3550708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643DDE-6539-4FE7-8C33-2EA877E7CE84}"/>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47B2C1-5EB2-45EB-809C-B65167097D1F}"/>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10EF1AA-2213-40DB-B559-762F4E2B9EC8}"/>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2CBD88D-1127-4DD2-B2A7-C018890DFA5F}"/>
              </a:ext>
            </a:extLst>
          </p:cNvPr>
          <p:cNvSpPr>
            <a:spLocks noGrp="1"/>
          </p:cNvSpPr>
          <p:nvPr>
            <p:ph type="dt" sz="half" idx="10"/>
          </p:nvPr>
        </p:nvSpPr>
        <p:spPr>
          <a:xfrm>
            <a:off x="838200" y="6356350"/>
            <a:ext cx="2743200" cy="365125"/>
          </a:xfrm>
          <a:prstGeom prst="rect">
            <a:avLst/>
          </a:prstGeom>
        </p:spPr>
        <p:txBody>
          <a:bodyPr/>
          <a:lstStyle/>
          <a:p>
            <a:fld id="{F6AF2749-8001-4FD8-84FE-FB7B1DBBE2C2}"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DE4232E7-523D-4DF8-82D0-C866C42C5EE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A11F8B-684B-4C52-A58D-44673EE09E26}"/>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393391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9E3F9E-E4A7-4EAD-8300-0503C592D625}"/>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90215A-B4D8-476E-886F-EF3E69FCE1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9CD73AE-17E2-45D6-B738-C9BC3C8DE83D}"/>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B7315EC-11B1-4720-9884-C3318A2D5F1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E22FCC-327E-4816-93D6-DC50FB4D8525}"/>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F1141EA-D269-4877-ADB0-A88D9C9BDE20}"/>
              </a:ext>
            </a:extLst>
          </p:cNvPr>
          <p:cNvSpPr>
            <a:spLocks noGrp="1"/>
          </p:cNvSpPr>
          <p:nvPr>
            <p:ph type="dt" sz="half" idx="10"/>
          </p:nvPr>
        </p:nvSpPr>
        <p:spPr>
          <a:xfrm>
            <a:off x="838200" y="6356350"/>
            <a:ext cx="2743200" cy="365125"/>
          </a:xfrm>
          <a:prstGeom prst="rect">
            <a:avLst/>
          </a:prstGeom>
        </p:spPr>
        <p:txBody>
          <a:bodyPr/>
          <a:lstStyle/>
          <a:p>
            <a:fld id="{E1A42C10-0DB3-4F4D-BBBA-D5A48C2CA755}" type="datetime1">
              <a:rPr kumimoji="1" lang="ja-JP" altLang="en-US" smtClean="0"/>
              <a:t>2026/3/16</a:t>
            </a:fld>
            <a:endParaRPr kumimoji="1" lang="ja-JP" altLang="en-US"/>
          </a:p>
        </p:txBody>
      </p:sp>
      <p:sp>
        <p:nvSpPr>
          <p:cNvPr id="8" name="フッター プレースホルダー 7">
            <a:extLst>
              <a:ext uri="{FF2B5EF4-FFF2-40B4-BE49-F238E27FC236}">
                <a16:creationId xmlns:a16="http://schemas.microsoft.com/office/drawing/2014/main" id="{874466E3-4BC0-4FF9-ABCC-510A3EF9443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71DD074-C99E-4143-B0A7-CAFD81E979BD}"/>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4005371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9052A8-C1C5-49D2-8840-9DA6BA9714A9}"/>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8D24F9C-B09B-4242-92F7-C64C37E3243A}"/>
              </a:ext>
            </a:extLst>
          </p:cNvPr>
          <p:cNvSpPr>
            <a:spLocks noGrp="1"/>
          </p:cNvSpPr>
          <p:nvPr>
            <p:ph type="dt" sz="half" idx="10"/>
          </p:nvPr>
        </p:nvSpPr>
        <p:spPr>
          <a:xfrm>
            <a:off x="838200" y="6356350"/>
            <a:ext cx="2743200" cy="365125"/>
          </a:xfrm>
          <a:prstGeom prst="rect">
            <a:avLst/>
          </a:prstGeom>
        </p:spPr>
        <p:txBody>
          <a:bodyPr/>
          <a:lstStyle/>
          <a:p>
            <a:fld id="{2B4059F6-CC79-4F91-9A05-3F392B203012}" type="datetime1">
              <a:rPr kumimoji="1" lang="ja-JP" altLang="en-US" smtClean="0"/>
              <a:t>2026/3/16</a:t>
            </a:fld>
            <a:endParaRPr kumimoji="1" lang="ja-JP" altLang="en-US"/>
          </a:p>
        </p:txBody>
      </p:sp>
      <p:sp>
        <p:nvSpPr>
          <p:cNvPr id="4" name="フッター プレースホルダー 3">
            <a:extLst>
              <a:ext uri="{FF2B5EF4-FFF2-40B4-BE49-F238E27FC236}">
                <a16:creationId xmlns:a16="http://schemas.microsoft.com/office/drawing/2014/main" id="{3C9A4C2B-3936-4187-8143-88E3C5FE8CC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66BCB92-FDD4-47CC-A2B6-FA30A93EDEDF}"/>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278355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FF86F-D409-440E-A0CF-02882E3A572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1BF571-91FF-4DE0-A3CA-E1F8B27FA0B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3EF8FBD-ECC7-4ABE-AF33-F7EF0040D69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BD47678-D283-4DBB-AA0A-67D3812B91D3}"/>
              </a:ext>
            </a:extLst>
          </p:cNvPr>
          <p:cNvSpPr>
            <a:spLocks noGrp="1"/>
          </p:cNvSpPr>
          <p:nvPr>
            <p:ph type="dt" sz="half" idx="10"/>
          </p:nvPr>
        </p:nvSpPr>
        <p:spPr>
          <a:xfrm>
            <a:off x="838200" y="6356350"/>
            <a:ext cx="2743200" cy="365125"/>
          </a:xfrm>
          <a:prstGeom prst="rect">
            <a:avLst/>
          </a:prstGeom>
        </p:spPr>
        <p:txBody>
          <a:bodyPr/>
          <a:lstStyle/>
          <a:p>
            <a:fld id="{5FEB5F98-F74F-489B-B218-BD1214CEC005}"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6EB32FF3-BED6-4C72-9229-7D1C68C1449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5184A4-55E8-461B-B0B8-4995E5E948C8}"/>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2926734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2E93F03-423E-4536-B5CE-0BE13946940A}"/>
              </a:ext>
            </a:extLst>
          </p:cNvPr>
          <p:cNvSpPr>
            <a:spLocks noGrp="1"/>
          </p:cNvSpPr>
          <p:nvPr>
            <p:ph type="dt" sz="half" idx="10"/>
          </p:nvPr>
        </p:nvSpPr>
        <p:spPr>
          <a:xfrm>
            <a:off x="838200" y="6356350"/>
            <a:ext cx="2743200" cy="365125"/>
          </a:xfrm>
          <a:prstGeom prst="rect">
            <a:avLst/>
          </a:prstGeom>
        </p:spPr>
        <p:txBody>
          <a:bodyPr/>
          <a:lstStyle/>
          <a:p>
            <a:fld id="{B597D928-169E-4977-AEFD-AB382D3931B3}" type="datetime1">
              <a:rPr kumimoji="1" lang="ja-JP" altLang="en-US" smtClean="0"/>
              <a:t>2026/3/16</a:t>
            </a:fld>
            <a:endParaRPr kumimoji="1" lang="ja-JP" altLang="en-US"/>
          </a:p>
        </p:txBody>
      </p:sp>
      <p:sp>
        <p:nvSpPr>
          <p:cNvPr id="3" name="フッター プレースホルダー 2">
            <a:extLst>
              <a:ext uri="{FF2B5EF4-FFF2-40B4-BE49-F238E27FC236}">
                <a16:creationId xmlns:a16="http://schemas.microsoft.com/office/drawing/2014/main" id="{6A5EF714-9E39-43DB-8C56-B6D25C6DEB4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DBFB4D5-EA96-4F5F-B9DC-459446C6F898}"/>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2327017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831476-BC30-4FB8-8025-91D3486319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7BD5F4-5C2F-46FD-9FAE-464547C6C0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26E255-3C87-4659-8BBA-F65155262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95854A6-6A36-43A0-A07A-53A28352B0F0}"/>
              </a:ext>
            </a:extLst>
          </p:cNvPr>
          <p:cNvSpPr>
            <a:spLocks noGrp="1"/>
          </p:cNvSpPr>
          <p:nvPr>
            <p:ph type="dt" sz="half" idx="10"/>
          </p:nvPr>
        </p:nvSpPr>
        <p:spPr>
          <a:xfrm>
            <a:off x="838200" y="6356350"/>
            <a:ext cx="2743200" cy="365125"/>
          </a:xfrm>
          <a:prstGeom prst="rect">
            <a:avLst/>
          </a:prstGeom>
        </p:spPr>
        <p:txBody>
          <a:bodyPr/>
          <a:lstStyle/>
          <a:p>
            <a:fld id="{DDB2FE90-BD17-4A84-9CC2-7E0A99F7B6A5}"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143E8AEE-3CD6-4B02-9DFF-09CB4C52E57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E9B6F3-97CD-4471-9D29-ED48061A997E}"/>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195498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1CE9D-11B5-454D-8D49-26484DD1FB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800D8D-FD8F-4E33-91D1-0650D1685F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98D8BD5-802A-47ED-B8F1-A6C4C1E099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C86475-4DAE-4E5E-9BBA-F968F208B0A5}"/>
              </a:ext>
            </a:extLst>
          </p:cNvPr>
          <p:cNvSpPr>
            <a:spLocks noGrp="1"/>
          </p:cNvSpPr>
          <p:nvPr>
            <p:ph type="dt" sz="half" idx="10"/>
          </p:nvPr>
        </p:nvSpPr>
        <p:spPr>
          <a:xfrm>
            <a:off x="838200" y="6356350"/>
            <a:ext cx="2743200" cy="365125"/>
          </a:xfrm>
          <a:prstGeom prst="rect">
            <a:avLst/>
          </a:prstGeom>
        </p:spPr>
        <p:txBody>
          <a:bodyPr/>
          <a:lstStyle/>
          <a:p>
            <a:fld id="{1AD624FA-0DD1-41F4-927A-F00D23557CE2}"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BCCDE0BD-7E8E-4E9E-A56C-C457B680AE7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B79F50-51F2-4F2A-8079-B6981ED3DB32}"/>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3191902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7950A0-C29A-4EB7-A1BB-C40B55B4DEB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A60F9A-D069-43E8-B405-4AF8283A463F}"/>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5E0AB8-0BFD-4E45-A0FF-0723750AC6F7}"/>
              </a:ext>
            </a:extLst>
          </p:cNvPr>
          <p:cNvSpPr>
            <a:spLocks noGrp="1"/>
          </p:cNvSpPr>
          <p:nvPr>
            <p:ph type="dt" sz="half" idx="10"/>
          </p:nvPr>
        </p:nvSpPr>
        <p:spPr>
          <a:xfrm>
            <a:off x="838200" y="6356350"/>
            <a:ext cx="2743200" cy="365125"/>
          </a:xfrm>
          <a:prstGeom prst="rect">
            <a:avLst/>
          </a:prstGeom>
        </p:spPr>
        <p:txBody>
          <a:bodyPr/>
          <a:lstStyle/>
          <a:p>
            <a:fld id="{3AE6CC75-34D7-425C-98D1-C2677E3C83A7}"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2BBC8DD0-2DDE-4297-AFED-80A2D646050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272607-FD42-4B36-AEC8-A788E00A8A88}"/>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4293036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13DF8FF-0888-46D1-A799-D68F00D69B33}"/>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E359B59-9FE8-4958-A13B-DF7E6FF807A5}"/>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563C6F-2C9A-42EC-ABF5-B363CD1B83CE}"/>
              </a:ext>
            </a:extLst>
          </p:cNvPr>
          <p:cNvSpPr>
            <a:spLocks noGrp="1"/>
          </p:cNvSpPr>
          <p:nvPr>
            <p:ph type="dt" sz="half" idx="10"/>
          </p:nvPr>
        </p:nvSpPr>
        <p:spPr>
          <a:xfrm>
            <a:off x="838200" y="6356350"/>
            <a:ext cx="2743200" cy="365125"/>
          </a:xfrm>
          <a:prstGeom prst="rect">
            <a:avLst/>
          </a:prstGeom>
        </p:spPr>
        <p:txBody>
          <a:bodyPr/>
          <a:lstStyle/>
          <a:p>
            <a:fld id="{37D1F9D2-C6A0-4FE4-902E-DEA80A427EB2}" type="datetime1">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DBA274AF-259A-4BF3-B91B-C258F82BFD3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4E24CE-5091-406C-8BF5-A0E72617502B}"/>
              </a:ext>
            </a:extLst>
          </p:cNvPr>
          <p:cNvSpPr>
            <a:spLocks noGrp="1"/>
          </p:cNvSpPr>
          <p:nvPr>
            <p:ph type="sldNum" sz="quarter" idx="12"/>
          </p:nvPr>
        </p:nvSpPr>
        <p:spPr>
          <a:xfrm>
            <a:off x="8610600" y="6356350"/>
            <a:ext cx="2743200" cy="365125"/>
          </a:xfrm>
          <a:prstGeom prst="rect">
            <a:avLst/>
          </a:prstGeom>
        </p:spPr>
        <p:txBody>
          <a:bodyPr/>
          <a:lstStyle/>
          <a:p>
            <a:fld id="{2EF4A54C-974A-44C7-9E5B-D610DA6B890F}" type="slidenum">
              <a:rPr kumimoji="1" lang="ja-JP" altLang="en-US" smtClean="0"/>
              <a:t>‹#›</a:t>
            </a:fld>
            <a:endParaRPr kumimoji="1" lang="ja-JP" altLang="en-US"/>
          </a:p>
        </p:txBody>
      </p:sp>
    </p:spTree>
    <p:extLst>
      <p:ext uri="{BB962C8B-B14F-4D97-AF65-F5344CB8AC3E}">
        <p14:creationId xmlns:p14="http://schemas.microsoft.com/office/powerpoint/2010/main" val="803278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201BC0-DC87-4E7B-957D-5F5B0F143611}" type="datetime1">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2973975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A16BE5-68FB-46B4-83A9-650BB9EB57E9}" type="datetime1">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899276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B15388-1CED-4144-94B5-BE9448354162}" type="datetime1">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427319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FEB5F98-F74F-489B-B218-BD1214CEC005}" type="datetime1">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1109937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B8D4159-3AF1-4935-A297-A44EDB4621B5}" type="datetime1">
              <a:rPr kumimoji="1" lang="ja-JP" altLang="en-US" smtClean="0"/>
              <a:t>2026/3/16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121009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ABF056-D230-4C29-A889-CF0B0FAD6F5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48EB81-81A2-45AF-BADD-F3A741E58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4944C8B-F03D-4A6B-BC71-9B46D723289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93B06D6-6C68-4F48-B6B7-8551A646E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020C9D8-BE2B-48A8-8DA2-F2960F2362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E6B7EEA-67FA-40E8-84F2-695398B538A4}"/>
              </a:ext>
            </a:extLst>
          </p:cNvPr>
          <p:cNvSpPr>
            <a:spLocks noGrp="1"/>
          </p:cNvSpPr>
          <p:nvPr>
            <p:ph type="dt" sz="half" idx="10"/>
          </p:nvPr>
        </p:nvSpPr>
        <p:spPr>
          <a:xfrm>
            <a:off x="838200" y="6356350"/>
            <a:ext cx="2743200" cy="365125"/>
          </a:xfrm>
          <a:prstGeom prst="rect">
            <a:avLst/>
          </a:prstGeom>
        </p:spPr>
        <p:txBody>
          <a:bodyPr/>
          <a:lstStyle/>
          <a:p>
            <a:fld id="{0B8D4159-3AF1-4935-A297-A44EDB4621B5}" type="datetime1">
              <a:rPr kumimoji="1" lang="ja-JP" altLang="en-US" smtClean="0"/>
              <a:t>2026/3/16</a:t>
            </a:fld>
            <a:endParaRPr kumimoji="1" lang="ja-JP" altLang="en-US"/>
          </a:p>
        </p:txBody>
      </p:sp>
      <p:sp>
        <p:nvSpPr>
          <p:cNvPr id="8" name="フッター プレースホルダー 7">
            <a:extLst>
              <a:ext uri="{FF2B5EF4-FFF2-40B4-BE49-F238E27FC236}">
                <a16:creationId xmlns:a16="http://schemas.microsoft.com/office/drawing/2014/main" id="{F31B15EE-372E-4BE2-9BD9-6E1C8C5A7C0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4682489-475C-4705-98E3-8911F57BD080}"/>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40907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F7AE6A-2ACE-4F5F-87DE-AFEF99AFC057}" type="datetime1">
              <a:rPr kumimoji="1" lang="ja-JP" altLang="en-US" smtClean="0"/>
              <a:t>2026/3/16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660242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D4A40-32DB-4501-8E5B-BE3CD13C82BB}" type="datetime1">
              <a:rPr kumimoji="1" lang="ja-JP" altLang="en-US" smtClean="0"/>
              <a:t>2026/3/16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854247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12C02B-9DAB-4778-97A0-5EFEA9EEFE6C}" type="datetime1">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1699024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399212" y="5883275"/>
            <a:ext cx="914400" cy="365125"/>
          </a:xfrm>
        </p:spPr>
        <p:txBody>
          <a:bodyPr/>
          <a:lstStyle/>
          <a:p>
            <a:fld id="{7B580EB6-9220-4F8D-8CF6-64B3706DF9D0}" type="datetime1">
              <a:rPr kumimoji="1" lang="ja-JP" altLang="en-US" smtClean="0"/>
              <a:t>2026/3/16</a:t>
            </a:fld>
            <a:endParaRPr kumimoji="1" lang="ja-JP" altLang="en-US"/>
          </a:p>
        </p:txBody>
      </p:sp>
      <p:sp>
        <p:nvSpPr>
          <p:cNvPr id="6" name="Footer Placeholder 5"/>
          <p:cNvSpPr>
            <a:spLocks noGrp="1"/>
          </p:cNvSpPr>
          <p:nvPr>
            <p:ph type="ftr" sz="quarter" idx="11"/>
          </p:nvPr>
        </p:nvSpPr>
        <p:spPr>
          <a:xfrm>
            <a:off x="1141412" y="5883275"/>
            <a:ext cx="5105400" cy="365125"/>
          </a:xfrm>
        </p:spPr>
        <p:txBody>
          <a:bodyPr/>
          <a:lstStyle/>
          <a:p>
            <a:endParaRPr kumimoji="1" lang="ja-JP" altLang="en-US"/>
          </a:p>
        </p:txBody>
      </p:sp>
      <p:sp>
        <p:nvSpPr>
          <p:cNvPr id="7" name="Slide Number Placeholder 6"/>
          <p:cNvSpPr>
            <a:spLocks noGrp="1"/>
          </p:cNvSpPr>
          <p:nvPr>
            <p:ph type="sldNum" sz="quarter" idx="12"/>
          </p:nvPr>
        </p:nvSpPr>
        <p:spPr>
          <a:xfrm>
            <a:off x="10742612" y="5883275"/>
            <a:ext cx="322567" cy="365125"/>
          </a:xfr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2398268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59FD0C-5451-4CA0-86AF-E70AE3279989}" type="datetimeFigureOut">
              <a:rPr lang="en-US" smtClean="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325950496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59FD0C-5451-4CA0-86AF-E70AE3279989}"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1399215546"/>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ja-JP" altLang="en-US"/>
              <a:t>マスター テキストの書式設定</a:t>
            </a:r>
          </a:p>
        </p:txBody>
      </p:sp>
      <p:sp>
        <p:nvSpPr>
          <p:cNvPr id="4" name="Date Placeholder 3"/>
          <p:cNvSpPr>
            <a:spLocks noGrp="1"/>
          </p:cNvSpPr>
          <p:nvPr>
            <p:ph type="dt" sz="half" idx="10"/>
          </p:nvPr>
        </p:nvSpPr>
        <p:spPr/>
        <p:txBody>
          <a:bodyPr/>
          <a:lstStyle/>
          <a:p>
            <a:fld id="{0E59FD0C-5451-4CA0-86AF-E70AE3279989}"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745374248"/>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ja-JP" altLang="en-US"/>
              <a:t>マスター テキストの書式設定</a:t>
            </a:r>
          </a:p>
        </p:txBody>
      </p:sp>
      <p:sp>
        <p:nvSpPr>
          <p:cNvPr id="4" name="Date Placeholder 3"/>
          <p:cNvSpPr>
            <a:spLocks noGrp="1"/>
          </p:cNvSpPr>
          <p:nvPr>
            <p:ph type="dt" sz="half" idx="10"/>
          </p:nvPr>
        </p:nvSpPr>
        <p:spPr/>
        <p:txBody>
          <a:bodyPr/>
          <a:lstStyle/>
          <a:p>
            <a:fld id="{0E59FD0C-5451-4CA0-86AF-E70AE3279989}"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100725041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59FD0C-5451-4CA0-86AF-E70AE3279989}"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3893925413"/>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59FD0C-5451-4CA0-86AF-E70AE3279989}"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3747799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EFAA9-AF10-4E15-B9A0-E8046AA6844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AFB8EF2-DAE5-40D3-8E00-F99686648F2C}"/>
              </a:ext>
            </a:extLst>
          </p:cNvPr>
          <p:cNvSpPr>
            <a:spLocks noGrp="1"/>
          </p:cNvSpPr>
          <p:nvPr>
            <p:ph type="dt" sz="half" idx="10"/>
          </p:nvPr>
        </p:nvSpPr>
        <p:spPr>
          <a:xfrm>
            <a:off x="838200" y="6356350"/>
            <a:ext cx="2743200" cy="365125"/>
          </a:xfrm>
          <a:prstGeom prst="rect">
            <a:avLst/>
          </a:prstGeom>
        </p:spPr>
        <p:txBody>
          <a:bodyPr/>
          <a:lstStyle/>
          <a:p>
            <a:fld id="{E4F7AE6A-2ACE-4F5F-87DE-AFEF99AFC057}" type="datetime1">
              <a:rPr kumimoji="1" lang="ja-JP" altLang="en-US" smtClean="0"/>
              <a:t>2026/3/16</a:t>
            </a:fld>
            <a:endParaRPr kumimoji="1" lang="ja-JP" altLang="en-US"/>
          </a:p>
        </p:txBody>
      </p:sp>
      <p:sp>
        <p:nvSpPr>
          <p:cNvPr id="4" name="フッター プレースホルダー 3">
            <a:extLst>
              <a:ext uri="{FF2B5EF4-FFF2-40B4-BE49-F238E27FC236}">
                <a16:creationId xmlns:a16="http://schemas.microsoft.com/office/drawing/2014/main" id="{B47A7481-943D-49C4-BAB1-55DEFBBCA3F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1AAC6B-0F00-45BE-B418-C5123FD7FD18}"/>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406276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373E02-1FFD-4D74-B827-296344914F79}" type="datetime1">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3131131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38B093-7C5B-4F54-872B-EB07A99A7141}" type="datetime1">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1050691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画像のあるタイトル スライド">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図プレースホルダー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i="0">
                <a:solidFill>
                  <a:schemeClr val="bg2"/>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i="0">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サブタイトル 2" title="サブタイトル">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マスター サブタイトルの書式設定</a:t>
            </a:r>
          </a:p>
        </p:txBody>
      </p: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4952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画像のあるセクション ヘッダー">
    <p:spTree>
      <p:nvGrpSpPr>
        <p:cNvPr id="1" name=""/>
        <p:cNvGrpSpPr/>
        <p:nvPr/>
      </p:nvGrpSpPr>
      <p:grpSpPr>
        <a:xfrm>
          <a:off x="0" y="0"/>
          <a:ext cx="0" cy="0"/>
          <a:chOff x="0" y="0"/>
          <a:chExt cx="0" cy="0"/>
        </a:xfrm>
      </p:grpSpPr>
      <p:sp>
        <p:nvSpPr>
          <p:cNvPr id="22" name="長方形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9" name="直角三角形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7" name="平行四辺形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8" name="直線​​コネクタ(S)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タイトル 1" title="タイトル​​">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マスター タイトルの書式設定</a:t>
            </a:r>
          </a:p>
        </p:txBody>
      </p:sp>
      <p:sp>
        <p:nvSpPr>
          <p:cNvPr id="101" name="テキスト プレースホルダー 2" title="サブタイトル">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dirty="0"/>
              <a:t>マスター テキストのスタイルを編集する</a:t>
            </a:r>
          </a:p>
        </p:txBody>
      </p:sp>
      <p:cxnSp>
        <p:nvCxnSpPr>
          <p:cNvPr id="21" name="直線​​コネクタ(S)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辺形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26" name="直線​​コネクタ(S)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図プレースホルダー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bg2"/>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cxnSp>
        <p:nvCxnSpPr>
          <p:cNvPr id="16" name="直線​​コネクタ(S)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辺形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923657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テキスト レイアウト 01">
    <p:spTree>
      <p:nvGrpSpPr>
        <p:cNvPr id="1" name=""/>
        <p:cNvGrpSpPr/>
        <p:nvPr/>
      </p:nvGrpSpPr>
      <p:grpSpPr>
        <a:xfrm>
          <a:off x="0" y="0"/>
          <a:ext cx="0" cy="0"/>
          <a:chOff x="0" y="0"/>
          <a:chExt cx="0" cy="0"/>
        </a:xfrm>
      </p:grpSpPr>
      <p:sp>
        <p:nvSpPr>
          <p:cNvPr id="3" name="コンテンツ プレースホルダー 2" title="行頭文字">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rtlCol="0">
            <a:normAutofit/>
          </a:bodyPr>
          <a:lstStyle>
            <a:lvl1pPr>
              <a:buClr>
                <a:schemeClr val="accent2"/>
              </a:buClr>
              <a:defRPr sz="2400">
                <a:solidFill>
                  <a:schemeClr val="tx1"/>
                </a:solidFill>
                <a:latin typeface="Meiryo UI" panose="020B0604030504040204" pitchFamily="50" charset="-128"/>
                <a:ea typeface="Meiryo UI" panose="020B0604030504040204" pitchFamily="50" charset="-128"/>
              </a:defRPr>
            </a:lvl1pPr>
            <a:lvl2pPr>
              <a:buClr>
                <a:schemeClr val="accent2"/>
              </a:buClr>
              <a:defRPr sz="2000">
                <a:solidFill>
                  <a:schemeClr val="tx1"/>
                </a:solidFill>
                <a:latin typeface="Meiryo UI" panose="020B0604030504040204" pitchFamily="50" charset="-128"/>
                <a:ea typeface="Meiryo UI" panose="020B0604030504040204" pitchFamily="50" charset="-128"/>
              </a:defRPr>
            </a:lvl2pPr>
            <a:lvl3pPr>
              <a:buClr>
                <a:schemeClr val="accent2"/>
              </a:buClr>
              <a:defRPr sz="1800">
                <a:solidFill>
                  <a:schemeClr val="tx1"/>
                </a:solidFill>
                <a:latin typeface="Meiryo UI" panose="020B0604030504040204" pitchFamily="50" charset="-128"/>
                <a:ea typeface="Meiryo UI" panose="020B0604030504040204" pitchFamily="50" charset="-128"/>
              </a:defRPr>
            </a:lvl3pPr>
            <a:lvl4pPr>
              <a:buClr>
                <a:schemeClr val="accent2"/>
              </a:buClr>
              <a:defRPr sz="1600">
                <a:solidFill>
                  <a:schemeClr val="tx1"/>
                </a:solidFill>
                <a:latin typeface="Meiryo UI" panose="020B0604030504040204" pitchFamily="50" charset="-128"/>
                <a:ea typeface="Meiryo UI" panose="020B0604030504040204" pitchFamily="50" charset="-128"/>
              </a:defRPr>
            </a:lvl4pPr>
            <a:lvl5pPr>
              <a:buClr>
                <a:schemeClr val="accent2"/>
              </a:buClr>
              <a:defRPr sz="1600">
                <a:solidFill>
                  <a:schemeClr val="tx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4" name="直角三角形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5" name="平行四辺形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34" name="直線​​コネクタ(S)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title="サブタイトル">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rtlCol="0"/>
          <a:lstStyle>
            <a:lvl1pPr marL="0" indent="0">
              <a:buNone/>
              <a:defRPr sz="2000" spc="300">
                <a:solidFill>
                  <a:schemeClr val="bg2">
                    <a:lumMod val="50000"/>
                  </a:schemeClr>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15" name="図プレースホルダー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4" name="フッター プレースホルダー 3">
            <a:extLst>
              <a:ext uri="{FF2B5EF4-FFF2-40B4-BE49-F238E27FC236}">
                <a16:creationId xmlns:a16="http://schemas.microsoft.com/office/drawing/2014/main" id="{5ADB14A5-A767-774C-85B8-68EF914689F6}"/>
              </a:ext>
            </a:extLst>
          </p:cNvPr>
          <p:cNvSpPr>
            <a:spLocks noGrp="1"/>
          </p:cNvSpPr>
          <p:nvPr>
            <p:ph type="ftr" sz="quarter" idx="14"/>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noProof="0" smtClean="0"/>
              <a:pPr/>
              <a:t>‹#›</a:t>
            </a:fld>
            <a:endParaRPr lang="ja-JP" altLang="en-US" noProof="0" dirty="0"/>
          </a:p>
        </p:txBody>
      </p:sp>
      <p:sp>
        <p:nvSpPr>
          <p:cNvPr id="2" name="タイトル 1" title="タイトル​​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クリックして編集する </a:t>
            </a:r>
            <a:br>
              <a:rPr lang="ja-JP" altLang="en-US" noProof="0" dirty="0"/>
            </a:br>
            <a:r>
              <a:rPr lang="ja-JP" altLang="en-US" noProof="0" dirty="0"/>
              <a:t>マスター タイトル スタイル </a:t>
            </a:r>
          </a:p>
        </p:txBody>
      </p:sp>
    </p:spTree>
    <p:extLst>
      <p:ext uri="{BB962C8B-B14F-4D97-AF65-F5344CB8AC3E}">
        <p14:creationId xmlns:p14="http://schemas.microsoft.com/office/powerpoint/2010/main" val="226271057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テキスト レイアウト 02">
    <p:spTree>
      <p:nvGrpSpPr>
        <p:cNvPr id="1" name=""/>
        <p:cNvGrpSpPr/>
        <p:nvPr/>
      </p:nvGrpSpPr>
      <p:grpSpPr>
        <a:xfrm>
          <a:off x="0" y="0"/>
          <a:ext cx="0" cy="0"/>
          <a:chOff x="0" y="0"/>
          <a:chExt cx="0" cy="0"/>
        </a:xfrm>
      </p:grpSpPr>
      <p:sp>
        <p:nvSpPr>
          <p:cNvPr id="35" name="直角三角形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8" name="図プレースホルダー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rtlCol="0" anchor="ctr">
            <a:noAutofit/>
          </a:bodyPr>
          <a:lstStyle>
            <a:lvl1pPr marL="0" indent="0" algn="r">
              <a:buNone/>
              <a:defRPr>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3" name="コンテンツ プレースホルダー 2" title="行頭文字">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rtlCol="0">
            <a:normAutofit/>
          </a:bodyPr>
          <a:lstStyle>
            <a:lvl1pPr>
              <a:buClr>
                <a:schemeClr val="accent2"/>
              </a:buClr>
              <a:defRPr sz="2400">
                <a:solidFill>
                  <a:schemeClr val="tx1"/>
                </a:solidFill>
                <a:latin typeface="Meiryo UI" panose="020B0604030504040204" pitchFamily="50" charset="-128"/>
                <a:ea typeface="Meiryo UI" panose="020B0604030504040204" pitchFamily="50" charset="-128"/>
              </a:defRPr>
            </a:lvl1pPr>
            <a:lvl2pPr>
              <a:buClr>
                <a:schemeClr val="accent2"/>
              </a:buClr>
              <a:defRPr sz="2000">
                <a:solidFill>
                  <a:schemeClr val="tx1"/>
                </a:solidFill>
                <a:latin typeface="Meiryo UI" panose="020B0604030504040204" pitchFamily="50" charset="-128"/>
                <a:ea typeface="Meiryo UI" panose="020B0604030504040204" pitchFamily="50" charset="-128"/>
              </a:defRPr>
            </a:lvl2pPr>
            <a:lvl3pPr>
              <a:buClr>
                <a:schemeClr val="accent2"/>
              </a:buClr>
              <a:defRPr sz="1800">
                <a:solidFill>
                  <a:schemeClr val="tx1"/>
                </a:solidFill>
                <a:latin typeface="Meiryo UI" panose="020B0604030504040204" pitchFamily="50" charset="-128"/>
                <a:ea typeface="Meiryo UI" panose="020B0604030504040204" pitchFamily="50" charset="-128"/>
              </a:defRPr>
            </a:lvl3pPr>
            <a:lvl4pPr>
              <a:buClr>
                <a:schemeClr val="accent2"/>
              </a:buClr>
              <a:defRPr sz="1600">
                <a:solidFill>
                  <a:schemeClr val="tx1"/>
                </a:solidFill>
                <a:latin typeface="Meiryo UI" panose="020B0604030504040204" pitchFamily="50" charset="-128"/>
                <a:ea typeface="Meiryo UI" panose="020B0604030504040204" pitchFamily="50" charset="-128"/>
              </a:defRPr>
            </a:lvl4pPr>
            <a:lvl5pPr>
              <a:buClr>
                <a:schemeClr val="accent2"/>
              </a:buClr>
              <a:defRPr sz="1600">
                <a:solidFill>
                  <a:schemeClr val="tx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5" name="平行四辺形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34" name="直線​​コネクタ(S)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title="サブタイトル">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rtlCol="0"/>
          <a:lstStyle>
            <a:lvl1pPr marL="0" indent="0">
              <a:buNone/>
              <a:defRPr sz="2000" spc="300">
                <a:solidFill>
                  <a:schemeClr val="bg2">
                    <a:lumMod val="50000"/>
                  </a:schemeClr>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2" name="フッター プレースホルダー 1">
            <a:extLst>
              <a:ext uri="{FF2B5EF4-FFF2-40B4-BE49-F238E27FC236}">
                <a16:creationId xmlns:a16="http://schemas.microsoft.com/office/drawing/2014/main" id="{6E55A0B9-F639-8643-9C4D-B93B8EE21A79}"/>
              </a:ext>
            </a:extLst>
          </p:cNvPr>
          <p:cNvSpPr>
            <a:spLocks noGrp="1"/>
          </p:cNvSpPr>
          <p:nvPr>
            <p:ph type="ftr" sz="quarter" idx="15"/>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4" name="スライド番号プレースホルダー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15" name="テキスト ボックス 14">
            <a:extLst>
              <a:ext uri="{FF2B5EF4-FFF2-40B4-BE49-F238E27FC236}">
                <a16:creationId xmlns:a16="http://schemas.microsoft.com/office/drawing/2014/main" id="{5E24A5A7-66A2-7F43-9A7A-5E13F74F8C0E}"/>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bg1"/>
                </a:solidFill>
                <a:latin typeface="Meiryo UI" panose="020B0604030504040204" pitchFamily="50" charset="-128"/>
                <a:ea typeface="Meiryo UI" panose="020B0604030504040204" pitchFamily="50" charset="-128"/>
              </a:rPr>
              <a:t>FR</a:t>
            </a:r>
          </a:p>
        </p:txBody>
      </p:sp>
      <p:sp>
        <p:nvSpPr>
          <p:cNvPr id="19" name="タイトル 1" title="タイトル​​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クリックして編集する </a:t>
            </a:r>
            <a:br>
              <a:rPr lang="ja-JP" altLang="en-US" noProof="0" dirty="0"/>
            </a:br>
            <a:r>
              <a:rPr lang="ja-JP" altLang="en-US" noProof="0" dirty="0"/>
              <a:t>マスター タイトル スタイル </a:t>
            </a:r>
          </a:p>
        </p:txBody>
      </p:sp>
    </p:spTree>
    <p:extLst>
      <p:ext uri="{BB962C8B-B14F-4D97-AF65-F5344CB8AC3E}">
        <p14:creationId xmlns:p14="http://schemas.microsoft.com/office/powerpoint/2010/main" val="10815762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表">
    <p:spTree>
      <p:nvGrpSpPr>
        <p:cNvPr id="1" name=""/>
        <p:cNvGrpSpPr/>
        <p:nvPr/>
      </p:nvGrpSpPr>
      <p:grpSpPr>
        <a:xfrm>
          <a:off x="0" y="0"/>
          <a:ext cx="0" cy="0"/>
          <a:chOff x="0" y="0"/>
          <a:chExt cx="0" cy="0"/>
        </a:xfrm>
      </p:grpSpPr>
      <p:sp>
        <p:nvSpPr>
          <p:cNvPr id="19" name="長方形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84020D1-D35E-497E-97F1-84A6EA9D048E}"/>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i="0" noProof="0" dirty="0">
                <a:solidFill>
                  <a:schemeClr val="bg1"/>
                </a:solidFill>
                <a:latin typeface="Meiryo UI" panose="020B0604030504040204" pitchFamily="50" charset="-128"/>
                <a:ea typeface="Meiryo UI" panose="020B0604030504040204" pitchFamily="50" charset="-128"/>
              </a:rPr>
              <a:t>FR</a:t>
            </a:r>
          </a:p>
        </p:txBody>
      </p:sp>
      <p:grpSp>
        <p:nvGrpSpPr>
          <p:cNvPr id="26" name="グループ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斜め縞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平行四辺形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grpSp>
      <p:sp>
        <p:nvSpPr>
          <p:cNvPr id="36" name="平行四辺形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7" name="テキスト プレースホルダー 4" title="サブタイトル">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i="0" spc="300">
                <a:solidFill>
                  <a:schemeClr val="bg1"/>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2" name="フッター プレースホルダー 1">
            <a:extLst>
              <a:ext uri="{FF2B5EF4-FFF2-40B4-BE49-F238E27FC236}">
                <a16:creationId xmlns:a16="http://schemas.microsoft.com/office/drawing/2014/main" id="{5750A33E-CEFE-4D43-9554-513B01B1D3D9}"/>
              </a:ext>
            </a:extLst>
          </p:cNvPr>
          <p:cNvSpPr>
            <a:spLocks noGrp="1"/>
          </p:cNvSpPr>
          <p:nvPr>
            <p:ph type="ftr" sz="quarter" idx="17"/>
          </p:nvPr>
        </p:nvSpPr>
        <p:spPr/>
        <p:txBody>
          <a:bodyPr rtlCol="0"/>
          <a:lstStyle>
            <a:lvl1pPr>
              <a:defRPr i="0">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rtlCol="0"/>
          <a:lstStyle>
            <a:lvl1pPr>
              <a:defRPr i="0">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17" name="タイトル 1" title="タイトル​​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15" name="表プレースホルダー 11" title="表">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rtlCol="0">
            <a:noAutofit/>
          </a:bodyPr>
          <a:lstStyle>
            <a:lvl1pPr marL="0" indent="0" algn="ctr">
              <a:buNone/>
              <a:defRPr sz="2000" i="0" baseline="0">
                <a:solidFill>
                  <a:schemeClr val="bg1"/>
                </a:solidFill>
                <a:latin typeface="Meiryo UI" panose="020B0604030504040204" pitchFamily="50" charset="-128"/>
                <a:ea typeface="Meiryo UI" panose="020B0604030504040204" pitchFamily="50" charset="-128"/>
              </a:defRPr>
            </a:lvl1pPr>
          </a:lstStyle>
          <a:p>
            <a:pPr lvl="0" rtl="0"/>
            <a:r>
              <a:rPr lang="ja-JP" altLang="en-US" noProof="0"/>
              <a:t>表を追加</a:t>
            </a:r>
            <a:endParaRPr lang="ja-JP" altLang="en-US" noProof="0" dirty="0"/>
          </a:p>
        </p:txBody>
      </p:sp>
    </p:spTree>
    <p:extLst>
      <p:ext uri="{BB962C8B-B14F-4D97-AF65-F5344CB8AC3E}">
        <p14:creationId xmlns:p14="http://schemas.microsoft.com/office/powerpoint/2010/main" val="3216565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大きな写真">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4" name="直角三角形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5" name="図プレースホルダー 31" title="画像">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0">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ここにイメージを挿入するか、ドラッグ アンド ドロップする</a:t>
            </a:r>
          </a:p>
        </p:txBody>
      </p:sp>
      <p:cxnSp>
        <p:nvCxnSpPr>
          <p:cNvPr id="6" name="直線​​コネクタ(S)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タイトル 1" title="タイトル​​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i="0">
                <a:solidFill>
                  <a:schemeClr val="tx1"/>
                </a:solidFill>
                <a:latin typeface="Meiryo UI" panose="020B0604030504040204" pitchFamily="50" charset="-128"/>
                <a:ea typeface="Meiryo UI" panose="020B0604030504040204" pitchFamily="50" charset="-128"/>
              </a:defRPr>
            </a:lvl1pPr>
          </a:lstStyle>
          <a:p>
            <a:pPr rtl="0"/>
            <a:r>
              <a:rPr lang="ja-JP" altLang="en-US" noProof="0" dirty="0"/>
              <a:t>キャプションをここに追加</a:t>
            </a:r>
          </a:p>
        </p:txBody>
      </p:sp>
    </p:spTree>
    <p:extLst>
      <p:ext uri="{BB962C8B-B14F-4D97-AF65-F5344CB8AC3E}">
        <p14:creationId xmlns:p14="http://schemas.microsoft.com/office/powerpoint/2010/main" val="740130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ありがとうございました">
    <p:spTree>
      <p:nvGrpSpPr>
        <p:cNvPr id="1" name=""/>
        <p:cNvGrpSpPr/>
        <p:nvPr/>
      </p:nvGrpSpPr>
      <p:grpSpPr>
        <a:xfrm>
          <a:off x="0" y="0"/>
          <a:ext cx="0" cy="0"/>
          <a:chOff x="0" y="0"/>
          <a:chExt cx="0" cy="0"/>
        </a:xfrm>
      </p:grpSpPr>
      <p:sp>
        <p:nvSpPr>
          <p:cNvPr id="26" name="長方形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9" name="テキスト プレースホルダー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i="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名前</a:t>
            </a:r>
          </a:p>
        </p:txBody>
      </p:sp>
      <p:sp>
        <p:nvSpPr>
          <p:cNvPr id="10" name="テキスト プレースホルダー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i="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電話番号</a:t>
            </a:r>
          </a:p>
        </p:txBody>
      </p:sp>
      <p:sp>
        <p:nvSpPr>
          <p:cNvPr id="11" name="テキスト プレースホルダー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i="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メール アドレス​​ </a:t>
            </a:r>
          </a:p>
        </p:txBody>
      </p:sp>
      <p:sp>
        <p:nvSpPr>
          <p:cNvPr id="13" name="テキスト プレースホルダー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i="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会社の </a:t>
            </a:r>
            <a:r>
              <a:rPr lang="en-US" altLang="ja-JP" noProof="0" dirty="0"/>
              <a:t>Web </a:t>
            </a:r>
            <a:r>
              <a:rPr lang="ja-JP" altLang="en-US" noProof="0" dirty="0"/>
              <a:t>サイト</a:t>
            </a:r>
          </a:p>
        </p:txBody>
      </p:sp>
      <p:sp>
        <p:nvSpPr>
          <p:cNvPr id="14" name="図形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i="0" noProof="0" dirty="0">
              <a:latin typeface="Meiryo UI" panose="020B0604030504040204" pitchFamily="50" charset="-128"/>
              <a:ea typeface="Meiryo UI" panose="020B0604030504040204" pitchFamily="50" charset="-128"/>
            </a:endParaRPr>
          </a:p>
        </p:txBody>
      </p:sp>
      <p:sp>
        <p:nvSpPr>
          <p:cNvPr id="15" name="図形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i="0" noProof="0" dirty="0">
              <a:latin typeface="Meiryo UI" panose="020B0604030504040204" pitchFamily="50" charset="-128"/>
              <a:ea typeface="Meiryo UI" panose="020B0604030504040204" pitchFamily="50" charset="-128"/>
            </a:endParaRPr>
          </a:p>
        </p:txBody>
      </p:sp>
      <p:sp>
        <p:nvSpPr>
          <p:cNvPr id="19" name="図形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i="0" noProof="0" dirty="0">
              <a:latin typeface="Meiryo UI" panose="020B0604030504040204" pitchFamily="50" charset="-128"/>
              <a:ea typeface="Meiryo UI" panose="020B0604030504040204" pitchFamily="50" charset="-128"/>
            </a:endParaRPr>
          </a:p>
        </p:txBody>
      </p:sp>
      <p:sp>
        <p:nvSpPr>
          <p:cNvPr id="20" name="図形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i="0" noProof="0" dirty="0">
              <a:latin typeface="Meiryo UI" panose="020B0604030504040204" pitchFamily="50" charset="-128"/>
              <a:ea typeface="Meiryo UI" panose="020B0604030504040204" pitchFamily="50" charset="-128"/>
            </a:endParaRPr>
          </a:p>
        </p:txBody>
      </p:sp>
      <p:sp>
        <p:nvSpPr>
          <p:cNvPr id="21" name="直角三角形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cxnSp>
        <p:nvCxnSpPr>
          <p:cNvPr id="22" name="直線​​コネクタ(S)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線​​コネクタ(S)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図プレースホルダー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oAutofit/>
          </a:bodyPr>
          <a:lstStyle>
            <a:lvl1pPr marL="0" indent="0">
              <a:buNone/>
              <a:defRPr i="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rtlCol="0" anchor="b">
            <a:normAutofit/>
          </a:bodyPr>
          <a:lstStyle>
            <a:lvl1pPr algn="l">
              <a:defRPr sz="4300" b="1" i="0">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Tree>
    <p:extLst>
      <p:ext uri="{BB962C8B-B14F-4D97-AF65-F5344CB8AC3E}">
        <p14:creationId xmlns:p14="http://schemas.microsoft.com/office/powerpoint/2010/main" val="415359423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サブタイトル 2" title="サブタイトル">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マスター サブタイトルの書式設定</a:t>
            </a:r>
          </a:p>
        </p:txBody>
      </p: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10181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FD2850-178B-4E43-B4B1-6C38C356BF2E}"/>
              </a:ext>
            </a:extLst>
          </p:cNvPr>
          <p:cNvSpPr>
            <a:spLocks noGrp="1"/>
          </p:cNvSpPr>
          <p:nvPr>
            <p:ph type="dt" sz="half" idx="10"/>
          </p:nvPr>
        </p:nvSpPr>
        <p:spPr>
          <a:xfrm>
            <a:off x="838200" y="6356350"/>
            <a:ext cx="2743200" cy="365125"/>
          </a:xfrm>
          <a:prstGeom prst="rect">
            <a:avLst/>
          </a:prstGeom>
        </p:spPr>
        <p:txBody>
          <a:bodyPr/>
          <a:lstStyle/>
          <a:p>
            <a:fld id="{D96D4A40-32DB-4501-8E5B-BE3CD13C82BB}" type="datetime1">
              <a:rPr kumimoji="1" lang="ja-JP" altLang="en-US" smtClean="0"/>
              <a:t>2026/3/16</a:t>
            </a:fld>
            <a:endParaRPr kumimoji="1" lang="ja-JP" altLang="en-US"/>
          </a:p>
        </p:txBody>
      </p:sp>
      <p:sp>
        <p:nvSpPr>
          <p:cNvPr id="3" name="フッター プレースホルダー 2">
            <a:extLst>
              <a:ext uri="{FF2B5EF4-FFF2-40B4-BE49-F238E27FC236}">
                <a16:creationId xmlns:a16="http://schemas.microsoft.com/office/drawing/2014/main" id="{B1756232-3D39-4ADE-B3B2-C9FFECCA714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8693EC-2FA1-4F24-BB4E-E9E79D588A7F}"/>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2674456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2" name="長方形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9" name="直角三角形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7" name="平行四辺形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8" name="直線​​コネクタ(S)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タイトル 1" title="タイトル​​">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マスター タイトルの書式設定</a:t>
            </a:r>
          </a:p>
        </p:txBody>
      </p:sp>
      <p:sp>
        <p:nvSpPr>
          <p:cNvPr id="101" name="テキスト プレースホルダー 2" title="サブタイトル">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dirty="0"/>
              <a:t>マスター テキストのスタイルを編集する</a:t>
            </a:r>
          </a:p>
        </p:txBody>
      </p:sp>
      <p:cxnSp>
        <p:nvCxnSpPr>
          <p:cNvPr id="21" name="直線​​コネクタ(S)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辺形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26" name="直線​​コネクタ(S)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S)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辺形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556126"/>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4" name="長方形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cxnSp>
        <p:nvCxnSpPr>
          <p:cNvPr id="22" name="直線​​コネクタ(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グループ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め縞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F0BB4D3D-930C-4FF4-BB7C-2CB24208150C}"/>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i="0" noProof="0" dirty="0">
                <a:solidFill>
                  <a:schemeClr val="bg1"/>
                </a:solidFill>
                <a:latin typeface="Meiryo UI" panose="020B0604030504040204" pitchFamily="50" charset="-128"/>
                <a:ea typeface="Meiryo UI" panose="020B0604030504040204" pitchFamily="50" charset="-128"/>
              </a:rPr>
              <a:t>FR</a:t>
            </a:r>
          </a:p>
        </p:txBody>
      </p:sp>
      <p:sp>
        <p:nvSpPr>
          <p:cNvPr id="36" name="平行四辺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i="0"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i="0">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i="0">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27" name="タイトル 1" title="タイトル​​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29" name="コンテンツ プレースホルダー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rtlCol="0"/>
          <a:lstStyle>
            <a:lvl1pPr>
              <a:defRPr i="0">
                <a:solidFill>
                  <a:schemeClr val="bg1"/>
                </a:solidFill>
                <a:latin typeface="Meiryo UI" panose="020B0604030504040204" pitchFamily="50" charset="-128"/>
                <a:ea typeface="Meiryo UI" panose="020B0604030504040204" pitchFamily="50" charset="-128"/>
              </a:defRPr>
            </a:lvl1pPr>
            <a:lvl2pPr>
              <a:defRPr i="0">
                <a:solidFill>
                  <a:schemeClr val="bg1"/>
                </a:solidFill>
                <a:latin typeface="Meiryo UI" panose="020B0604030504040204" pitchFamily="50" charset="-128"/>
                <a:ea typeface="Meiryo UI" panose="020B0604030504040204" pitchFamily="50" charset="-128"/>
              </a:defRPr>
            </a:lvl2pPr>
            <a:lvl3pPr>
              <a:defRPr i="0">
                <a:solidFill>
                  <a:schemeClr val="bg1"/>
                </a:solidFill>
                <a:latin typeface="Meiryo UI" panose="020B0604030504040204" pitchFamily="50" charset="-128"/>
                <a:ea typeface="Meiryo UI" panose="020B0604030504040204" pitchFamily="50" charset="-128"/>
              </a:defRPr>
            </a:lvl3pPr>
            <a:lvl4pPr>
              <a:defRPr i="0">
                <a:solidFill>
                  <a:schemeClr val="bg1"/>
                </a:solidFill>
                <a:latin typeface="Meiryo UI" panose="020B0604030504040204" pitchFamily="50" charset="-128"/>
                <a:ea typeface="Meiryo UI" panose="020B0604030504040204" pitchFamily="50" charset="-128"/>
              </a:defRPr>
            </a:lvl4pPr>
            <a:lvl5pPr>
              <a:defRPr i="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1591841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34" name="長方形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cxnSp>
        <p:nvCxnSpPr>
          <p:cNvPr id="22" name="直線​​コネクタ(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グループ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め縞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F0BB4D3D-930C-4FF4-BB7C-2CB24208150C}"/>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i="0" noProof="0" dirty="0">
                <a:solidFill>
                  <a:schemeClr val="bg1"/>
                </a:solidFill>
                <a:latin typeface="Meiryo UI" panose="020B0604030504040204" pitchFamily="50" charset="-128"/>
                <a:ea typeface="Meiryo UI" panose="020B0604030504040204" pitchFamily="50" charset="-128"/>
              </a:rPr>
              <a:t>FR</a:t>
            </a:r>
          </a:p>
        </p:txBody>
      </p:sp>
      <p:sp>
        <p:nvSpPr>
          <p:cNvPr id="36" name="平行四辺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i="0"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i="0">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i="0">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27" name="タイトル 1" title="タイトル​​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14" name="コンテンツ プレースホルダー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rtlCol="0"/>
          <a:lstStyle>
            <a:lvl1pPr>
              <a:defRPr i="0">
                <a:solidFill>
                  <a:schemeClr val="bg1"/>
                </a:solidFill>
                <a:latin typeface="Meiryo UI" panose="020B0604030504040204" pitchFamily="50" charset="-128"/>
                <a:ea typeface="Meiryo UI" panose="020B0604030504040204" pitchFamily="50" charset="-128"/>
              </a:defRPr>
            </a:lvl1pPr>
            <a:lvl2pPr>
              <a:defRPr i="0">
                <a:solidFill>
                  <a:schemeClr val="bg1"/>
                </a:solidFill>
                <a:latin typeface="Meiryo UI" panose="020B0604030504040204" pitchFamily="50" charset="-128"/>
                <a:ea typeface="Meiryo UI" panose="020B0604030504040204" pitchFamily="50" charset="-128"/>
              </a:defRPr>
            </a:lvl2pPr>
            <a:lvl3pPr>
              <a:defRPr i="0">
                <a:solidFill>
                  <a:schemeClr val="bg1"/>
                </a:solidFill>
                <a:latin typeface="Meiryo UI" panose="020B0604030504040204" pitchFamily="50" charset="-128"/>
                <a:ea typeface="Meiryo UI" panose="020B0604030504040204" pitchFamily="50" charset="-128"/>
              </a:defRPr>
            </a:lvl3pPr>
            <a:lvl4pPr>
              <a:defRPr i="0">
                <a:solidFill>
                  <a:schemeClr val="bg1"/>
                </a:solidFill>
                <a:latin typeface="Meiryo UI" panose="020B0604030504040204" pitchFamily="50" charset="-128"/>
                <a:ea typeface="Meiryo UI" panose="020B0604030504040204" pitchFamily="50" charset="-128"/>
              </a:defRPr>
            </a:lvl4pPr>
            <a:lvl5pPr>
              <a:defRPr i="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5" name="コンテンツ プレースホルダー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rtlCol="0"/>
          <a:lstStyle>
            <a:lvl1pPr>
              <a:defRPr i="0">
                <a:solidFill>
                  <a:schemeClr val="bg1"/>
                </a:solidFill>
                <a:latin typeface="Meiryo UI" panose="020B0604030504040204" pitchFamily="50" charset="-128"/>
                <a:ea typeface="Meiryo UI" panose="020B0604030504040204" pitchFamily="50" charset="-128"/>
              </a:defRPr>
            </a:lvl1pPr>
            <a:lvl2pPr>
              <a:defRPr i="0">
                <a:solidFill>
                  <a:schemeClr val="bg1"/>
                </a:solidFill>
                <a:latin typeface="Meiryo UI" panose="020B0604030504040204" pitchFamily="50" charset="-128"/>
                <a:ea typeface="Meiryo UI" panose="020B0604030504040204" pitchFamily="50" charset="-128"/>
              </a:defRPr>
            </a:lvl2pPr>
            <a:lvl3pPr>
              <a:defRPr i="0">
                <a:solidFill>
                  <a:schemeClr val="bg1"/>
                </a:solidFill>
                <a:latin typeface="Meiryo UI" panose="020B0604030504040204" pitchFamily="50" charset="-128"/>
                <a:ea typeface="Meiryo UI" panose="020B0604030504040204" pitchFamily="50" charset="-128"/>
              </a:defRPr>
            </a:lvl3pPr>
            <a:lvl4pPr>
              <a:defRPr i="0">
                <a:solidFill>
                  <a:schemeClr val="bg1"/>
                </a:solidFill>
                <a:latin typeface="Meiryo UI" panose="020B0604030504040204" pitchFamily="50" charset="-128"/>
                <a:ea typeface="Meiryo UI" panose="020B0604030504040204" pitchFamily="50" charset="-128"/>
              </a:defRPr>
            </a:lvl4pPr>
            <a:lvl5pPr>
              <a:defRPr i="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1876374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34" name="長方形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cxnSp>
        <p:nvCxnSpPr>
          <p:cNvPr id="22" name="直線​​コネクタ(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グループ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め縞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F0BB4D3D-930C-4FF4-BB7C-2CB24208150C}"/>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i="0" noProof="0" dirty="0">
                <a:solidFill>
                  <a:schemeClr val="bg1"/>
                </a:solidFill>
                <a:latin typeface="Meiryo UI" panose="020B0604030504040204" pitchFamily="50" charset="-128"/>
                <a:ea typeface="Meiryo UI" panose="020B0604030504040204" pitchFamily="50" charset="-128"/>
              </a:rPr>
              <a:t>FR</a:t>
            </a:r>
          </a:p>
        </p:txBody>
      </p:sp>
      <p:sp>
        <p:nvSpPr>
          <p:cNvPr id="36" name="平行四辺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i="0"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i="0">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i="0">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27" name="タイトル 1" title="タイトル​​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18" name="テキスト プレースホルダー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rtlCol="0" anchor="b"/>
          <a:lstStyle>
            <a:lvl1pPr marL="0" indent="0">
              <a:buNone/>
              <a:defRPr lang="en-US" b="1" i="0" dirty="0">
                <a:solidFill>
                  <a:schemeClr val="bg1"/>
                </a:solidFill>
                <a:latin typeface="Meiryo UI" panose="020B0604030504040204" pitchFamily="50" charset="-128"/>
                <a:ea typeface="Meiryo UI" panose="020B0604030504040204" pitchFamily="50" charset="-128"/>
              </a:defRPr>
            </a:lvl1pPr>
          </a:lstStyle>
          <a:p>
            <a:pPr marL="228600" lvl="0" indent="-228600" rtl="0"/>
            <a:r>
              <a:rPr lang="ja-JP" altLang="en-US" noProof="0"/>
              <a:t>マスター テキストの書式設定</a:t>
            </a:r>
          </a:p>
        </p:txBody>
      </p:sp>
      <p:sp>
        <p:nvSpPr>
          <p:cNvPr id="20" name="テキスト プレースホルダー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i="0">
                <a:solidFill>
                  <a:schemeClr val="bg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1" name="コンテンツ プレースホルダー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rtlCol="0"/>
          <a:lstStyle>
            <a:lvl1pPr>
              <a:defRPr i="0">
                <a:solidFill>
                  <a:schemeClr val="bg1"/>
                </a:solidFill>
                <a:latin typeface="Meiryo UI" panose="020B0604030504040204" pitchFamily="50" charset="-128"/>
                <a:ea typeface="Meiryo UI" panose="020B0604030504040204" pitchFamily="50" charset="-128"/>
              </a:defRPr>
            </a:lvl1pPr>
            <a:lvl2pPr>
              <a:defRPr i="0">
                <a:solidFill>
                  <a:schemeClr val="bg1"/>
                </a:solidFill>
                <a:latin typeface="Meiryo UI" panose="020B0604030504040204" pitchFamily="50" charset="-128"/>
                <a:ea typeface="Meiryo UI" panose="020B0604030504040204" pitchFamily="50" charset="-128"/>
              </a:defRPr>
            </a:lvl2pPr>
            <a:lvl3pPr>
              <a:defRPr i="0">
                <a:solidFill>
                  <a:schemeClr val="bg1"/>
                </a:solidFill>
                <a:latin typeface="Meiryo UI" panose="020B0604030504040204" pitchFamily="50" charset="-128"/>
                <a:ea typeface="Meiryo UI" panose="020B0604030504040204" pitchFamily="50" charset="-128"/>
              </a:defRPr>
            </a:lvl3pPr>
            <a:lvl4pPr>
              <a:defRPr i="0">
                <a:solidFill>
                  <a:schemeClr val="bg1"/>
                </a:solidFill>
                <a:latin typeface="Meiryo UI" panose="020B0604030504040204" pitchFamily="50" charset="-128"/>
                <a:ea typeface="Meiryo UI" panose="020B0604030504040204" pitchFamily="50" charset="-128"/>
              </a:defRPr>
            </a:lvl4pPr>
            <a:lvl5pPr>
              <a:defRPr i="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4" name="コンテンツ プレースホルダー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rtlCol="0"/>
          <a:lstStyle>
            <a:lvl1pPr>
              <a:defRPr i="0">
                <a:solidFill>
                  <a:schemeClr val="bg1"/>
                </a:solidFill>
                <a:latin typeface="Meiryo UI" panose="020B0604030504040204" pitchFamily="50" charset="-128"/>
                <a:ea typeface="Meiryo UI" panose="020B0604030504040204" pitchFamily="50" charset="-128"/>
              </a:defRPr>
            </a:lvl1pPr>
            <a:lvl2pPr>
              <a:defRPr i="0">
                <a:solidFill>
                  <a:schemeClr val="bg1"/>
                </a:solidFill>
                <a:latin typeface="Meiryo UI" panose="020B0604030504040204" pitchFamily="50" charset="-128"/>
                <a:ea typeface="Meiryo UI" panose="020B0604030504040204" pitchFamily="50" charset="-128"/>
              </a:defRPr>
            </a:lvl2pPr>
            <a:lvl3pPr>
              <a:defRPr i="0">
                <a:solidFill>
                  <a:schemeClr val="bg1"/>
                </a:solidFill>
                <a:latin typeface="Meiryo UI" panose="020B0604030504040204" pitchFamily="50" charset="-128"/>
                <a:ea typeface="Meiryo UI" panose="020B0604030504040204" pitchFamily="50" charset="-128"/>
              </a:defRPr>
            </a:lvl3pPr>
            <a:lvl4pPr>
              <a:defRPr i="0">
                <a:solidFill>
                  <a:schemeClr val="bg1"/>
                </a:solidFill>
                <a:latin typeface="Meiryo UI" panose="020B0604030504040204" pitchFamily="50" charset="-128"/>
                <a:ea typeface="Meiryo UI" panose="020B0604030504040204" pitchFamily="50" charset="-128"/>
              </a:defRPr>
            </a:lvl4pPr>
            <a:lvl5pPr>
              <a:defRPr i="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2933646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キャプション付きのコンテンツ">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i="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14" name="コンテンツ プレースホルダー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rtlCol="0"/>
          <a:lstStyle>
            <a:lvl1pPr>
              <a:defRPr sz="2400" i="0">
                <a:latin typeface="Meiryo UI" panose="020B0604030504040204" pitchFamily="50" charset="-128"/>
                <a:ea typeface="Meiryo UI" panose="020B0604030504040204" pitchFamily="50" charset="-128"/>
              </a:defRPr>
            </a:lvl1pPr>
            <a:lvl2pPr>
              <a:defRPr sz="2000" i="0">
                <a:latin typeface="Meiryo UI" panose="020B0604030504040204" pitchFamily="50" charset="-128"/>
                <a:ea typeface="Meiryo UI" panose="020B0604030504040204" pitchFamily="50" charset="-128"/>
              </a:defRPr>
            </a:lvl2pPr>
            <a:lvl3pPr>
              <a:defRPr sz="1800" i="0">
                <a:latin typeface="Meiryo UI" panose="020B0604030504040204" pitchFamily="50" charset="-128"/>
                <a:ea typeface="Meiryo UI" panose="020B0604030504040204" pitchFamily="50" charset="-128"/>
              </a:defRPr>
            </a:lvl3pPr>
            <a:lvl4pPr>
              <a:defRPr sz="1600" i="0">
                <a:latin typeface="Meiryo UI" panose="020B0604030504040204" pitchFamily="50" charset="-128"/>
                <a:ea typeface="Meiryo UI" panose="020B0604030504040204" pitchFamily="50" charset="-128"/>
              </a:defRPr>
            </a:lvl4pPr>
            <a:lvl5pPr>
              <a:defRPr sz="1600" i="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i="0">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Tree>
    <p:extLst>
      <p:ext uri="{BB962C8B-B14F-4D97-AF65-F5344CB8AC3E}">
        <p14:creationId xmlns:p14="http://schemas.microsoft.com/office/powerpoint/2010/main" val="284821805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キャプション付きの図">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i="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12" name="図プレースホルダー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rtlCol="0"/>
          <a:lstStyle>
            <a:lvl1pPr marL="0" indent="0">
              <a:buNone/>
              <a:defRPr sz="3200" i="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endParaRPr lang="ja-JP" altLang="en-US" noProof="0" dirty="0"/>
          </a:p>
        </p:txBody>
      </p: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i="0">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Tree>
    <p:extLst>
      <p:ext uri="{BB962C8B-B14F-4D97-AF65-F5344CB8AC3E}">
        <p14:creationId xmlns:p14="http://schemas.microsoft.com/office/powerpoint/2010/main" val="375359369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5" name="長方形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C52C5C1-EC33-44C1-9D54-A1058BBF1812}"/>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bg1"/>
                </a:solidFill>
                <a:latin typeface="Meiryo UI" panose="020B0604030504040204" pitchFamily="50" charset="-128"/>
                <a:ea typeface="Meiryo UI" panose="020B0604030504040204" pitchFamily="50" charset="-128"/>
              </a:rPr>
              <a:t>FR</a:t>
            </a:r>
          </a:p>
        </p:txBody>
      </p:sp>
      <p:grpSp>
        <p:nvGrpSpPr>
          <p:cNvPr id="26" name="グループ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斜め縞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平行四辺形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30" name="平行四辺形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578C43A6-50C6-704E-BADC-6D83BADE7316}"/>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Tree>
    <p:extLst>
      <p:ext uri="{BB962C8B-B14F-4D97-AF65-F5344CB8AC3E}">
        <p14:creationId xmlns:p14="http://schemas.microsoft.com/office/powerpoint/2010/main" val="43819358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9" name="長方形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E8A2C98-F26E-415A-B931-1B89CA46C1CF}"/>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bg1"/>
                </a:solidFill>
                <a:latin typeface="Meiryo UI" panose="020B0604030504040204" pitchFamily="50" charset="-128"/>
                <a:ea typeface="Meiryo UI" panose="020B0604030504040204" pitchFamily="50" charset="-128"/>
              </a:rPr>
              <a:t>FR</a:t>
            </a:r>
          </a:p>
        </p:txBody>
      </p:sp>
      <p:grpSp>
        <p:nvGrpSpPr>
          <p:cNvPr id="27" name="グループ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斜め縞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9" name="直線​​コネクタ(S)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31" name="平行四辺形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CB69A007-934D-7A4B-9EFA-82044EF4DC33}"/>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4" name="タイトル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rtlCol="0"/>
          <a:lstStyle>
            <a:lvl1pPr>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325685664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カスタム 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DAB3FE-9015-40FD-A870-D81B5A86A5D9}"/>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221020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50DBAD-5533-49AB-AF6C-7DDF6A52502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268C414-ED38-489D-B746-778ECED54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4612F70-7DF9-4617-8AB6-491C37D87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311770-8EF2-4289-8388-A69282D060E5}"/>
              </a:ext>
            </a:extLst>
          </p:cNvPr>
          <p:cNvSpPr>
            <a:spLocks noGrp="1"/>
          </p:cNvSpPr>
          <p:nvPr>
            <p:ph type="dt" sz="half" idx="10"/>
          </p:nvPr>
        </p:nvSpPr>
        <p:spPr>
          <a:xfrm>
            <a:off x="838200" y="6356350"/>
            <a:ext cx="2743200" cy="365125"/>
          </a:xfrm>
          <a:prstGeom prst="rect">
            <a:avLst/>
          </a:prstGeom>
        </p:spPr>
        <p:txBody>
          <a:bodyPr/>
          <a:lstStyle/>
          <a:p>
            <a:fld id="{2D12C02B-9DAB-4778-97A0-5EFEA9EEFE6C}"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D8A7A79C-AAFF-4029-873D-DF3B7EE9251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6371E0-09D8-46B1-B315-455AFD50D942}"/>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80190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B00DB-8AC4-4D7E-ACD8-28E19A6B89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BCCDBF3-49F2-4BC9-BD86-9519F1E48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735CDC1-6E0D-4873-B2E8-220915AA4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81C8DF-1C75-4043-AE5A-61B8EEE9134C}"/>
              </a:ext>
            </a:extLst>
          </p:cNvPr>
          <p:cNvSpPr>
            <a:spLocks noGrp="1"/>
          </p:cNvSpPr>
          <p:nvPr>
            <p:ph type="dt" sz="half" idx="10"/>
          </p:nvPr>
        </p:nvSpPr>
        <p:spPr>
          <a:xfrm>
            <a:off x="838200" y="6356350"/>
            <a:ext cx="2743200" cy="365125"/>
          </a:xfrm>
          <a:prstGeom prst="rect">
            <a:avLst/>
          </a:prstGeom>
        </p:spPr>
        <p:txBody>
          <a:bodyPr/>
          <a:lstStyle/>
          <a:p>
            <a:fld id="{7B580EB6-9220-4F8D-8CF6-64B3706DF9D0}" type="datetime1">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2256992E-C55C-41AD-8A8E-3CB49DCAD58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DC6553-2674-4240-8BC2-9352F0A505D4}"/>
              </a:ext>
            </a:extLst>
          </p:cNvPr>
          <p:cNvSpPr>
            <a:spLocks noGrp="1"/>
          </p:cNvSpPr>
          <p:nvPr>
            <p:ph type="sldNum" sz="quarter" idx="12"/>
          </p:nvPr>
        </p:nvSpPr>
        <p:spPr>
          <a:xfrm>
            <a:off x="8610600" y="6356350"/>
            <a:ext cx="2743200" cy="365125"/>
          </a:xfrm>
          <a:prstGeom prst="rect">
            <a:avLst/>
          </a:prstGeom>
        </p:spPr>
        <p:txBody>
          <a:bodyPr/>
          <a:lstStyle/>
          <a:p>
            <a:fld id="{FBF706EF-60E0-419F-81CC-0140041928AD}" type="slidenum">
              <a:rPr kumimoji="1" lang="ja-JP" altLang="en-US" smtClean="0"/>
              <a:t>‹#›</a:t>
            </a:fld>
            <a:endParaRPr kumimoji="1" lang="ja-JP" altLang="en-US"/>
          </a:p>
        </p:txBody>
      </p:sp>
    </p:spTree>
    <p:extLst>
      <p:ext uri="{BB962C8B-B14F-4D97-AF65-F5344CB8AC3E}">
        <p14:creationId xmlns:p14="http://schemas.microsoft.com/office/powerpoint/2010/main" val="245124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theme" Target="../theme/theme5.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EA8DD04-4282-42BB-B930-9CC602A99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397510-53AF-4B75-9307-C49C27516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a:extLst>
              <a:ext uri="{FF2B5EF4-FFF2-40B4-BE49-F238E27FC236}">
                <a16:creationId xmlns:a16="http://schemas.microsoft.com/office/drawing/2014/main" id="{A88E63B1-D38F-4E80-8F33-4F61C212355A}"/>
              </a:ext>
            </a:extLst>
          </p:cNvPr>
          <p:cNvSpPr>
            <a:spLocks noGrp="1"/>
          </p:cNvSpPr>
          <p:nvPr>
            <p:ph type="sldNum" sz="quarter" idx="4"/>
          </p:nvPr>
        </p:nvSpPr>
        <p:spPr>
          <a:xfrm>
            <a:off x="4724400" y="6648944"/>
            <a:ext cx="2743200" cy="230832"/>
          </a:xfrm>
          <a:prstGeom prst="rect">
            <a:avLst/>
          </a:prstGeom>
        </p:spPr>
        <p:txBody>
          <a:bodyPr vert="horz" lIns="91440" tIns="45720" rIns="91440" bIns="45720" rtlCol="0" anchor="ctr"/>
          <a:lstStyle>
            <a:lvl1pPr algn="ctr">
              <a:defRPr sz="1200">
                <a:solidFill>
                  <a:schemeClr val="tx1">
                    <a:tint val="75000"/>
                  </a:schemeClr>
                </a:solidFill>
              </a:defRPr>
            </a:lvl1p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56600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F8C75F7-1EA4-4385-869E-9B549635F4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スライド番号プレースホルダー 5">
            <a:extLst>
              <a:ext uri="{FF2B5EF4-FFF2-40B4-BE49-F238E27FC236}">
                <a16:creationId xmlns:a16="http://schemas.microsoft.com/office/drawing/2014/main" id="{18B19034-797D-4E6B-9AE8-8996D39208DB}"/>
              </a:ext>
            </a:extLst>
          </p:cNvPr>
          <p:cNvSpPr>
            <a:spLocks noGrp="1"/>
          </p:cNvSpPr>
          <p:nvPr>
            <p:ph type="sldNum" sz="quarter" idx="4"/>
          </p:nvPr>
        </p:nvSpPr>
        <p:spPr>
          <a:xfrm>
            <a:off x="4724400" y="6648944"/>
            <a:ext cx="2743200" cy="230832"/>
          </a:xfrm>
          <a:prstGeom prst="rect">
            <a:avLst/>
          </a:prstGeom>
        </p:spPr>
        <p:txBody>
          <a:bodyPr vert="horz" lIns="91440" tIns="45720" rIns="91440" bIns="45720" rtlCol="0" anchor="ctr"/>
          <a:lstStyle>
            <a:lvl1pPr algn="ctr">
              <a:defRPr sz="1200">
                <a:solidFill>
                  <a:schemeClr val="tx1">
                    <a:tint val="75000"/>
                  </a:schemeClr>
                </a:solidFill>
              </a:defRPr>
            </a:lvl1pPr>
          </a:lstStyle>
          <a:p>
            <a:fld id="{B3DFC283-46BC-412D-A69F-DCE01B489697}" type="slidenum">
              <a:rPr lang="ja-JP" altLang="en-US" smtClean="0"/>
              <a:pPr/>
              <a:t>‹#›</a:t>
            </a:fld>
            <a:endParaRPr lang="ja-JP" altLang="en-US"/>
          </a:p>
        </p:txBody>
      </p:sp>
      <p:sp>
        <p:nvSpPr>
          <p:cNvPr id="8" name="テキスト ボックス 7">
            <a:extLst>
              <a:ext uri="{FF2B5EF4-FFF2-40B4-BE49-F238E27FC236}">
                <a16:creationId xmlns:a16="http://schemas.microsoft.com/office/drawing/2014/main" id="{15F2FACE-BC17-4420-A64E-C46D1CC62361}"/>
              </a:ext>
            </a:extLst>
          </p:cNvPr>
          <p:cNvSpPr txBox="1"/>
          <p:nvPr userDrawn="1"/>
        </p:nvSpPr>
        <p:spPr>
          <a:xfrm>
            <a:off x="9184712" y="6648944"/>
            <a:ext cx="3103540" cy="230832"/>
          </a:xfrm>
          <a:prstGeom prst="rect">
            <a:avLst/>
          </a:prstGeom>
          <a:noFill/>
        </p:spPr>
        <p:txBody>
          <a:bodyPr wrap="square" rtlCol="0">
            <a:spAutoFit/>
          </a:bodyPr>
          <a:lstStyle/>
          <a:p>
            <a:r>
              <a:rPr lang="en-US" altLang="ja-JP" sz="900" dirty="0">
                <a:solidFill>
                  <a:schemeClr val="bg1">
                    <a:lumMod val="50000"/>
                  </a:schemeClr>
                </a:solidFill>
                <a:latin typeface="Meiryo UI" panose="020B0604030504040204" pitchFamily="50" charset="-128"/>
                <a:ea typeface="Meiryo UI" panose="020B0604030504040204" pitchFamily="50" charset="-128"/>
              </a:rPr>
              <a:t>©2026</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Made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in</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service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Co.,Ltd</a:t>
            </a:r>
            <a:r>
              <a:rPr lang="en-US" altLang="ja-JP" sz="900" dirty="0">
                <a:solidFill>
                  <a:schemeClr val="bg1">
                    <a:lumMod val="50000"/>
                  </a:schemeClr>
                </a:solidFill>
                <a:latin typeface="Meiryo UI" panose="020B0604030504040204" pitchFamily="50" charset="-128"/>
                <a:ea typeface="Meiryo UI" panose="020B0604030504040204" pitchFamily="50" charset="-128"/>
              </a:rPr>
              <a:t>. All rights reserved.</a:t>
            </a:r>
            <a:endParaRPr kumimoji="1" lang="ja-JP" altLang="en-US" sz="900" dirty="0">
              <a:solidFill>
                <a:schemeClr val="bg1">
                  <a:lumMod val="50000"/>
                </a:schemeClr>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69F208D-B28D-4B61-8067-D9BB725F4F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6" name="テキスト ボックス 5">
            <a:extLst>
              <a:ext uri="{FF2B5EF4-FFF2-40B4-BE49-F238E27FC236}">
                <a16:creationId xmlns:a16="http://schemas.microsoft.com/office/drawing/2014/main" id="{EC5725CB-6D45-40FC-9390-07CB62227C46}"/>
              </a:ext>
            </a:extLst>
          </p:cNvPr>
          <p:cNvSpPr txBox="1"/>
          <p:nvPr userDrawn="1"/>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Tree>
    <p:extLst>
      <p:ext uri="{BB962C8B-B14F-4D97-AF65-F5344CB8AC3E}">
        <p14:creationId xmlns:p14="http://schemas.microsoft.com/office/powerpoint/2010/main" val="42303487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AEE8AFEF-4C50-48A0-9E77-6C106F98BCB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図 7">
            <a:extLst>
              <a:ext uri="{FF2B5EF4-FFF2-40B4-BE49-F238E27FC236}">
                <a16:creationId xmlns:a16="http://schemas.microsoft.com/office/drawing/2014/main" id="{0245DFDF-8C03-4EA9-8112-6D904DED18C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6" name="スライド番号プレースホルダー 5">
            <a:extLst>
              <a:ext uri="{FF2B5EF4-FFF2-40B4-BE49-F238E27FC236}">
                <a16:creationId xmlns:a16="http://schemas.microsoft.com/office/drawing/2014/main" id="{3C9D9A3C-0EE2-49DA-800B-32AABAE5D326}"/>
              </a:ext>
            </a:extLst>
          </p:cNvPr>
          <p:cNvSpPr>
            <a:spLocks noGrp="1"/>
          </p:cNvSpPr>
          <p:nvPr>
            <p:ph type="sldNum" sz="quarter" idx="4"/>
          </p:nvPr>
        </p:nvSpPr>
        <p:spPr>
          <a:xfrm>
            <a:off x="4724400" y="6648944"/>
            <a:ext cx="2743200" cy="230832"/>
          </a:xfrm>
          <a:prstGeom prst="rect">
            <a:avLst/>
          </a:prstGeom>
        </p:spPr>
        <p:txBody>
          <a:bodyPr vert="horz" lIns="91440" tIns="45720" rIns="91440" bIns="45720" rtlCol="0" anchor="ctr"/>
          <a:lstStyle>
            <a:lvl1pPr algn="ctr">
              <a:defRPr sz="1200">
                <a:solidFill>
                  <a:schemeClr val="tx1">
                    <a:tint val="75000"/>
                  </a:schemeClr>
                </a:solidFill>
              </a:defRPr>
            </a:lvl1pPr>
          </a:lstStyle>
          <a:p>
            <a:fld id="{B3DFC283-46BC-412D-A69F-DCE01B489697}" type="slidenum">
              <a:rPr lang="ja-JP" altLang="en-US" smtClean="0"/>
              <a:pPr/>
              <a:t>‹#›</a:t>
            </a:fld>
            <a:endParaRPr lang="ja-JP" altLang="en-US"/>
          </a:p>
        </p:txBody>
      </p:sp>
      <p:sp>
        <p:nvSpPr>
          <p:cNvPr id="7" name="テキスト ボックス 6">
            <a:extLst>
              <a:ext uri="{FF2B5EF4-FFF2-40B4-BE49-F238E27FC236}">
                <a16:creationId xmlns:a16="http://schemas.microsoft.com/office/drawing/2014/main" id="{67823961-35CA-4807-8C05-29D9C2FE13B6}"/>
              </a:ext>
            </a:extLst>
          </p:cNvPr>
          <p:cNvSpPr txBox="1"/>
          <p:nvPr userDrawn="1"/>
        </p:nvSpPr>
        <p:spPr>
          <a:xfrm>
            <a:off x="9184712" y="6648944"/>
            <a:ext cx="3103540" cy="230832"/>
          </a:xfrm>
          <a:prstGeom prst="rect">
            <a:avLst/>
          </a:prstGeom>
          <a:noFill/>
        </p:spPr>
        <p:txBody>
          <a:bodyPr wrap="square" rtlCol="0">
            <a:spAutoFit/>
          </a:bodyPr>
          <a:lstStyle/>
          <a:p>
            <a:r>
              <a:rPr lang="en-US" altLang="ja-JP" sz="900" dirty="0">
                <a:solidFill>
                  <a:schemeClr val="bg1">
                    <a:lumMod val="50000"/>
                  </a:schemeClr>
                </a:solidFill>
                <a:latin typeface="Meiryo UI" panose="020B0604030504040204" pitchFamily="50" charset="-128"/>
                <a:ea typeface="Meiryo UI" panose="020B0604030504040204" pitchFamily="50" charset="-128"/>
              </a:rPr>
              <a:t>©2026</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Made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in</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service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Co.,Ltd</a:t>
            </a:r>
            <a:r>
              <a:rPr lang="en-US" altLang="ja-JP" sz="900" dirty="0">
                <a:solidFill>
                  <a:schemeClr val="bg1">
                    <a:lumMod val="50000"/>
                  </a:schemeClr>
                </a:solidFill>
                <a:latin typeface="Meiryo UI" panose="020B0604030504040204" pitchFamily="50" charset="-128"/>
                <a:ea typeface="Meiryo UI" panose="020B0604030504040204" pitchFamily="50" charset="-128"/>
              </a:rPr>
              <a:t>. All rights reserved.</a:t>
            </a:r>
            <a:endParaRPr kumimoji="1" lang="ja-JP" altLang="en-US" sz="900" dirty="0">
              <a:solidFill>
                <a:schemeClr val="bg1">
                  <a:lumMod val="50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0397DCF2-18AB-4AD4-B8BE-15522571BF4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32907" y="2587979"/>
            <a:ext cx="8040640" cy="2081788"/>
          </a:xfrm>
          <a:prstGeom prst="rect">
            <a:avLst/>
          </a:prstGeom>
        </p:spPr>
      </p:pic>
      <p:sp>
        <p:nvSpPr>
          <p:cNvPr id="19" name="テキスト ボックス 18">
            <a:extLst>
              <a:ext uri="{FF2B5EF4-FFF2-40B4-BE49-F238E27FC236}">
                <a16:creationId xmlns:a16="http://schemas.microsoft.com/office/drawing/2014/main" id="{5741D838-AB97-4278-8D1B-8EA3C7A2B641}"/>
              </a:ext>
            </a:extLst>
          </p:cNvPr>
          <p:cNvSpPr txBox="1"/>
          <p:nvPr userDrawn="1"/>
        </p:nvSpPr>
        <p:spPr>
          <a:xfrm>
            <a:off x="3677310" y="2823775"/>
            <a:ext cx="6490420" cy="1619016"/>
          </a:xfrm>
          <a:prstGeom prst="rect">
            <a:avLst/>
          </a:prstGeom>
          <a:noFill/>
        </p:spPr>
        <p:txBody>
          <a:bodyPr wrap="square" rtlCol="0" anchor="ctr">
            <a:noAutofit/>
          </a:bodyPr>
          <a:lstStyle/>
          <a:p>
            <a:endParaRPr kumimoji="1" lang="ja-JP" altLang="en-US" sz="2000" dirty="0">
              <a:solidFill>
                <a:srgbClr val="5F5F5F"/>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D8F610D3-3F7D-4824-9DFA-ACA69BF90070}"/>
              </a:ext>
            </a:extLst>
          </p:cNvPr>
          <p:cNvSpPr txBox="1"/>
          <p:nvPr userDrawn="1"/>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Tree>
    <p:extLst>
      <p:ext uri="{BB962C8B-B14F-4D97-AF65-F5344CB8AC3E}">
        <p14:creationId xmlns:p14="http://schemas.microsoft.com/office/powerpoint/2010/main" val="377412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FC1BCBE-A595-4911-B2F6-47764D27B5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スライド番号プレースホルダー 5">
            <a:extLst>
              <a:ext uri="{FF2B5EF4-FFF2-40B4-BE49-F238E27FC236}">
                <a16:creationId xmlns:a16="http://schemas.microsoft.com/office/drawing/2014/main" id="{0988CAD5-7532-4269-AE3A-11E242F43D39}"/>
              </a:ext>
            </a:extLst>
          </p:cNvPr>
          <p:cNvSpPr>
            <a:spLocks noGrp="1"/>
          </p:cNvSpPr>
          <p:nvPr>
            <p:ph type="sldNum" sz="quarter" idx="4"/>
          </p:nvPr>
        </p:nvSpPr>
        <p:spPr>
          <a:xfrm>
            <a:off x="4724400" y="6648944"/>
            <a:ext cx="2743200" cy="230832"/>
          </a:xfrm>
          <a:prstGeom prst="rect">
            <a:avLst/>
          </a:prstGeom>
        </p:spPr>
        <p:txBody>
          <a:bodyPr vert="horz" lIns="91440" tIns="45720" rIns="91440" bIns="45720" rtlCol="0" anchor="ctr"/>
          <a:lstStyle>
            <a:lvl1pPr algn="ctr">
              <a:defRPr sz="1200">
                <a:solidFill>
                  <a:schemeClr val="tx1">
                    <a:tint val="75000"/>
                  </a:schemeClr>
                </a:solidFill>
              </a:defRPr>
            </a:lvl1pPr>
          </a:lstStyle>
          <a:p>
            <a:fld id="{B3DFC283-46BC-412D-A69F-DCE01B489697}" type="slidenum">
              <a:rPr lang="ja-JP" altLang="en-US" smtClean="0"/>
              <a:pPr/>
              <a:t>‹#›</a:t>
            </a:fld>
            <a:endParaRPr lang="ja-JP" altLang="en-US"/>
          </a:p>
        </p:txBody>
      </p:sp>
      <p:sp>
        <p:nvSpPr>
          <p:cNvPr id="8" name="テキスト ボックス 7">
            <a:extLst>
              <a:ext uri="{FF2B5EF4-FFF2-40B4-BE49-F238E27FC236}">
                <a16:creationId xmlns:a16="http://schemas.microsoft.com/office/drawing/2014/main" id="{74F5C8F7-0A85-4324-AE4C-7033CA03323D}"/>
              </a:ext>
            </a:extLst>
          </p:cNvPr>
          <p:cNvSpPr txBox="1"/>
          <p:nvPr userDrawn="1"/>
        </p:nvSpPr>
        <p:spPr>
          <a:xfrm>
            <a:off x="9184712" y="6648944"/>
            <a:ext cx="3103540" cy="230832"/>
          </a:xfrm>
          <a:prstGeom prst="rect">
            <a:avLst/>
          </a:prstGeom>
          <a:noFill/>
        </p:spPr>
        <p:txBody>
          <a:bodyPr wrap="square" rtlCol="0">
            <a:spAutoFit/>
          </a:bodyPr>
          <a:lstStyle/>
          <a:p>
            <a:r>
              <a:rPr lang="en-US" altLang="ja-JP" sz="900" dirty="0">
                <a:solidFill>
                  <a:schemeClr val="bg1">
                    <a:lumMod val="50000"/>
                  </a:schemeClr>
                </a:solidFill>
                <a:latin typeface="Meiryo UI" panose="020B0604030504040204" pitchFamily="50" charset="-128"/>
                <a:ea typeface="Meiryo UI" panose="020B0604030504040204" pitchFamily="50" charset="-128"/>
              </a:rPr>
              <a:t>©2026</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Made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in</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service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Co.,Ltd</a:t>
            </a:r>
            <a:r>
              <a:rPr lang="en-US" altLang="ja-JP" sz="900" dirty="0">
                <a:solidFill>
                  <a:schemeClr val="bg1">
                    <a:lumMod val="50000"/>
                  </a:schemeClr>
                </a:solidFill>
                <a:latin typeface="Meiryo UI" panose="020B0604030504040204" pitchFamily="50" charset="-128"/>
                <a:ea typeface="Meiryo UI" panose="020B0604030504040204" pitchFamily="50" charset="-128"/>
              </a:rPr>
              <a:t>. All rights reserved.</a:t>
            </a:r>
            <a:endParaRPr kumimoji="1" lang="ja-JP" altLang="en-US" sz="900"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75CD07C-271B-4A7E-A136-54715EFC0F27}"/>
              </a:ext>
            </a:extLst>
          </p:cNvPr>
          <p:cNvSpPr txBox="1"/>
          <p:nvPr userDrawn="1"/>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Tree>
    <p:extLst>
      <p:ext uri="{BB962C8B-B14F-4D97-AF65-F5344CB8AC3E}">
        <p14:creationId xmlns:p14="http://schemas.microsoft.com/office/powerpoint/2010/main" val="1670188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3/16/2026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3DFC283-46BC-412D-A69F-DCE01B489697}" type="slidenum">
              <a:rPr lang="ja-JP" altLang="en-US" smtClean="0"/>
              <a:pPr/>
              <a:t>‹#›</a:t>
            </a:fld>
            <a:endParaRPr lang="ja-JP" altLang="en-US"/>
          </a:p>
        </p:txBody>
      </p:sp>
    </p:spTree>
    <p:extLst>
      <p:ext uri="{BB962C8B-B14F-4D97-AF65-F5344CB8AC3E}">
        <p14:creationId xmlns:p14="http://schemas.microsoft.com/office/powerpoint/2010/main" val="296562108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Lst>
  <p:hf sldNum="0" hdr="0" ftr="0" dt="0"/>
  <p:txStyles>
    <p:titleStyle>
      <a:lvl1pPr algn="l" defTabSz="457200" rtl="0" eaLnBrk="1" latinLnBrk="0" hangingPunct="1">
        <a:spcBef>
          <a:spcPct val="0"/>
        </a:spcBef>
        <a:buNone/>
        <a:defRPr kumimoji="1"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kumimoji="1"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kumimoji="1"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kumimoji="1"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kumimoji="1"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kumimoji="1"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MY_&#12525;&#12540;&#12487;&#12540;&#12479;.xlsx!&#26368;&#22823;MY&#12521;&#12531;&#12461;&#12531;&#12464;!R4C3:R31C13" TargetMode="Externa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file:///C:\Users\matsumoto\Desktop\SRIUS_PDFver2\&#12304;SIRIUS&#12305;&#21213;&#12385;&#29575;_&#12525;&#12540;&#12487;&#12540;&#12479;.xlsx!&#21213;&#12385;&#29575;&#12521;&#12531;&#12461;&#12531;&#12464;!R4C3:R31C64"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46.emf"/></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9.emf"/><Relationship Id="rId3" Type="http://schemas.openxmlformats.org/officeDocument/2006/relationships/image" Target="../media/image39.png"/><Relationship Id="rId7" Type="http://schemas.openxmlformats.org/officeDocument/2006/relationships/image" Target="../media/image47.png"/><Relationship Id="rId12" Type="http://schemas.openxmlformats.org/officeDocument/2006/relationships/oleObject" Target="file:///C:\Users\matsumoto\Desktop\SRIUS_PDFver2\&#12304;SIRIUS&#12305;&#32207;&#21512;&#12521;&#12531;&#12461;&#12531;&#12464;_&#12525;&#12540;&#12487;&#12540;&#12479;.xlsx!&#30011;&#20687;!R51C2:R55C6"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36.png"/><Relationship Id="rId11" Type="http://schemas.openxmlformats.org/officeDocument/2006/relationships/image" Target="../media/image48.emf"/><Relationship Id="rId5" Type="http://schemas.openxmlformats.org/officeDocument/2006/relationships/image" Target="../media/image41.png"/><Relationship Id="rId10" Type="http://schemas.openxmlformats.org/officeDocument/2006/relationships/oleObject" Target="file:///C:\Users\matsumoto\Desktop\SRIUS_PDFver2\&#12304;SIRIUS&#12305;&#32207;&#21512;&#12521;&#12531;&#12461;&#12531;&#12464;_&#12525;&#12540;&#12487;&#12540;&#12479;.xlsx!&#24441;&#21106;&#21029;&#32207;&#21512;&#23455;&#32318;_&#12513;&#12452;&#12531;!R4C3:R31C63" TargetMode="External"/><Relationship Id="rId4" Type="http://schemas.openxmlformats.org/officeDocument/2006/relationships/image" Target="../media/image40.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2.emf"/><Relationship Id="rId3"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oleObject" Target="file:///C:\Users\matsumoto\Desktop\SRIUS_PDFver2\&#12304;SIRIUS&#12305;&#32207;&#21512;&#12521;&#12531;&#12461;&#12531;&#12464;_&#12525;&#12540;&#12487;&#12540;&#12479;.xlsx!&#24441;&#21106;&#21029;&#32207;&#21512;&#23455;&#32318;_&#19968;&#33324;!R4C3:R31C63"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41.png"/><Relationship Id="rId11" Type="http://schemas.openxmlformats.org/officeDocument/2006/relationships/image" Target="../media/image51.emf"/><Relationship Id="rId5" Type="http://schemas.openxmlformats.org/officeDocument/2006/relationships/image" Target="../media/image40.png"/><Relationship Id="rId10" Type="http://schemas.openxmlformats.org/officeDocument/2006/relationships/oleObject" Target="file:///C:\Users\matsumoto\Desktop\SRIUS_PDFver2\&#12304;SIRIUS&#12305;&#32207;&#21512;&#12521;&#12531;&#12461;&#12531;&#12464;_&#12525;&#12540;&#12487;&#12540;&#12479;.xlsx!&#30011;&#20687;!R59C2:R63C6" TargetMode="External"/><Relationship Id="rId4" Type="http://schemas.openxmlformats.org/officeDocument/2006/relationships/image" Target="../media/image39.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5.emf"/><Relationship Id="rId3" Type="http://schemas.openxmlformats.org/officeDocument/2006/relationships/image" Target="../media/image53.png"/><Relationship Id="rId7" Type="http://schemas.openxmlformats.org/officeDocument/2006/relationships/image" Target="../media/image36.png"/><Relationship Id="rId12" Type="http://schemas.openxmlformats.org/officeDocument/2006/relationships/oleObject" Target="file:///C:\Users\matsumoto\Desktop\SRIUS_PDFver2\&#12304;SIRIUS&#12305;&#32207;&#21512;&#12521;&#12531;&#12461;&#12531;&#12464;_&#12525;&#12540;&#12487;&#12540;&#12479;.xlsx!&#24441;&#21106;&#21029;&#32207;&#21512;&#23455;&#32318;_&#12496;&#12521;&#12456;&#12486;&#12451;!R4C3:R31C63"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41.png"/><Relationship Id="rId11" Type="http://schemas.openxmlformats.org/officeDocument/2006/relationships/image" Target="../media/image54.emf"/><Relationship Id="rId5" Type="http://schemas.openxmlformats.org/officeDocument/2006/relationships/image" Target="../media/image40.png"/><Relationship Id="rId10" Type="http://schemas.openxmlformats.org/officeDocument/2006/relationships/oleObject" Target="file:///C:\Users\matsumoto\Desktop\SRIUS_PDFver2\&#12304;SIRIUS&#12305;&#32207;&#21512;&#12521;&#12531;&#12461;&#12531;&#12464;_&#12525;&#12540;&#12487;&#12540;&#12479;.xlsx!&#30011;&#20687;!R67C2:R71C6" TargetMode="External"/><Relationship Id="rId4" Type="http://schemas.openxmlformats.org/officeDocument/2006/relationships/image" Target="../media/image39.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57.emf"/><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36.png"/><Relationship Id="rId11" Type="http://schemas.openxmlformats.org/officeDocument/2006/relationships/oleObject" Target="file:///C:\Users\matsumoto\Desktop\SRIUS_PDFver2\&#12304;SIRIUS&#12305;&#32207;&#21512;&#12521;&#12531;&#12461;&#12531;&#12464;_&#12525;&#12540;&#12487;&#12540;&#12479;.xlsx!&#30011;&#20687;!R75C2:R79C6" TargetMode="External"/><Relationship Id="rId5" Type="http://schemas.openxmlformats.org/officeDocument/2006/relationships/image" Target="../media/image41.png"/><Relationship Id="rId10" Type="http://schemas.openxmlformats.org/officeDocument/2006/relationships/image" Target="../media/image56.emf"/><Relationship Id="rId4" Type="http://schemas.openxmlformats.org/officeDocument/2006/relationships/image" Target="../media/image40.png"/><Relationship Id="rId9" Type="http://schemas.openxmlformats.org/officeDocument/2006/relationships/oleObject" Target="file:///C:\Users\matsumoto\Desktop\SRIUS_PDFver2\&#12304;SIRIUS&#12305;&#32207;&#21512;&#12521;&#12531;&#12461;&#12531;&#12464;_&#12525;&#12540;&#12487;&#12540;&#12479;.xlsx!&#12473;&#12506;&#12483;&#12463;&#21029;&#32207;&#21512;&#23455;&#32318;_&#12494;&#12540;&#12510;&#12523;&#31995;!R4C3:R31C63"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59.emf"/><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36.png"/><Relationship Id="rId11" Type="http://schemas.openxmlformats.org/officeDocument/2006/relationships/oleObject" Target="file:///C:\Users\matsumoto\Desktop\SRIUS_PDFver2\&#12304;SIRIUS&#12305;&#32207;&#21512;&#12521;&#12531;&#12461;&#12531;&#12464;_&#12525;&#12540;&#12487;&#12540;&#12479;.xlsx!&#30011;&#20687;!R83C2:R87C6" TargetMode="External"/><Relationship Id="rId5" Type="http://schemas.openxmlformats.org/officeDocument/2006/relationships/image" Target="../media/image41.png"/><Relationship Id="rId10" Type="http://schemas.openxmlformats.org/officeDocument/2006/relationships/image" Target="../media/image58.emf"/><Relationship Id="rId4" Type="http://schemas.openxmlformats.org/officeDocument/2006/relationships/image" Target="../media/image40.png"/><Relationship Id="rId9" Type="http://schemas.openxmlformats.org/officeDocument/2006/relationships/oleObject" Target="file:///C:\Users\matsumoto\Desktop\SRIUS_PDFver2\&#12304;SIRIUS&#12305;&#32207;&#21512;&#12521;&#12531;&#12461;&#12531;&#12464;_&#12525;&#12540;&#12487;&#12540;&#12479;.xlsx!&#12473;&#12506;&#12483;&#12463;&#21029;&#32207;&#21512;&#23455;&#32318;_ART&#31995;!R4C3:R31C6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61.emf"/><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36.png"/><Relationship Id="rId11" Type="http://schemas.openxmlformats.org/officeDocument/2006/relationships/oleObject" Target="file:///C:\Users\matsumoto\Desktop\SRIUS_PDFver2\&#12304;SIRIUS&#12305;&#32207;&#21512;&#12521;&#12531;&#12461;&#12531;&#12464;_&#12525;&#12540;&#12487;&#12540;&#12479;.xlsx!&#30011;&#20687;!R91C2:R95C6" TargetMode="External"/><Relationship Id="rId5" Type="http://schemas.openxmlformats.org/officeDocument/2006/relationships/image" Target="../media/image41.png"/><Relationship Id="rId10" Type="http://schemas.openxmlformats.org/officeDocument/2006/relationships/image" Target="../media/image60.emf"/><Relationship Id="rId4" Type="http://schemas.openxmlformats.org/officeDocument/2006/relationships/image" Target="../media/image40.png"/><Relationship Id="rId9" Type="http://schemas.openxmlformats.org/officeDocument/2006/relationships/oleObject" Target="file:///C:\Users\matsumoto\Desktop\SRIUS_PDFver2\&#12304;SIRIUS&#12305;&#32207;&#21512;&#12521;&#12531;&#12461;&#12531;&#12464;_&#12525;&#12540;&#12487;&#12540;&#12479;.xlsx!&#12473;&#12506;&#12483;&#12463;&#21029;&#32207;&#21512;&#23455;&#32318;_AT&#31995;!R4C3:R31C6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oleObject" Target="file:///C:\Users\matsumoto\Desktop\SRIUS_PDFver2\&#12304;SIRIUS&#12305;&#35373;&#23450;&#20998;&#26512;&#12525;&#12540;&#12487;&#12540;&#12479;.xlsx!&#35373;&#23450;&#9312;&#20840;&#26085;!R4C3:R30C20" TargetMode="External"/><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63.png"/><Relationship Id="rId4" Type="http://schemas.openxmlformats.org/officeDocument/2006/relationships/image" Target="../media/image62.em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emf"/><Relationship Id="rId9" Type="http://schemas.openxmlformats.org/officeDocument/2006/relationships/image" Target="../media/image14.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oleObject" Target="file:///C:\Users\matsumoto\Desktop\SRIUS_PDFver2\&#12304;SIRIUS&#12305;&#35373;&#23450;&#20998;&#26512;&#12525;&#12540;&#12487;&#12540;&#12479;.xlsx!&#35373;&#23450;&#9313;&#20840;&#26085;!R4C3:R30C20" TargetMode="Externa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3.png"/><Relationship Id="rId1" Type="http://schemas.openxmlformats.org/officeDocument/2006/relationships/slideLayout" Target="../slideLayouts/slideLayout34.xml"/><Relationship Id="rId6" Type="http://schemas.openxmlformats.org/officeDocument/2006/relationships/image" Target="../media/image65.emf"/><Relationship Id="rId5" Type="http://schemas.openxmlformats.org/officeDocument/2006/relationships/oleObject" Target="file:///C:\Users\matsumoto\Desktop\SRIUS_PDFver2\&#12304;SIRIUS&#12305;&#35373;&#23450;&#20998;&#26512;&#12525;&#12540;&#12487;&#12540;&#12479;.xlsx!&#35373;&#23450;&#9314;&#20840;&#26085;!R4C3:R30C20"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3.png"/><Relationship Id="rId1" Type="http://schemas.openxmlformats.org/officeDocument/2006/relationships/slideLayout" Target="../slideLayouts/slideLayout34.xml"/><Relationship Id="rId6" Type="http://schemas.openxmlformats.org/officeDocument/2006/relationships/image" Target="../media/image66.emf"/><Relationship Id="rId5" Type="http://schemas.openxmlformats.org/officeDocument/2006/relationships/oleObject" Target="file:///C:\Users\matsumoto\Desktop\SRIUS_PDFver2\&#12304;SIRIUS&#12305;&#35373;&#23450;&#20998;&#26512;&#12525;&#12540;&#12487;&#12540;&#12479;.xlsx!&#35373;&#23450;&#9315;&#20840;&#26085;!R4C3:R30C20"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3.png"/><Relationship Id="rId1" Type="http://schemas.openxmlformats.org/officeDocument/2006/relationships/slideLayout" Target="../slideLayouts/slideLayout34.xml"/><Relationship Id="rId6" Type="http://schemas.openxmlformats.org/officeDocument/2006/relationships/image" Target="../media/image67.emf"/><Relationship Id="rId5" Type="http://schemas.openxmlformats.org/officeDocument/2006/relationships/oleObject" Target="file:///C:\Users\matsumoto\Desktop\SRIUS_PDFver2\&#12304;SIRIUS&#12305;&#35373;&#23450;&#20998;&#26512;&#12525;&#12540;&#12487;&#12540;&#12479;.xlsx!&#35373;&#23450;&#9316;&#20840;&#26085;!R4C3:R30C20"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oleObject" Target="file:///C:\Users\matsumoto\Desktop\SRIUS_PDFver2\&#12304;SIRIUS&#12305;&#35373;&#23450;&#20998;&#26512;&#12525;&#12540;&#12487;&#12540;&#12479;.xlsx!&#35373;&#23450;&#9317;&#20840;&#26085;!R4C3:R30C20" TargetMode="Externa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oleObject" Target="file:///\\192.168.222.156\aspre\&#20849;&#26377;&#12501;&#12457;&#12523;&#12480;\02_&#20107;&#26989;&#25126;&#30053;&#37096;\01_&#12475;&#12540;&#12523;&#12473;&#12503;&#12525;&#12514;&#12540;&#12471;&#12519;&#12531;&#12464;&#12523;&#12540;&#12503;\14_sirius&#38306;&#36899;\SIRIUS&#20840;&#20307;&#20998;&#26512;&#12524;&#12509;&#12540;&#12488;\2026\SIRIUS26.3&#26376;&#21495;\&#12304;SIRIUS&#12305;&#35373;&#23450;&#20998;&#26512;&#12525;&#12540;&#12487;&#12540;&#12479;.xlsx!&#24046;&#20998;_&#35373;&#23450;&#9312;!R4C3:R31C21" TargetMode="External"/><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63.png"/><Relationship Id="rId4" Type="http://schemas.openxmlformats.org/officeDocument/2006/relationships/image" Target="../media/image69.emf"/></Relationships>
</file>

<file path=ppt/slides/_rels/slide26.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63.png"/><Relationship Id="rId7" Type="http://schemas.openxmlformats.org/officeDocument/2006/relationships/oleObject" Target="file:///C:\Users\matsumoto\Desktop\SRIUS_PDFver2\&#12304;SIRIUS&#12305;&#35373;&#23450;&#20998;&#26512;&#12525;&#12540;&#12487;&#12540;&#12479;.xlsx!&#35373;&#23450;&#9312;&#20302;&#31895;&#21033;!R4C3:R30C10"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72.emf"/><Relationship Id="rId4" Type="http://schemas.openxmlformats.org/officeDocument/2006/relationships/image" Target="../media/image70.png"/><Relationship Id="rId9" Type="http://schemas.openxmlformats.org/officeDocument/2006/relationships/oleObject" Target="file:///C:\Users\matsumoto\Desktop\SRIUS_PDFver2\&#12304;SIRIUS&#12305;&#35373;&#23450;&#20998;&#26512;&#12525;&#12540;&#12487;&#12540;&#12479;.xlsx!&#30011;&#20687;_&#35373;&#23450;&#9312;&#9317;!R1C3:R20C11" TargetMode="External"/></Relationships>
</file>

<file path=ppt/slides/_rels/slide27.xml.rels><?xml version="1.0" encoding="UTF-8" standalone="yes"?>
<Relationships xmlns="http://schemas.openxmlformats.org/package/2006/relationships"><Relationship Id="rId8" Type="http://schemas.openxmlformats.org/officeDocument/2006/relationships/oleObject" Target="file:///C:\Users\matsumoto\Desktop\SRIUS_PDFver2\&#12304;SIRIUS&#12305;&#35373;&#23450;&#20998;&#26512;&#12525;&#12540;&#12487;&#12540;&#12479;.xlsx!&#30011;&#20687;_&#35373;&#23450;&#9312;&#9317;!R23C3:R42C11" TargetMode="External"/><Relationship Id="rId3" Type="http://schemas.openxmlformats.org/officeDocument/2006/relationships/image" Target="../media/image73.emf"/><Relationship Id="rId7" Type="http://schemas.openxmlformats.org/officeDocument/2006/relationships/image" Target="../media/image18.png"/><Relationship Id="rId2" Type="http://schemas.openxmlformats.org/officeDocument/2006/relationships/oleObject" Target="file:///C:\Users\matsumoto\Desktop\SRIUS_PDFver2\&#12304;SIRIUS&#12305;&#35373;&#23450;&#20998;&#26512;&#12525;&#12540;&#12487;&#12540;&#12479;.xlsx!&#35373;&#23450;&#9317;&#39640;&#31895;&#21033;!R3C3:R31C11" TargetMode="Externa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70.png"/><Relationship Id="rId4" Type="http://schemas.openxmlformats.org/officeDocument/2006/relationships/image" Target="../media/image63.png"/><Relationship Id="rId9" Type="http://schemas.openxmlformats.org/officeDocument/2006/relationships/image" Target="../media/image74.emf"/></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oleObject" Target="file:///C:\Users\matsumoto\Desktop\SRIUS_PDFver2\&#12304;SIRIUS&#12305;&#35373;&#32622;&#20998;&#26512;&#12525;&#12540;&#12487;&#12540;&#12479;.xlsx!&#28187;&#21488;&#25968;!R4C3:R30C10" TargetMode="External"/><Relationship Id="rId3" Type="http://schemas.openxmlformats.org/officeDocument/2006/relationships/image" Target="../media/image75.png"/><Relationship Id="rId7" Type="http://schemas.openxmlformats.org/officeDocument/2006/relationships/image" Target="../media/image76.emf"/><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35373;&#32622;&#20998;&#26512;&#12525;&#12540;&#12487;&#12540;&#12479;.xlsx!&#22679;&#21488;&#25968;!R4C3:R30C10" TargetMode="External"/><Relationship Id="rId5"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77.emf"/></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oleObject" Target="file:///C:\Users\matsumoto\Desktop\SRIUS_PDFver2\&#12304;SIRIUS&#12305;&#35373;&#32622;&#20998;&#26512;&#12525;&#12540;&#12487;&#12540;&#12479;.xlsx!&#27083;&#25104;&#27604;_1&#21488;!R4C3:R31C63" TargetMode="External"/><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75.png"/><Relationship Id="rId4" Type="http://schemas.openxmlformats.org/officeDocument/2006/relationships/image" Target="../media/image78.emf"/></Relationships>
</file>

<file path=ppt/slides/_rels/slide3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oleObject" Target="file:///C:\Users\matsumoto\Desktop\SRIUS_PDFver2\&#12304;SIRIUS&#12305;&#35373;&#32622;&#20998;&#26512;&#12525;&#12540;&#12487;&#12540;&#12479;.xlsx!&#27083;&#25104;&#27604;_2&#21488;!R4C3:R31C63" TargetMode="Externa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oleObject" Target="file:///C:\Users\matsumoto\Desktop\SRIUS_PDFver2\&#12304;SIRIUS&#12305;&#35373;&#32622;&#20998;&#26512;&#12525;&#12540;&#12487;&#12540;&#12479;.xlsx!&#27083;&#25104;&#27604;_3&#21488;!R4C3:R31C63" TargetMode="External"/><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75.png"/><Relationship Id="rId4" Type="http://schemas.openxmlformats.org/officeDocument/2006/relationships/image" Target="../media/image80.emf"/></Relationships>
</file>

<file path=ppt/slides/_rels/slide3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oleObject" Target="file:///C:\Users\matsumoto\Desktop\SRIUS_PDFver2\&#12304;SIRIUS&#12305;&#35373;&#32622;&#20998;&#26512;&#12525;&#12540;&#12487;&#12540;&#12479;.xlsx!&#27083;&#25104;&#27604;_4&#65374;5&#21488;!R4C3:R31C63" TargetMode="Externa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oleObject" Target="file:///C:\Users\matsumoto\Desktop\SRIUS_PDFver2\&#12304;SIRIUS&#12305;&#35373;&#32622;&#20998;&#26512;&#12525;&#12540;&#12487;&#12540;&#12479;.xlsx!&#27083;&#25104;&#27604;_6&#65374;9&#21488;!R4C3:R31C63" TargetMode="Externa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oleObject" Target="file:///C:\Users\matsumoto\Desktop\SRIUS_PDFver2\&#12304;SIRIUS&#12305;&#35373;&#32622;&#20998;&#26512;&#12525;&#12540;&#12487;&#12540;&#12479;.xlsx!&#27083;&#25104;&#27604;_10&#65374;19&#21488;!R4C3:R31C63" TargetMode="Externa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oleObject" Target="file:///C:\Users\matsumoto\Desktop\SRIUS_PDFver2\&#12304;SIRIUS&#12305;&#35373;&#32622;&#20998;&#26512;&#12525;&#12540;&#12487;&#12540;&#12479;.xlsx!&#27083;&#25104;&#27604;_20&#21488;&#20197;&#19978;!R4C3:R31C63" TargetMode="Externa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6.emf"/><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26032;&#27231;&#31278;&#12497;&#12501;&#12457;&#12540;&#12510;&#12531;&#12473;&#12525;&#12540;&#12487;&#12540;&#12479;.xlsx!&#27083;&#25104;&#27604;_&#32207;&#21512;!R4C3:R31C64"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7.emf"/><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26032;&#27231;&#31278;&#12497;&#12501;&#12457;&#12540;&#12510;&#12531;&#12473;&#12525;&#12540;&#12487;&#12540;&#12479;.xlsx!&#35373;&#32622;&#20181;&#20107;&#29575;_&#12473;&#12506;&#12483;&#12463;&#21029;!R3C2:R13C8"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2.png"/><Relationship Id="rId7" Type="http://schemas.openxmlformats.org/officeDocument/2006/relationships/oleObject" Target="file:///C:\Users\matsumoto\Desktop\SRIUS_PDFver2\&#12304;SIRIUS&#12305;&#12503;&#12525;&#12501;&#12451;&#12540;&#12523;_&#12525;&#12540;&#12487;&#12540;&#12479;.xlsx!&#20132;&#25563;&#29575;!%5b&#12304;SIRIUS&#12305;&#12503;&#12525;&#12501;&#12451;&#12540;&#12523;_&#12525;&#12540;&#12487;&#12540;&#12479;.xlsx%5d&#20132;&#25563;&#29575;%20&#12464;&#12521;&#12501;%201" TargetMode="External"/><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29.emf"/><Relationship Id="rId5" Type="http://schemas.openxmlformats.org/officeDocument/2006/relationships/oleObject" Target="file:///C:\Users\matsumoto\Desktop\SRIUS_PDFver2\&#12304;SIRIUS&#12305;&#12503;&#12525;&#12501;&#12451;&#12540;&#12523;_&#12525;&#12540;&#12487;&#12540;&#12479;.xlsx!&#12507;&#12540;&#12523;&#35215;&#27169;!%5b&#12304;SIRIUS&#12305;&#12503;&#12525;&#12501;&#12451;&#12540;&#12523;_&#12525;&#12540;&#12487;&#12540;&#12479;.xlsx%5d&#12507;&#12540;&#12523;&#35215;&#27169;%20&#12464;&#12521;&#12501;%201" TargetMode="External"/><Relationship Id="rId10" Type="http://schemas.openxmlformats.org/officeDocument/2006/relationships/image" Target="../media/image31.emf"/><Relationship Id="rId4" Type="http://schemas.openxmlformats.org/officeDocument/2006/relationships/image" Target="../media/image13.png"/><Relationship Id="rId9" Type="http://schemas.openxmlformats.org/officeDocument/2006/relationships/oleObject" Target="file:///C:\Users\matsumoto\Desktop\SRIUS_PDFver2\&#12304;SIRIUS&#12305;&#12503;&#12525;&#12501;&#12451;&#12540;&#12523;_&#12525;&#12540;&#12487;&#12540;&#12479;.xlsx!&#36024;&#12375;&#12513;&#12480;&#12523;!%5b&#12304;SIRIUS&#12305;&#12503;&#12525;&#12501;&#12451;&#12540;&#12523;_&#12525;&#12540;&#12487;&#12540;&#12479;.xlsx%5d&#36024;&#12375;&#12513;&#12480;&#12523;%20&#12464;&#12521;&#12501;%201"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22.png"/><Relationship Id="rId7" Type="http://schemas.openxmlformats.org/officeDocument/2006/relationships/oleObject" Target="file:///C:\Users\matsumoto\Desktop\SRIUS_PDFver2\&#12304;SIRIUS&#12305;&#26032;&#27231;&#31278;&#12497;&#12501;&#12457;&#12540;&#12510;&#12531;&#12473;&#12525;&#12540;&#12487;&#12540;&#12479;.xlsx!&#35373;&#32622;&#20181;&#20107;&#29575;_&#12513;&#12540;&#12459;&#12540;&#21029;!R3C2:R13C8" TargetMode="External"/><Relationship Id="rId2" Type="http://schemas.openxmlformats.org/officeDocument/2006/relationships/image" Target="../media/image85.png"/><Relationship Id="rId1" Type="http://schemas.openxmlformats.org/officeDocument/2006/relationships/slideLayout" Target="../slideLayouts/slideLayout34.xml"/><Relationship Id="rId6" Type="http://schemas.openxmlformats.org/officeDocument/2006/relationships/image" Target="../media/image88.emf"/><Relationship Id="rId5" Type="http://schemas.openxmlformats.org/officeDocument/2006/relationships/oleObject" Target="file:///C:\Users\matsumoto\Desktop\SRIUS_PDFver2\&#12304;SIRIUS&#12305;&#26032;&#27231;&#31278;&#12497;&#12501;&#12457;&#12540;&#12510;&#12531;&#12473;&#12525;&#12540;&#12487;&#12540;&#12479;.xlsx!&#35373;&#23450;&#20181;&#20107;&#29575;_&#12473;&#12506;&#12483;&#12463;&#21029;!R3C2:R13C8" TargetMode="Externa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90.emf"/><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26032;&#27231;&#31278;&#12497;&#12501;&#12457;&#12540;&#12510;&#12531;&#12473;&#12525;&#12540;&#12487;&#12540;&#12479;.xlsx!&#31292;&#20685;&#36002;&#29486;&#36913;_&#26032;&#27231;&#31278;!R4C3:R31C67"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91.emf"/><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26032;&#27231;&#31278;&#12497;&#12501;&#12457;&#12540;&#12510;&#12531;&#12473;&#12525;&#12540;&#12487;&#12540;&#12479;.xlsx!&#24179;&#22343;&#31292;&#20685;&#25512;&#31227;_&#26032;&#27231;&#31278;!R3C2:R21C8"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92.emf"/><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26032;&#27231;&#31278;&#12497;&#12501;&#12457;&#12540;&#12510;&#12531;&#12473;&#12525;&#12540;&#12487;&#12540;&#12479;.xlsx!&#32047;&#31309;&#31895;&#21033;&#25512;&#31227;_&#26032;&#27231;&#31278;!R3C2:R21C8"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93.emf"/><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MY_&#12525;&#12540;&#12487;&#12540;&#12479;_&#26032;&#21488;.xlsx!&#26368;&#22823;MY&#12521;&#12531;&#12461;&#12531;&#12464;!R4C3:R31C13"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94.emf"/><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21213;&#12385;&#29575;_&#12525;&#12540;&#12487;&#12540;&#12479;_&#26032;&#21488;.xlsx!&#21213;&#12385;&#29575;&#12521;&#12531;&#12461;&#12531;&#12464;!R4C3:R31C64"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0.png"/><Relationship Id="rId7" Type="http://schemas.openxmlformats.org/officeDocument/2006/relationships/image" Target="../media/image22.png"/><Relationship Id="rId12" Type="http://schemas.openxmlformats.org/officeDocument/2006/relationships/image" Target="../media/image97.emf"/><Relationship Id="rId2" Type="http://schemas.openxmlformats.org/officeDocument/2006/relationships/image" Target="../media/image39.png"/><Relationship Id="rId1" Type="http://schemas.openxmlformats.org/officeDocument/2006/relationships/slideLayout" Target="../slideLayouts/slideLayout34.xml"/><Relationship Id="rId6" Type="http://schemas.openxmlformats.org/officeDocument/2006/relationships/image" Target="../media/image26.png"/><Relationship Id="rId11" Type="http://schemas.openxmlformats.org/officeDocument/2006/relationships/oleObject" Target="file:///C:\Users\matsumoto\Desktop\SRIUS_PDFver2\&#12304;SIRIUS&#12305;&#20302;&#36024;&#12375;&#20998;&#26512;_&#12525;&#12540;&#12487;&#12540;&#12479;.xlsx!&#30011;&#20687;!R3C2:R7C6" TargetMode="External"/><Relationship Id="rId5" Type="http://schemas.openxmlformats.org/officeDocument/2006/relationships/image" Target="../media/image95.png"/><Relationship Id="rId10" Type="http://schemas.openxmlformats.org/officeDocument/2006/relationships/image" Target="../media/image96.emf"/><Relationship Id="rId4" Type="http://schemas.openxmlformats.org/officeDocument/2006/relationships/image" Target="../media/image41.png"/><Relationship Id="rId9" Type="http://schemas.openxmlformats.org/officeDocument/2006/relationships/oleObject" Target="file:///C:\Users\matsumoto\Desktop\SRIUS_PDFver2\&#12304;SIRIUS&#12305;&#20302;&#36024;&#12375;&#20998;&#26512;_&#12525;&#12540;&#12487;&#12540;&#12479;.xlsx!&#27083;&#25104;&#27604;_&#32207;&#21512;!R4C3:R31C63"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0.png"/><Relationship Id="rId7" Type="http://schemas.openxmlformats.org/officeDocument/2006/relationships/image" Target="../media/image22.png"/><Relationship Id="rId12" Type="http://schemas.openxmlformats.org/officeDocument/2006/relationships/image" Target="../media/image99.emf"/><Relationship Id="rId2" Type="http://schemas.openxmlformats.org/officeDocument/2006/relationships/image" Target="../media/image39.png"/><Relationship Id="rId1" Type="http://schemas.openxmlformats.org/officeDocument/2006/relationships/slideLayout" Target="../slideLayouts/slideLayout34.xml"/><Relationship Id="rId6" Type="http://schemas.openxmlformats.org/officeDocument/2006/relationships/image" Target="../media/image26.png"/><Relationship Id="rId11" Type="http://schemas.openxmlformats.org/officeDocument/2006/relationships/oleObject" Target="file:///C:\Users\matsumoto\Desktop\SRIUS_PDFver2\&#12304;SIRIUS&#12305;&#20302;&#36024;&#12375;&#20998;&#26512;_&#12525;&#12540;&#12487;&#12540;&#12479;.xlsx!&#35373;&#32622;&#20181;&#20107;&#29575;_&#32207;&#21512;!R4C3:R31C63" TargetMode="External"/><Relationship Id="rId5" Type="http://schemas.openxmlformats.org/officeDocument/2006/relationships/image" Target="../media/image95.png"/><Relationship Id="rId10" Type="http://schemas.openxmlformats.org/officeDocument/2006/relationships/image" Target="../media/image98.emf"/><Relationship Id="rId4" Type="http://schemas.openxmlformats.org/officeDocument/2006/relationships/image" Target="../media/image41.png"/><Relationship Id="rId9" Type="http://schemas.openxmlformats.org/officeDocument/2006/relationships/oleObject" Target="file:///C:\Users\matsumoto\Desktop\SRIUS_PDFver2\&#12304;SIRIUS&#12305;&#20302;&#36024;&#12375;&#20998;&#26512;_&#12525;&#12540;&#12487;&#12540;&#12479;.xlsx!&#30011;&#20687;!R43C2:R47C6"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0.emf"/><Relationship Id="rId2" Type="http://schemas.openxmlformats.org/officeDocument/2006/relationships/image" Target="../media/image95.png"/><Relationship Id="rId1" Type="http://schemas.openxmlformats.org/officeDocument/2006/relationships/slideLayout" Target="../slideLayouts/slideLayout34.xml"/><Relationship Id="rId6" Type="http://schemas.openxmlformats.org/officeDocument/2006/relationships/oleObject" Target="file:///C:\Users\matsumoto\Desktop\SRIUS_PDFver2\&#12304;SIRIUS&#12305;&#20302;&#36024;&#12375;&#20998;&#26512;_&#12525;&#12540;&#12487;&#12540;&#12479;.xlsx!&#27083;&#25104;&#27604;_&#32207;&#21512;_&#26032;&#35215;&#23566;&#20837;!R4C3:R31C63" TargetMode="External"/><Relationship Id="rId5" Type="http://schemas.openxmlformats.org/officeDocument/2006/relationships/image" Target="../media/image16.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oleObject" Target="file:///C:\Users\matsumoto\Desktop\SRIUS_PDFver2\&#12304;SIRIUS&#12305;&#12475;&#12464;&#12513;&#12531;&#12488;&#21029;&#23455;&#32318;_&#12513;&#12540;&#12459;&#12540;_&#12525;&#12540;&#12487;&#12540;&#12479;.xlsx!&#12513;&#12540;&#12459;&#12540;&#35373;&#32622;&#12471;&#12455;&#12450;!R4C2:R38C23"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32.emf"/></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34.xml"/><Relationship Id="rId6" Type="http://schemas.openxmlformats.org/officeDocument/2006/relationships/image" Target="../media/image102.emf"/><Relationship Id="rId5" Type="http://schemas.openxmlformats.org/officeDocument/2006/relationships/image" Target="../media/image28.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png"/><Relationship Id="rId7" Type="http://schemas.openxmlformats.org/officeDocument/2006/relationships/image" Target="../media/image105.emf"/><Relationship Id="rId2" Type="http://schemas.openxmlformats.org/officeDocument/2006/relationships/notesSlide" Target="../notesSlides/notesSlide36.xml"/><Relationship Id="rId1" Type="http://schemas.openxmlformats.org/officeDocument/2006/relationships/slideLayout" Target="../slideLayouts/slideLayout34.xml"/><Relationship Id="rId6" Type="http://schemas.openxmlformats.org/officeDocument/2006/relationships/image" Target="../media/image104.emf"/><Relationship Id="rId5" Type="http://schemas.openxmlformats.org/officeDocument/2006/relationships/image" Target="../media/image103.emf"/><Relationship Id="rId10" Type="http://schemas.openxmlformats.org/officeDocument/2006/relationships/image" Target="../media/image107.png"/><Relationship Id="rId4" Type="http://schemas.microsoft.com/office/2007/relationships/hdphoto" Target="../media/hdphoto1.wdp"/><Relationship Id="rId9"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34.xml"/><Relationship Id="rId5" Type="http://schemas.openxmlformats.org/officeDocument/2006/relationships/image" Target="../media/image28.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image" Target="../media/image101.png"/><Relationship Id="rId7" Type="http://schemas.openxmlformats.org/officeDocument/2006/relationships/image" Target="../media/image110.emf"/><Relationship Id="rId2" Type="http://schemas.openxmlformats.org/officeDocument/2006/relationships/notesSlide" Target="../notesSlides/notesSlide38.xml"/><Relationship Id="rId1" Type="http://schemas.openxmlformats.org/officeDocument/2006/relationships/slideLayout" Target="../slideLayouts/slideLayout45.xml"/><Relationship Id="rId6" Type="http://schemas.openxmlformats.org/officeDocument/2006/relationships/image" Target="../media/image109.emf"/><Relationship Id="rId5" Type="http://schemas.openxmlformats.org/officeDocument/2006/relationships/image" Target="../media/image108.emf"/><Relationship Id="rId10" Type="http://schemas.openxmlformats.org/officeDocument/2006/relationships/image" Target="../media/image107.png"/><Relationship Id="rId4" Type="http://schemas.microsoft.com/office/2007/relationships/hdphoto" Target="../media/hdphoto1.wdp"/><Relationship Id="rId9" Type="http://schemas.openxmlformats.org/officeDocument/2006/relationships/image" Target="../media/image28.png"/></Relationships>
</file>

<file path=ppt/slides/_rels/slide5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12.emf"/><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1.xml"/><Relationship Id="rId6" Type="http://schemas.openxmlformats.org/officeDocument/2006/relationships/image" Target="../media/image113.emf"/><Relationship Id="rId5" Type="http://schemas.microsoft.com/office/2007/relationships/hdphoto" Target="../media/hdphoto1.wdp"/><Relationship Id="rId4" Type="http://schemas.openxmlformats.org/officeDocument/2006/relationships/image" Target="../media/image101.png"/></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0.xml"/><Relationship Id="rId1" Type="http://schemas.openxmlformats.org/officeDocument/2006/relationships/slideLayout" Target="../slideLayouts/slideLayout78.xml"/><Relationship Id="rId5" Type="http://schemas.openxmlformats.org/officeDocument/2006/relationships/image" Target="../media/image114.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oleObject" Target="file:///C:\Users\matsumoto\Desktop\SRIUS_PDFver2\&#12304;SIRIUS&#12305;&#32207;&#21512;&#12521;&#12531;&#12461;&#12531;&#12464;_&#12525;&#12540;&#12487;&#12540;&#12479;.xlsx!&#27083;&#25104;&#27604;_&#32207;&#21512;!R4C3:R31C63" TargetMode="External"/><Relationship Id="rId7" Type="http://schemas.openxmlformats.org/officeDocument/2006/relationships/image" Target="../media/image36.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38.emf"/><Relationship Id="rId11" Type="http://schemas.openxmlformats.org/officeDocument/2006/relationships/image" Target="../media/image14.png"/><Relationship Id="rId5" Type="http://schemas.openxmlformats.org/officeDocument/2006/relationships/oleObject" Target="file:///C:\Users\matsumoto\Desktop\SRIUS_PDFver2\&#12304;SIRIUS&#12305;&#32207;&#21512;&#12521;&#12531;&#12461;&#12531;&#12464;_&#12525;&#12540;&#12487;&#12540;&#12479;.xlsx!&#30011;&#20687;!R3C2:R7C6" TargetMode="External"/><Relationship Id="rId10" Type="http://schemas.openxmlformats.org/officeDocument/2006/relationships/image" Target="../media/image41.png"/><Relationship Id="rId4" Type="http://schemas.openxmlformats.org/officeDocument/2006/relationships/image" Target="../media/image37.emf"/><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file:///C:\Users\matsumoto\Desktop\SRIUS_PDFver2\&#12304;SIRIUS&#12305;&#32207;&#21512;&#12521;&#12531;&#12461;&#12531;&#12464;_&#12525;&#12540;&#12487;&#12540;&#12479;.xlsx!&#35373;&#32622;&#20181;&#20107;&#29575;_&#32207;&#21512;!R4C3:R31C63" TargetMode="External"/><Relationship Id="rId7" Type="http://schemas.openxmlformats.org/officeDocument/2006/relationships/image" Target="../media/image39.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44.emf"/><Relationship Id="rId11" Type="http://schemas.openxmlformats.org/officeDocument/2006/relationships/image" Target="../media/image14.png"/><Relationship Id="rId5" Type="http://schemas.openxmlformats.org/officeDocument/2006/relationships/oleObject" Target="file:///C:\Users\matsumoto\Desktop\SRIUS_PDFver2\&#12304;SIRIUS&#12305;&#32207;&#21512;&#12521;&#12531;&#12461;&#12531;&#12464;_&#12525;&#12540;&#12487;&#12540;&#12479;.xlsx!&#30011;&#20687;!R43C2:R47C6" TargetMode="External"/><Relationship Id="rId10" Type="http://schemas.openxmlformats.org/officeDocument/2006/relationships/image" Target="../media/image36.png"/><Relationship Id="rId4" Type="http://schemas.openxmlformats.org/officeDocument/2006/relationships/image" Target="../media/image43.emf"/><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D7A6DF-D3DD-26BB-F2B6-36D7A9F57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 y="0"/>
            <a:ext cx="12182729" cy="6858000"/>
          </a:xfrm>
          <a:prstGeom prst="rect">
            <a:avLst/>
          </a:prstGeom>
        </p:spPr>
      </p:pic>
      <p:pic>
        <p:nvPicPr>
          <p:cNvPr id="8" name="図 7">
            <a:extLst>
              <a:ext uri="{FF2B5EF4-FFF2-40B4-BE49-F238E27FC236}">
                <a16:creationId xmlns:a16="http://schemas.microsoft.com/office/drawing/2014/main" id="{CFFC5CA2-4CA3-4905-45FB-DE75A6EB15B1}"/>
              </a:ext>
            </a:extLst>
          </p:cNvPr>
          <p:cNvPicPr>
            <a:picLocks noChangeAspect="1"/>
          </p:cNvPicPr>
          <p:nvPr/>
        </p:nvPicPr>
        <p:blipFill rotWithShape="1">
          <a:blip r:embed="rId4">
            <a:extLst>
              <a:ext uri="{28A0092B-C50C-407E-A947-70E740481C1C}">
                <a14:useLocalDpi xmlns:a14="http://schemas.microsoft.com/office/drawing/2010/main" val="0"/>
              </a:ext>
            </a:extLst>
          </a:blip>
          <a:srcRect l="32314" t="86404" r="32561" b="8780"/>
          <a:stretch/>
        </p:blipFill>
        <p:spPr>
          <a:xfrm>
            <a:off x="3946395" y="5938125"/>
            <a:ext cx="4299210" cy="331596"/>
          </a:xfrm>
          <a:prstGeom prst="rect">
            <a:avLst/>
          </a:prstGeom>
        </p:spPr>
      </p:pic>
      <p:pic>
        <p:nvPicPr>
          <p:cNvPr id="15" name="図 14">
            <a:extLst>
              <a:ext uri="{FF2B5EF4-FFF2-40B4-BE49-F238E27FC236}">
                <a16:creationId xmlns:a16="http://schemas.microsoft.com/office/drawing/2014/main" id="{ACABAA94-A6B5-9A4A-48F4-615D6B9F7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6461" y="1176129"/>
            <a:ext cx="1699079" cy="3061366"/>
          </a:xfrm>
          <a:prstGeom prst="rect">
            <a:avLst/>
          </a:prstGeom>
        </p:spPr>
      </p:pic>
      <p:sp>
        <p:nvSpPr>
          <p:cNvPr id="17" name="テキスト ボックス 16">
            <a:extLst>
              <a:ext uri="{FF2B5EF4-FFF2-40B4-BE49-F238E27FC236}">
                <a16:creationId xmlns:a16="http://schemas.microsoft.com/office/drawing/2014/main" id="{84DF5B9B-0FFF-D11F-27D2-D5E41E07D61C}"/>
              </a:ext>
            </a:extLst>
          </p:cNvPr>
          <p:cNvSpPr txBox="1"/>
          <p:nvPr/>
        </p:nvSpPr>
        <p:spPr>
          <a:xfrm>
            <a:off x="4222173" y="6324588"/>
            <a:ext cx="374765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©2026</a:t>
            </a:r>
            <a:r>
              <a:rPr kumimoji="1" lang="ja-JP" altLang="en-US"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Made</a:t>
            </a:r>
            <a:r>
              <a:rPr kumimoji="1" lang="ja-JP" altLang="en-US"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in</a:t>
            </a:r>
            <a:r>
              <a:rPr kumimoji="1" lang="ja-JP" altLang="en-US"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service</a:t>
            </a:r>
            <a:r>
              <a:rPr kumimoji="1" lang="ja-JP" altLang="en-US"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1000" b="1" i="0" u="none" strike="noStrike" kern="1200" cap="none" spc="0" normalizeH="0" baseline="0" noProof="0" dirty="0" err="1">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Co.,Ltd</a:t>
            </a:r>
            <a:r>
              <a:rPr kumimoji="1" lang="en-US" altLang="ja-JP"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10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21A61485-6AB4-43A7-AE0A-B8193273DE68}"/>
              </a:ext>
            </a:extLst>
          </p:cNvPr>
          <p:cNvSpPr/>
          <p:nvPr/>
        </p:nvSpPr>
        <p:spPr>
          <a:xfrm>
            <a:off x="81494" y="150588"/>
            <a:ext cx="1311215" cy="1155551"/>
          </a:xfrm>
          <a:prstGeom prst="rect">
            <a:avLst/>
          </a:prstGeom>
          <a:solidFill>
            <a:srgbClr val="DDE9F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F18647DE-7219-A3BA-E9E9-DA98A2995D08}"/>
              </a:ext>
            </a:extLst>
          </p:cNvPr>
          <p:cNvSpPr txBox="1"/>
          <p:nvPr/>
        </p:nvSpPr>
        <p:spPr>
          <a:xfrm>
            <a:off x="7115" y="274256"/>
            <a:ext cx="146706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n-cs"/>
              </a:rPr>
              <a:t>無料版</a:t>
            </a:r>
            <a:r>
              <a:rPr kumimoji="1" lang="en-US" altLang="ja-JP"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n-cs"/>
              </a:rPr>
              <a:t>】</a:t>
            </a:r>
            <a:endPar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n-cs"/>
            </a:endParaRPr>
          </a:p>
        </p:txBody>
      </p:sp>
      <p:cxnSp>
        <p:nvCxnSpPr>
          <p:cNvPr id="10" name="直線コネクタ 9">
            <a:extLst>
              <a:ext uri="{FF2B5EF4-FFF2-40B4-BE49-F238E27FC236}">
                <a16:creationId xmlns:a16="http://schemas.microsoft.com/office/drawing/2014/main" id="{63B49406-53B0-AB2A-18CD-B3BC08A4553C}"/>
              </a:ext>
            </a:extLst>
          </p:cNvPr>
          <p:cNvCxnSpPr>
            <a:cxnSpLocks/>
            <a:stCxn id="6" idx="1"/>
            <a:endCxn id="6" idx="3"/>
          </p:cNvCxnSpPr>
          <p:nvPr/>
        </p:nvCxnSpPr>
        <p:spPr>
          <a:xfrm>
            <a:off x="81494" y="728364"/>
            <a:ext cx="131121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774BADB-960E-68A6-C617-6E46F479AB00}"/>
              </a:ext>
            </a:extLst>
          </p:cNvPr>
          <p:cNvSpPr txBox="1"/>
          <p:nvPr/>
        </p:nvSpPr>
        <p:spPr>
          <a:xfrm>
            <a:off x="219506" y="862331"/>
            <a:ext cx="104227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n-cs"/>
              </a:rPr>
              <a:t>2026.3</a:t>
            </a:r>
          </a:p>
        </p:txBody>
      </p:sp>
      <p:sp>
        <p:nvSpPr>
          <p:cNvPr id="16" name="テキスト ボックス 15">
            <a:extLst>
              <a:ext uri="{FF2B5EF4-FFF2-40B4-BE49-F238E27FC236}">
                <a16:creationId xmlns:a16="http://schemas.microsoft.com/office/drawing/2014/main" id="{ABB42DB4-CB8A-B699-FFBA-4395A3837655}"/>
              </a:ext>
            </a:extLst>
          </p:cNvPr>
          <p:cNvSpPr txBox="1"/>
          <p:nvPr/>
        </p:nvSpPr>
        <p:spPr>
          <a:xfrm>
            <a:off x="2407277" y="4356230"/>
            <a:ext cx="7377446" cy="10156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7030A0"/>
                </a:solidFill>
                <a:effectLst/>
                <a:uLnTx/>
                <a:uFillTx/>
                <a:latin typeface="Meiryo" panose="020B0604030504040204" pitchFamily="34" charset="-128"/>
                <a:ea typeface="Meiryo" panose="020B0604030504040204" pitchFamily="34" charset="-128"/>
                <a:cs typeface="+mn-cs"/>
              </a:rPr>
              <a:t>ホール分析レポート</a:t>
            </a:r>
            <a:endParaRPr kumimoji="1" lang="en-US" altLang="ja-JP" sz="2800" b="1" i="0" u="none" strike="noStrike" kern="1200" cap="none" spc="0" normalizeH="0" baseline="0" noProof="0" dirty="0">
              <a:ln>
                <a:noFill/>
              </a:ln>
              <a:solidFill>
                <a:srgbClr val="7030A0"/>
              </a:solidFill>
              <a:effectLst/>
              <a:uLnTx/>
              <a:uFillTx/>
              <a:latin typeface="Meiryo" panose="020B0604030504040204" pitchFamily="34" charset="-128"/>
              <a:ea typeface="Meiryo" panose="020B0604030504040204" pitchFamily="34" charset="-128"/>
              <a:cs typeface="+mn-cs"/>
            </a:endParaRPr>
          </a:p>
          <a:p>
            <a:pPr algn="l"/>
            <a:r>
              <a:rPr kumimoji="1" lang="ja-JP" altLang="en-US" sz="1800" b="1" i="0" u="none" strike="noStrike" kern="1200" cap="none" spc="0" normalizeH="0" baseline="0" noProof="0" dirty="0">
                <a:ln>
                  <a:noFill/>
                </a:ln>
                <a:solidFill>
                  <a:srgbClr val="7030A0"/>
                </a:solidFill>
                <a:effectLst/>
                <a:uLnTx/>
                <a:uFillTx/>
                <a:latin typeface="Meiryo" panose="020B0604030504040204" pitchFamily="34" charset="-128"/>
                <a:ea typeface="Meiryo" panose="020B0604030504040204" pitchFamily="34" charset="-128"/>
                <a:cs typeface="+mn-cs"/>
              </a:rPr>
              <a:t>　　　　　　　</a:t>
            </a:r>
            <a:r>
              <a:rPr kumimoji="1" lang="en-US" altLang="ja-JP" sz="1800" b="1" i="0" u="none" strike="noStrike" kern="1200" cap="none" spc="0" normalizeH="0" baseline="0" noProof="0" dirty="0">
                <a:ln>
                  <a:noFill/>
                </a:ln>
                <a:solidFill>
                  <a:srgbClr val="7030A0"/>
                </a:solidFill>
                <a:effectLst/>
                <a:uLnTx/>
                <a:uFillTx/>
                <a:latin typeface="Meiryo" panose="020B0604030504040204" pitchFamily="34" charset="-128"/>
                <a:ea typeface="Meiryo" panose="020B0604030504040204" pitchFamily="34" charset="-128"/>
                <a:cs typeface="+mn-cs"/>
              </a:rPr>
              <a:t>【</a:t>
            </a:r>
            <a:r>
              <a:rPr kumimoji="1" lang="ja-JP" altLang="en-US" sz="1800" b="1" i="0" u="none" strike="noStrike" kern="1200" cap="none" spc="0" normalizeH="0" baseline="0" noProof="0" dirty="0">
                <a:ln>
                  <a:noFill/>
                </a:ln>
                <a:solidFill>
                  <a:srgbClr val="7030A0"/>
                </a:solidFill>
                <a:effectLst/>
                <a:uLnTx/>
                <a:uFillTx/>
                <a:latin typeface="Meiryo" panose="020B0604030504040204" pitchFamily="34" charset="-128"/>
                <a:ea typeface="Meiryo" panose="020B0604030504040204" pitchFamily="34" charset="-128"/>
                <a:cs typeface="+mn-cs"/>
              </a:rPr>
              <a:t>全体データ無料会員向け抜粋版</a:t>
            </a:r>
            <a:r>
              <a:rPr kumimoji="1" lang="en-US" altLang="ja-JP" sz="1800" b="1" i="0" u="none" strike="noStrike" kern="1200" cap="none" spc="0" normalizeH="0" baseline="0" noProof="0" dirty="0">
                <a:ln>
                  <a:noFill/>
                </a:ln>
                <a:solidFill>
                  <a:srgbClr val="7030A0"/>
                </a:solidFill>
                <a:effectLst/>
                <a:uLnTx/>
                <a:uFillTx/>
                <a:latin typeface="Meiryo" panose="020B0604030504040204" pitchFamily="34" charset="-128"/>
                <a:ea typeface="Meiryo" panose="020B0604030504040204" pitchFamily="34" charset="-128"/>
                <a:cs typeface="+mn-cs"/>
              </a:rPr>
              <a:t>】</a:t>
            </a:r>
            <a:endParaRPr kumimoji="1" lang="ja-JP" altLang="en-US" sz="1800" b="1" i="0" u="none" strike="noStrike" kern="1200" cap="none" spc="0" normalizeH="0" baseline="0" noProof="0" dirty="0">
              <a:ln>
                <a:noFill/>
              </a:ln>
              <a:solidFill>
                <a:srgbClr val="7030A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387145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 </a:t>
            </a:r>
            <a:r>
              <a:rPr lang="ja-JP" altLang="en-US" sz="2000" dirty="0">
                <a:solidFill>
                  <a:schemeClr val="bg1"/>
                </a:solidFill>
                <a:latin typeface="Meiryo UI" panose="020B0604030504040204" pitchFamily="50" charset="-128"/>
                <a:ea typeface="Meiryo UI" panose="020B0604030504040204" pitchFamily="50" charset="-128"/>
              </a:rPr>
              <a:t>最大</a:t>
            </a:r>
            <a:r>
              <a:rPr lang="en-US" altLang="ja-JP" sz="2000" dirty="0">
                <a:solidFill>
                  <a:schemeClr val="bg1"/>
                </a:solidFill>
                <a:latin typeface="Meiryo UI" panose="020B0604030504040204" pitchFamily="50" charset="-128"/>
                <a:ea typeface="Meiryo UI" panose="020B0604030504040204" pitchFamily="50" charset="-128"/>
              </a:rPr>
              <a:t>MY</a:t>
            </a:r>
            <a:r>
              <a:rPr lang="ja-JP" altLang="en-US" sz="2000" dirty="0">
                <a:solidFill>
                  <a:schemeClr val="bg1"/>
                </a:solidFill>
                <a:latin typeface="Meiryo UI" panose="020B0604030504040204" pitchFamily="50" charset="-128"/>
                <a:ea typeface="Meiryo UI" panose="020B0604030504040204" pitchFamily="50" charset="-128"/>
              </a:rPr>
              <a:t>／</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6875" y="701465"/>
            <a:ext cx="2787943"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最大</a:t>
            </a:r>
            <a:r>
              <a:rPr lang="en-US" altLang="ja-JP" sz="2400" u="sng" dirty="0">
                <a:solidFill>
                  <a:srgbClr val="0070C0"/>
                </a:solidFill>
                <a:latin typeface="Meiryo" panose="020B0604030504040204" pitchFamily="34" charset="-128"/>
                <a:ea typeface="Meiryo" panose="020B0604030504040204" pitchFamily="34" charset="-128"/>
              </a:rPr>
              <a:t>MY</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CDEC5556-750F-9174-A94C-2678FBEDDA61}"/>
              </a:ext>
            </a:extLst>
          </p:cNvPr>
          <p:cNvSpPr txBox="1"/>
          <p:nvPr/>
        </p:nvSpPr>
        <p:spPr>
          <a:xfrm>
            <a:off x="5490706" y="1245325"/>
            <a:ext cx="121058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10" name="テキスト ボックス 9">
            <a:extLst>
              <a:ext uri="{FF2B5EF4-FFF2-40B4-BE49-F238E27FC236}">
                <a16:creationId xmlns:a16="http://schemas.microsoft.com/office/drawing/2014/main" id="{EC488095-CD6A-B8B4-A6D9-EFC8AC5ECBC2}"/>
              </a:ext>
            </a:extLst>
          </p:cNvPr>
          <p:cNvSpPr txBox="1"/>
          <p:nvPr/>
        </p:nvSpPr>
        <p:spPr>
          <a:xfrm>
            <a:off x="4538170" y="1593810"/>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最大</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MY</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B3BBFA2B-8617-7B8C-0EA8-E4B4ED8FF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12" name="図 11">
            <a:extLst>
              <a:ext uri="{FF2B5EF4-FFF2-40B4-BE49-F238E27FC236}">
                <a16:creationId xmlns:a16="http://schemas.microsoft.com/office/drawing/2014/main" id="{CAEB1560-DE13-3896-468F-7B3AED079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graphicFrame>
        <p:nvGraphicFramePr>
          <p:cNvPr id="8" name="オブジェクト 7">
            <a:extLst>
              <a:ext uri="{FF2B5EF4-FFF2-40B4-BE49-F238E27FC236}">
                <a16:creationId xmlns:a16="http://schemas.microsoft.com/office/drawing/2014/main" id="{FEA1E414-AA24-51B7-CE80-1CB1C1919575}"/>
              </a:ext>
            </a:extLst>
          </p:cNvPr>
          <p:cNvGraphicFramePr>
            <a:graphicFrameLocks noChangeAspect="1"/>
          </p:cNvGraphicFramePr>
          <p:nvPr>
            <p:extLst>
              <p:ext uri="{D42A27DB-BD31-4B8C-83A1-F6EECF244321}">
                <p14:modId xmlns:p14="http://schemas.microsoft.com/office/powerpoint/2010/main" val="3662545158"/>
              </p:ext>
            </p:extLst>
          </p:nvPr>
        </p:nvGraphicFramePr>
        <p:xfrm>
          <a:off x="2350800" y="1839600"/>
          <a:ext cx="7525393" cy="4681728"/>
        </p:xfrm>
        <a:graphic>
          <a:graphicData uri="http://schemas.openxmlformats.org/presentationml/2006/ole">
            <mc:AlternateContent xmlns:mc="http://schemas.openxmlformats.org/markup-compatibility/2006">
              <mc:Choice xmlns:v="urn:schemas-microsoft-com:vml" Requires="v">
                <p:oleObj name="Worksheet" r:id="rId6" imgW="7839202" imgH="4876942" progId="Excel.Sheet.12">
                  <p:link updateAutomatic="1"/>
                </p:oleObj>
              </mc:Choice>
              <mc:Fallback>
                <p:oleObj name="Worksheet" r:id="rId6" imgW="7839202" imgH="4876942" progId="Excel.Sheet.12">
                  <p:link updateAutomatic="1"/>
                  <p:pic>
                    <p:nvPicPr>
                      <p:cNvPr id="8" name="オブジェクト 7">
                        <a:extLst>
                          <a:ext uri="{FF2B5EF4-FFF2-40B4-BE49-F238E27FC236}">
                            <a16:creationId xmlns:a16="http://schemas.microsoft.com/office/drawing/2014/main" id="{FEA1E414-AA24-51B7-CE80-1CB1C1919575}"/>
                          </a:ext>
                        </a:extLst>
                      </p:cNvPr>
                      <p:cNvPicPr/>
                      <p:nvPr/>
                    </p:nvPicPr>
                    <p:blipFill>
                      <a:blip r:embed="rId7"/>
                      <a:stretch>
                        <a:fillRect/>
                      </a:stretch>
                    </p:blipFill>
                    <p:spPr>
                      <a:xfrm>
                        <a:off x="2350800" y="1839600"/>
                        <a:ext cx="7525393" cy="4681728"/>
                      </a:xfrm>
                      <a:prstGeom prst="rect">
                        <a:avLst/>
                      </a:prstGeom>
                    </p:spPr>
                  </p:pic>
                </p:oleObj>
              </mc:Fallback>
            </mc:AlternateContent>
          </a:graphicData>
        </a:graphic>
      </p:graphicFrame>
      <p:sp>
        <p:nvSpPr>
          <p:cNvPr id="22" name="テキスト ボックス 21">
            <a:extLst>
              <a:ext uri="{FF2B5EF4-FFF2-40B4-BE49-F238E27FC236}">
                <a16:creationId xmlns:a16="http://schemas.microsoft.com/office/drawing/2014/main" id="{E9D2FA19-A6D8-07C3-2BA6-9FDFF97BBF13}"/>
              </a:ext>
            </a:extLst>
          </p:cNvPr>
          <p:cNvSpPr txBox="1"/>
          <p:nvPr/>
        </p:nvSpPr>
        <p:spPr>
          <a:xfrm>
            <a:off x="9902520" y="1854717"/>
            <a:ext cx="2244215" cy="4262705"/>
          </a:xfrm>
          <a:prstGeom prst="rect">
            <a:avLst/>
          </a:prstGeom>
          <a:noFill/>
          <a:ln>
            <a:solidFill>
              <a:schemeClr val="tx1"/>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▶主力機種・優秀機種ランキングで上位の機種データから、各項目ごとの市場平均との差異を確認し、現市場で競争力のある</a:t>
            </a:r>
            <a:r>
              <a:rPr kumimoji="1" lang="en-US" altLang="ja-JP" sz="1200" dirty="0">
                <a:latin typeface="Meiryo UI" panose="020B0604030504040204" pitchFamily="50" charset="-128"/>
                <a:ea typeface="Meiryo UI" panose="020B0604030504040204" pitchFamily="50" charset="-128"/>
              </a:rPr>
              <a:t>MY</a:t>
            </a:r>
            <a:r>
              <a:rPr kumimoji="1" lang="ja-JP" altLang="en-US" sz="1200" dirty="0">
                <a:latin typeface="Meiryo UI" panose="020B0604030504040204" pitchFamily="50" charset="-128"/>
                <a:ea typeface="Meiryo UI" panose="020B0604030504040204" pitchFamily="50" charset="-128"/>
              </a:rPr>
              <a:t>関連事項を考察する。</a:t>
            </a:r>
            <a:endParaRPr kumimoji="1"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本考察は時期的なトレンド影響を強く受けるため、指標値は変化していくと考えられる。</a:t>
            </a:r>
            <a:endParaRPr kumimoji="1" lang="en-US" altLang="ja-JP" sz="1200" dirty="0">
              <a:latin typeface="Meiryo UI" panose="020B0604030504040204" pitchFamily="50" charset="-128"/>
              <a:ea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▶現市場において高実績機種の共通特徴は以下</a:t>
            </a:r>
            <a:endParaRPr kumimoji="1"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①“</a:t>
            </a:r>
            <a:r>
              <a:rPr kumimoji="1" lang="en-US" altLang="ja-JP" sz="1200" dirty="0">
                <a:latin typeface="Meiryo UI" panose="020B0604030504040204" pitchFamily="50" charset="-128"/>
                <a:ea typeface="Meiryo UI" panose="020B0604030504040204" pitchFamily="50" charset="-128"/>
              </a:rPr>
              <a:t>MY</a:t>
            </a:r>
            <a:r>
              <a:rPr kumimoji="1" lang="ja-JP" altLang="en-US" sz="1200" dirty="0">
                <a:latin typeface="Meiryo UI" panose="020B0604030504040204" pitchFamily="50" charset="-128"/>
                <a:ea typeface="Meiryo UI" panose="020B0604030504040204" pitchFamily="50" charset="-128"/>
              </a:rPr>
              <a:t>平均値”が</a:t>
            </a:r>
            <a:r>
              <a:rPr lang="en-US" altLang="ja-JP" sz="1200" dirty="0">
                <a:latin typeface="Meiryo UI" panose="020B0604030504040204" pitchFamily="50" charset="-128"/>
                <a:ea typeface="Meiryo UI" panose="020B0604030504040204" pitchFamily="50" charset="-128"/>
              </a:rPr>
              <a:t>2</a:t>
            </a:r>
            <a:r>
              <a:rPr kumimoji="1" lang="en-US" altLang="ja-JP" sz="1200" dirty="0">
                <a:latin typeface="Meiryo UI" panose="020B0604030504040204" pitchFamily="50" charset="-128"/>
                <a:ea typeface="Meiryo UI" panose="020B0604030504040204" pitchFamily="50" charset="-128"/>
              </a:rPr>
              <a:t>,000</a:t>
            </a:r>
            <a:r>
              <a:rPr kumimoji="1" lang="ja-JP" altLang="en-US" sz="1200" dirty="0">
                <a:latin typeface="Meiryo UI" panose="020B0604030504040204" pitchFamily="50" charset="-128"/>
                <a:ea typeface="Meiryo UI" panose="020B0604030504040204" pitchFamily="50" charset="-128"/>
              </a:rPr>
              <a:t>枚以上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②“</a:t>
            </a:r>
            <a:r>
              <a:rPr kumimoji="1" lang="en-US" altLang="ja-JP" sz="1200" dirty="0">
                <a:latin typeface="Meiryo UI" panose="020B0604030504040204" pitchFamily="50" charset="-128"/>
                <a:ea typeface="Meiryo UI" panose="020B0604030504040204" pitchFamily="50" charset="-128"/>
              </a:rPr>
              <a:t>MY</a:t>
            </a:r>
            <a:r>
              <a:rPr lang="ja-JP" altLang="en-US" sz="1200" dirty="0">
                <a:latin typeface="Meiryo UI" panose="020B0604030504040204" pitchFamily="50" charset="-128"/>
                <a:ea typeface="Meiryo UI" panose="020B0604030504040204" pitchFamily="50" charset="-128"/>
              </a:rPr>
              <a:t>中央値</a:t>
            </a:r>
            <a:r>
              <a:rPr kumimoji="1" lang="ja-JP" altLang="en-US" sz="1200" dirty="0">
                <a:latin typeface="Meiryo UI" panose="020B0604030504040204" pitchFamily="50" charset="-128"/>
                <a:ea typeface="Meiryo UI" panose="020B0604030504040204" pitchFamily="50" charset="-128"/>
              </a:rPr>
              <a:t>” が</a:t>
            </a:r>
            <a:r>
              <a:rPr lang="en-US" altLang="ja-JP" sz="1200" dirty="0">
                <a:latin typeface="Meiryo UI" panose="020B0604030504040204" pitchFamily="50" charset="-128"/>
                <a:ea typeface="Meiryo UI" panose="020B0604030504040204" pitchFamily="50" charset="-128"/>
              </a:rPr>
              <a:t>1,500</a:t>
            </a:r>
            <a:r>
              <a:rPr kumimoji="1" lang="ja-JP" altLang="en-US" sz="1200" dirty="0">
                <a:latin typeface="Meiryo UI" panose="020B0604030504040204" pitchFamily="50" charset="-128"/>
                <a:ea typeface="Meiryo UI" panose="020B0604030504040204" pitchFamily="50" charset="-128"/>
              </a:rPr>
              <a:t>枚以上</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③</a:t>
            </a:r>
            <a:r>
              <a:rPr lang="en-US" altLang="ja-JP" sz="1200" dirty="0">
                <a:latin typeface="Meiryo UI" panose="020B0604030504040204" pitchFamily="50" charset="-128"/>
                <a:ea typeface="Meiryo UI" panose="020B0604030504040204" pitchFamily="50" charset="-128"/>
              </a:rPr>
              <a:t>3,000</a:t>
            </a:r>
            <a:r>
              <a:rPr lang="ja-JP" altLang="en-US" sz="1200" dirty="0">
                <a:latin typeface="Meiryo UI" panose="020B0604030504040204" pitchFamily="50" charset="-128"/>
                <a:ea typeface="Meiryo UI" panose="020B0604030504040204" pitchFamily="50" charset="-128"/>
              </a:rPr>
              <a:t>枚突破率が市場平均の</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rPr>
              <a:t>19.5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以上</a:t>
            </a:r>
            <a:endParaRPr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▶高実績機種は上記での該当事項が多い</a:t>
            </a:r>
            <a:r>
              <a:rPr lang="ja-JP" altLang="en-US" sz="1200" dirty="0">
                <a:latin typeface="Meiryo UI" panose="020B0604030504040204" pitchFamily="50" charset="-128"/>
                <a:ea typeface="Meiryo UI" panose="020B0604030504040204" pitchFamily="50" charset="-128"/>
              </a:rPr>
              <a:t>ことから、現行でユーザーに支持されやすい</a:t>
            </a:r>
            <a:r>
              <a:rPr kumimoji="1" lang="ja-JP" altLang="en-US" sz="1200" dirty="0">
                <a:latin typeface="Meiryo UI" panose="020B0604030504040204" pitchFamily="50" charset="-128"/>
                <a:ea typeface="Meiryo UI" panose="020B0604030504040204" pitchFamily="50" charset="-128"/>
              </a:rPr>
              <a:t>射幸強度の推測に活用できる。</a:t>
            </a:r>
            <a:endParaRPr kumimoji="1" lang="en-US" altLang="ja-JP" sz="12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機種以上で</a:t>
            </a:r>
            <a:r>
              <a:rPr lang="ja-JP" altLang="en-US" sz="1200" dirty="0">
                <a:latin typeface="Meiryo UI" panose="020B0604030504040204" pitchFamily="50" charset="-128"/>
                <a:ea typeface="Meiryo UI" panose="020B0604030504040204" pitchFamily="50" charset="-128"/>
              </a:rPr>
              <a:t>コンプリートしている</a:t>
            </a:r>
            <a:endParaRPr kumimoji="1"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33129F8-4619-FD70-2A3B-BC1A6A9715F3}"/>
              </a:ext>
            </a:extLst>
          </p:cNvPr>
          <p:cNvSpPr/>
          <p:nvPr/>
        </p:nvSpPr>
        <p:spPr>
          <a:xfrm>
            <a:off x="9947784" y="1578805"/>
            <a:ext cx="2135363" cy="246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5C073C42-4A0C-02F1-B379-87F28AD166B1}"/>
              </a:ext>
            </a:extLst>
          </p:cNvPr>
          <p:cNvSpPr txBox="1"/>
          <p:nvPr/>
        </p:nvSpPr>
        <p:spPr>
          <a:xfrm>
            <a:off x="10347956" y="1590468"/>
            <a:ext cx="14487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MY</a:t>
            </a:r>
            <a:r>
              <a:rPr kumimoji="1" lang="ja-JP" altLang="en-US" sz="12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関連考察</a:t>
            </a:r>
          </a:p>
        </p:txBody>
      </p:sp>
      <p:sp>
        <p:nvSpPr>
          <p:cNvPr id="25" name="楕円 24">
            <a:extLst>
              <a:ext uri="{FF2B5EF4-FFF2-40B4-BE49-F238E27FC236}">
                <a16:creationId xmlns:a16="http://schemas.microsoft.com/office/drawing/2014/main" id="{657748F9-CDDB-65C1-C952-C9F99555D056}"/>
              </a:ext>
            </a:extLst>
          </p:cNvPr>
          <p:cNvSpPr/>
          <p:nvPr/>
        </p:nvSpPr>
        <p:spPr>
          <a:xfrm>
            <a:off x="6008075" y="2123495"/>
            <a:ext cx="445171" cy="19353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40" name="楕円 39">
            <a:extLst>
              <a:ext uri="{FF2B5EF4-FFF2-40B4-BE49-F238E27FC236}">
                <a16:creationId xmlns:a16="http://schemas.microsoft.com/office/drawing/2014/main" id="{FBC64AC2-FF6F-6E28-FEFD-44CBCC478FD4}"/>
              </a:ext>
            </a:extLst>
          </p:cNvPr>
          <p:cNvSpPr/>
          <p:nvPr/>
        </p:nvSpPr>
        <p:spPr>
          <a:xfrm>
            <a:off x="6564321" y="2118909"/>
            <a:ext cx="445171" cy="19353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41" name="楕円 40">
            <a:extLst>
              <a:ext uri="{FF2B5EF4-FFF2-40B4-BE49-F238E27FC236}">
                <a16:creationId xmlns:a16="http://schemas.microsoft.com/office/drawing/2014/main" id="{B0B4509D-47D3-F2CE-DC58-251E8329C416}"/>
              </a:ext>
            </a:extLst>
          </p:cNvPr>
          <p:cNvSpPr/>
          <p:nvPr/>
        </p:nvSpPr>
        <p:spPr>
          <a:xfrm>
            <a:off x="7595387" y="1960413"/>
            <a:ext cx="608921" cy="44898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59" name="テキスト ボックス 58">
            <a:extLst>
              <a:ext uri="{FF2B5EF4-FFF2-40B4-BE49-F238E27FC236}">
                <a16:creationId xmlns:a16="http://schemas.microsoft.com/office/drawing/2014/main" id="{66D12640-E0A4-9711-BD22-410D52E39A78}"/>
              </a:ext>
            </a:extLst>
          </p:cNvPr>
          <p:cNvSpPr txBox="1"/>
          <p:nvPr/>
        </p:nvSpPr>
        <p:spPr>
          <a:xfrm>
            <a:off x="2266119" y="1619183"/>
            <a:ext cx="2242922" cy="246221"/>
          </a:xfrm>
          <a:prstGeom prst="rect">
            <a:avLst/>
          </a:prstGeom>
          <a:noFill/>
        </p:spPr>
        <p:txBody>
          <a:bodyPr wrap="none" rtlCol="0">
            <a:spAutoFit/>
          </a:bodyPr>
          <a:lstStyle/>
          <a:p>
            <a:r>
              <a:rPr lang="ja-JP" altLang="en-US" sz="1000" dirty="0">
                <a:solidFill>
                  <a:srgbClr val="0070C0"/>
                </a:solidFill>
                <a:latin typeface="Meiryo UI" panose="020B0604030504040204" pitchFamily="50" charset="-128"/>
                <a:ea typeface="Meiryo UI" panose="020B0604030504040204" pitchFamily="50" charset="-128"/>
              </a:rPr>
              <a:t>青囲み</a:t>
            </a:r>
            <a:r>
              <a:rPr kumimoji="1" lang="ja-JP" altLang="en-US" sz="1000" dirty="0">
                <a:solidFill>
                  <a:srgbClr val="0070C0"/>
                </a:solidFill>
                <a:latin typeface="Meiryo UI" panose="020B0604030504040204" pitchFamily="50" charset="-128"/>
                <a:ea typeface="Meiryo UI" panose="020B0604030504040204" pitchFamily="50" charset="-128"/>
              </a:rPr>
              <a:t>：市場平均比：</a:t>
            </a:r>
            <a:r>
              <a:rPr lang="ja-JP" altLang="en-US" sz="1000" dirty="0">
                <a:solidFill>
                  <a:srgbClr val="0070C0"/>
                </a:solidFill>
                <a:latin typeface="Meiryo UI" panose="020B0604030504040204" pitchFamily="50" charset="-128"/>
                <a:ea typeface="Meiryo UI" panose="020B0604030504040204" pitchFamily="50" charset="-128"/>
              </a:rPr>
              <a:t>合格</a:t>
            </a:r>
            <a:r>
              <a:rPr kumimoji="1" lang="ja-JP" altLang="en-US" sz="1000" dirty="0">
                <a:solidFill>
                  <a:srgbClr val="0070C0"/>
                </a:solidFill>
                <a:latin typeface="Meiryo UI" panose="020B0604030504040204" pitchFamily="50" charset="-128"/>
                <a:ea typeface="Meiryo UI" panose="020B0604030504040204" pitchFamily="50" charset="-128"/>
              </a:rPr>
              <a:t>ライン以上</a:t>
            </a:r>
            <a:endParaRPr kumimoji="1" lang="ja-JP" altLang="en-US" sz="1000" dirty="0">
              <a:solidFill>
                <a:srgbClr val="0070C0"/>
              </a:solidFill>
            </a:endParaRPr>
          </a:p>
        </p:txBody>
      </p:sp>
      <p:sp>
        <p:nvSpPr>
          <p:cNvPr id="20" name="テキスト ボックス 19">
            <a:extLst>
              <a:ext uri="{FF2B5EF4-FFF2-40B4-BE49-F238E27FC236}">
                <a16:creationId xmlns:a16="http://schemas.microsoft.com/office/drawing/2014/main" id="{5109E733-DFB4-49E4-3F94-931852AA938B}"/>
              </a:ext>
            </a:extLst>
          </p:cNvPr>
          <p:cNvSpPr txBox="1"/>
          <p:nvPr/>
        </p:nvSpPr>
        <p:spPr>
          <a:xfrm>
            <a:off x="2282559" y="1425376"/>
            <a:ext cx="1314784" cy="246221"/>
          </a:xfrm>
          <a:prstGeom prst="rect">
            <a:avLst/>
          </a:prstGeom>
          <a:noFill/>
        </p:spPr>
        <p:txBody>
          <a:bodyPr wrap="none" rtlCol="0">
            <a:spAutoFit/>
          </a:bodyPr>
          <a:lstStyle/>
          <a:p>
            <a:r>
              <a:rPr lang="ja-JP" altLang="en-US" sz="1000" dirty="0">
                <a:solidFill>
                  <a:srgbClr val="00B050"/>
                </a:solidFill>
                <a:latin typeface="Meiryo UI" panose="020B0604030504040204" pitchFamily="50" charset="-128"/>
                <a:ea typeface="Meiryo UI" panose="020B0604030504040204" pitchFamily="50" charset="-128"/>
              </a:rPr>
              <a:t>緑下線</a:t>
            </a:r>
            <a:r>
              <a:rPr kumimoji="1" lang="ja-JP" altLang="en-US" sz="1000" dirty="0">
                <a:solidFill>
                  <a:srgbClr val="00B050"/>
                </a:solidFill>
                <a:latin typeface="Meiryo UI" panose="020B0604030504040204" pitchFamily="50" charset="-128"/>
                <a:ea typeface="Meiryo UI" panose="020B0604030504040204" pitchFamily="50" charset="-128"/>
              </a:rPr>
              <a:t>：今月の新台</a:t>
            </a:r>
            <a:endParaRPr kumimoji="1" lang="ja-JP" altLang="en-US" sz="1000" dirty="0">
              <a:solidFill>
                <a:srgbClr val="00B050"/>
              </a:solidFill>
            </a:endParaRPr>
          </a:p>
        </p:txBody>
      </p:sp>
      <p:sp>
        <p:nvSpPr>
          <p:cNvPr id="46" name="吹き出し: 四角形 45">
            <a:extLst>
              <a:ext uri="{FF2B5EF4-FFF2-40B4-BE49-F238E27FC236}">
                <a16:creationId xmlns:a16="http://schemas.microsoft.com/office/drawing/2014/main" id="{F3C8390C-C83C-2736-3200-6220772304C6}"/>
              </a:ext>
            </a:extLst>
          </p:cNvPr>
          <p:cNvSpPr/>
          <p:nvPr/>
        </p:nvSpPr>
        <p:spPr>
          <a:xfrm flipV="1">
            <a:off x="5989889" y="4469362"/>
            <a:ext cx="490380" cy="322060"/>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吹き出し: 四角形 48">
            <a:extLst>
              <a:ext uri="{FF2B5EF4-FFF2-40B4-BE49-F238E27FC236}">
                <a16:creationId xmlns:a16="http://schemas.microsoft.com/office/drawing/2014/main" id="{824BBF1D-002A-2543-975E-797CE2FA06D9}"/>
              </a:ext>
            </a:extLst>
          </p:cNvPr>
          <p:cNvSpPr/>
          <p:nvPr/>
        </p:nvSpPr>
        <p:spPr>
          <a:xfrm>
            <a:off x="7664491" y="3993504"/>
            <a:ext cx="443176" cy="167950"/>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EBF11874-FCCF-DC5C-F6F5-6CAC7B8A7DE4}"/>
              </a:ext>
            </a:extLst>
          </p:cNvPr>
          <p:cNvGrpSpPr/>
          <p:nvPr/>
        </p:nvGrpSpPr>
        <p:grpSpPr>
          <a:xfrm>
            <a:off x="2361367" y="2641186"/>
            <a:ext cx="2497588" cy="99302"/>
            <a:chOff x="307040" y="4797399"/>
            <a:chExt cx="2497588" cy="99302"/>
          </a:xfrm>
        </p:grpSpPr>
        <p:cxnSp>
          <p:nvCxnSpPr>
            <p:cNvPr id="9" name="直線コネクタ 8">
              <a:extLst>
                <a:ext uri="{FF2B5EF4-FFF2-40B4-BE49-F238E27FC236}">
                  <a16:creationId xmlns:a16="http://schemas.microsoft.com/office/drawing/2014/main" id="{54495982-96BA-5659-E255-545EEBAE6630}"/>
                </a:ext>
              </a:extLst>
            </p:cNvPr>
            <p:cNvCxnSpPr>
              <a:cxnSpLocks/>
            </p:cNvCxnSpPr>
            <p:nvPr/>
          </p:nvCxnSpPr>
          <p:spPr>
            <a:xfrm>
              <a:off x="417210" y="4896701"/>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C8DEC2E6-0383-A708-BC4D-615430F871F5}"/>
                </a:ext>
              </a:extLst>
            </p:cNvPr>
            <p:cNvSpPr/>
            <p:nvPr/>
          </p:nvSpPr>
          <p:spPr>
            <a:xfrm>
              <a:off x="307040" y="4797399"/>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吹き出し: 四角形 27">
            <a:extLst>
              <a:ext uri="{FF2B5EF4-FFF2-40B4-BE49-F238E27FC236}">
                <a16:creationId xmlns:a16="http://schemas.microsoft.com/office/drawing/2014/main" id="{0AD7D1CA-AF6B-96A1-DB73-24E331E62F8E}"/>
              </a:ext>
            </a:extLst>
          </p:cNvPr>
          <p:cNvSpPr/>
          <p:nvPr/>
        </p:nvSpPr>
        <p:spPr>
          <a:xfrm>
            <a:off x="-773495" y="3610947"/>
            <a:ext cx="445172" cy="326572"/>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吹き出し: 四角形 30">
            <a:extLst>
              <a:ext uri="{FF2B5EF4-FFF2-40B4-BE49-F238E27FC236}">
                <a16:creationId xmlns:a16="http://schemas.microsoft.com/office/drawing/2014/main" id="{1EBF395E-2453-3A82-6182-8CB26DFAAA53}"/>
              </a:ext>
            </a:extLst>
          </p:cNvPr>
          <p:cNvSpPr/>
          <p:nvPr/>
        </p:nvSpPr>
        <p:spPr>
          <a:xfrm>
            <a:off x="7664491" y="2621901"/>
            <a:ext cx="474916" cy="307911"/>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吹き出し: 四角形 25">
            <a:extLst>
              <a:ext uri="{FF2B5EF4-FFF2-40B4-BE49-F238E27FC236}">
                <a16:creationId xmlns:a16="http://schemas.microsoft.com/office/drawing/2014/main" id="{FD99E4F1-7A47-C75D-A005-D6132E7BFBC8}"/>
              </a:ext>
            </a:extLst>
          </p:cNvPr>
          <p:cNvSpPr/>
          <p:nvPr/>
        </p:nvSpPr>
        <p:spPr>
          <a:xfrm>
            <a:off x="5986780" y="3377682"/>
            <a:ext cx="490380" cy="929953"/>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吹き出し: 四角形 46">
            <a:extLst>
              <a:ext uri="{FF2B5EF4-FFF2-40B4-BE49-F238E27FC236}">
                <a16:creationId xmlns:a16="http://schemas.microsoft.com/office/drawing/2014/main" id="{11AC2AC1-1FB5-C934-6CE6-5F74EFC69348}"/>
              </a:ext>
            </a:extLst>
          </p:cNvPr>
          <p:cNvSpPr/>
          <p:nvPr/>
        </p:nvSpPr>
        <p:spPr>
          <a:xfrm>
            <a:off x="5986778" y="2621904"/>
            <a:ext cx="490380" cy="301691"/>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吹き出し: 四角形 49">
            <a:extLst>
              <a:ext uri="{FF2B5EF4-FFF2-40B4-BE49-F238E27FC236}">
                <a16:creationId xmlns:a16="http://schemas.microsoft.com/office/drawing/2014/main" id="{4BD9153E-98EE-89AB-0EAC-56CCB2BC3698}"/>
              </a:ext>
            </a:extLst>
          </p:cNvPr>
          <p:cNvSpPr/>
          <p:nvPr/>
        </p:nvSpPr>
        <p:spPr>
          <a:xfrm>
            <a:off x="5980556" y="3071233"/>
            <a:ext cx="490380" cy="157162"/>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吹き出し: 四角形 52">
            <a:extLst>
              <a:ext uri="{FF2B5EF4-FFF2-40B4-BE49-F238E27FC236}">
                <a16:creationId xmlns:a16="http://schemas.microsoft.com/office/drawing/2014/main" id="{27D34AC0-9A2F-84D8-03C5-C34D6D307815}"/>
              </a:ext>
            </a:extLst>
          </p:cNvPr>
          <p:cNvSpPr/>
          <p:nvPr/>
        </p:nvSpPr>
        <p:spPr>
          <a:xfrm>
            <a:off x="5980559" y="5559993"/>
            <a:ext cx="490380" cy="635534"/>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D9B2AD27-DA24-C936-E2A7-ACE468149424}"/>
              </a:ext>
            </a:extLst>
          </p:cNvPr>
          <p:cNvSpPr/>
          <p:nvPr/>
        </p:nvSpPr>
        <p:spPr>
          <a:xfrm>
            <a:off x="6536864" y="2628707"/>
            <a:ext cx="486323" cy="282443"/>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吹き出し: 四角形 29">
            <a:extLst>
              <a:ext uri="{FF2B5EF4-FFF2-40B4-BE49-F238E27FC236}">
                <a16:creationId xmlns:a16="http://schemas.microsoft.com/office/drawing/2014/main" id="{E05A3B91-6FF2-7BF9-957E-E1934D2C8975}"/>
              </a:ext>
            </a:extLst>
          </p:cNvPr>
          <p:cNvSpPr/>
          <p:nvPr/>
        </p:nvSpPr>
        <p:spPr>
          <a:xfrm>
            <a:off x="7664491" y="4471071"/>
            <a:ext cx="445172" cy="138251"/>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 name="グループ化 13">
            <a:extLst>
              <a:ext uri="{FF2B5EF4-FFF2-40B4-BE49-F238E27FC236}">
                <a16:creationId xmlns:a16="http://schemas.microsoft.com/office/drawing/2014/main" id="{D022CE9C-12BC-F346-CBE1-F3D70EB17351}"/>
              </a:ext>
            </a:extLst>
          </p:cNvPr>
          <p:cNvGrpSpPr/>
          <p:nvPr/>
        </p:nvGrpSpPr>
        <p:grpSpPr>
          <a:xfrm>
            <a:off x="2361367" y="5739169"/>
            <a:ext cx="2497588" cy="99302"/>
            <a:chOff x="307040" y="4797399"/>
            <a:chExt cx="2497588" cy="99302"/>
          </a:xfrm>
        </p:grpSpPr>
        <p:cxnSp>
          <p:nvCxnSpPr>
            <p:cNvPr id="15" name="直線コネクタ 14">
              <a:extLst>
                <a:ext uri="{FF2B5EF4-FFF2-40B4-BE49-F238E27FC236}">
                  <a16:creationId xmlns:a16="http://schemas.microsoft.com/office/drawing/2014/main" id="{8C896CDD-56B3-8F6A-025C-FFF12DAEE2D0}"/>
                </a:ext>
              </a:extLst>
            </p:cNvPr>
            <p:cNvCxnSpPr>
              <a:cxnSpLocks/>
            </p:cNvCxnSpPr>
            <p:nvPr/>
          </p:nvCxnSpPr>
          <p:spPr>
            <a:xfrm>
              <a:off x="417210" y="4896701"/>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1F6D745D-B26F-8C4A-4ED3-FDA8C9145AD9}"/>
                </a:ext>
              </a:extLst>
            </p:cNvPr>
            <p:cNvSpPr/>
            <p:nvPr/>
          </p:nvSpPr>
          <p:spPr>
            <a:xfrm>
              <a:off x="307040" y="4797399"/>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吹き出し: 四角形 41">
            <a:extLst>
              <a:ext uri="{FF2B5EF4-FFF2-40B4-BE49-F238E27FC236}">
                <a16:creationId xmlns:a16="http://schemas.microsoft.com/office/drawing/2014/main" id="{731CC7F6-88E8-6368-F15B-BEEFF5C0D2BA}"/>
              </a:ext>
            </a:extLst>
          </p:cNvPr>
          <p:cNvSpPr/>
          <p:nvPr/>
        </p:nvSpPr>
        <p:spPr>
          <a:xfrm flipV="1">
            <a:off x="5986772" y="5091397"/>
            <a:ext cx="490380" cy="351376"/>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吹き出し: 四角形 42">
            <a:extLst>
              <a:ext uri="{FF2B5EF4-FFF2-40B4-BE49-F238E27FC236}">
                <a16:creationId xmlns:a16="http://schemas.microsoft.com/office/drawing/2014/main" id="{D5FECDDB-71EC-0C48-ABA1-34F9574F49CC}"/>
              </a:ext>
            </a:extLst>
          </p:cNvPr>
          <p:cNvSpPr/>
          <p:nvPr/>
        </p:nvSpPr>
        <p:spPr>
          <a:xfrm>
            <a:off x="6560499" y="4477048"/>
            <a:ext cx="486323" cy="154043"/>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吹き出し: 四角形 44">
            <a:extLst>
              <a:ext uri="{FF2B5EF4-FFF2-40B4-BE49-F238E27FC236}">
                <a16:creationId xmlns:a16="http://schemas.microsoft.com/office/drawing/2014/main" id="{6E36EDEC-2B17-A208-5A11-23708E5401DB}"/>
              </a:ext>
            </a:extLst>
          </p:cNvPr>
          <p:cNvSpPr/>
          <p:nvPr/>
        </p:nvSpPr>
        <p:spPr>
          <a:xfrm>
            <a:off x="6554274" y="5572077"/>
            <a:ext cx="486323" cy="293766"/>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吹き出し: 四角形 54">
            <a:extLst>
              <a:ext uri="{FF2B5EF4-FFF2-40B4-BE49-F238E27FC236}">
                <a16:creationId xmlns:a16="http://schemas.microsoft.com/office/drawing/2014/main" id="{8BCAD8D2-E59C-0334-430D-F947501A99A5}"/>
              </a:ext>
            </a:extLst>
          </p:cNvPr>
          <p:cNvSpPr/>
          <p:nvPr/>
        </p:nvSpPr>
        <p:spPr>
          <a:xfrm>
            <a:off x="7664486" y="5572076"/>
            <a:ext cx="445172" cy="464830"/>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吹き出し: 四角形 31">
            <a:extLst>
              <a:ext uri="{FF2B5EF4-FFF2-40B4-BE49-F238E27FC236}">
                <a16:creationId xmlns:a16="http://schemas.microsoft.com/office/drawing/2014/main" id="{2D376460-2151-583E-FFA7-533DBC002632}"/>
              </a:ext>
            </a:extLst>
          </p:cNvPr>
          <p:cNvSpPr/>
          <p:nvPr/>
        </p:nvSpPr>
        <p:spPr>
          <a:xfrm>
            <a:off x="5985382" y="6330812"/>
            <a:ext cx="490380" cy="157162"/>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AB271639-3A0E-797E-5176-03F4DEED9772}"/>
              </a:ext>
            </a:extLst>
          </p:cNvPr>
          <p:cNvSpPr/>
          <p:nvPr/>
        </p:nvSpPr>
        <p:spPr>
          <a:xfrm>
            <a:off x="6554274" y="4008400"/>
            <a:ext cx="486323" cy="154043"/>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四角形 34">
            <a:extLst>
              <a:ext uri="{FF2B5EF4-FFF2-40B4-BE49-F238E27FC236}">
                <a16:creationId xmlns:a16="http://schemas.microsoft.com/office/drawing/2014/main" id="{A4C16C72-1C0F-C093-5147-490CE5EC6DEA}"/>
              </a:ext>
            </a:extLst>
          </p:cNvPr>
          <p:cNvSpPr/>
          <p:nvPr/>
        </p:nvSpPr>
        <p:spPr>
          <a:xfrm>
            <a:off x="7664491" y="3693328"/>
            <a:ext cx="443176" cy="167950"/>
          </a:xfrm>
          <a:prstGeom prst="wedgeRectCallout">
            <a:avLst>
              <a:gd name="adj1" fmla="val -42959"/>
              <a:gd name="adj2" fmla="val 424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16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オブジェクト 7">
            <a:extLst>
              <a:ext uri="{FF2B5EF4-FFF2-40B4-BE49-F238E27FC236}">
                <a16:creationId xmlns:a16="http://schemas.microsoft.com/office/drawing/2014/main" id="{10671BC1-9BB3-8751-CDA6-3B492B99137E}"/>
              </a:ext>
            </a:extLst>
          </p:cNvPr>
          <p:cNvGraphicFramePr>
            <a:graphicFrameLocks noChangeAspect="1"/>
          </p:cNvGraphicFramePr>
          <p:nvPr/>
        </p:nvGraphicFramePr>
        <p:xfrm>
          <a:off x="66675" y="1839913"/>
          <a:ext cx="11979275" cy="4681537"/>
        </p:xfrm>
        <a:graphic>
          <a:graphicData uri="http://schemas.openxmlformats.org/presentationml/2006/ole">
            <mc:AlternateContent xmlns:mc="http://schemas.openxmlformats.org/markup-compatibility/2006">
              <mc:Choice xmlns:v="urn:schemas-microsoft-com:vml" Requires="v">
                <p:oleObj name="Worksheet" r:id="rId3" imgW="12477830" imgH="4876942" progId="Excel.Sheet.12">
                  <p:link updateAutomatic="1"/>
                </p:oleObj>
              </mc:Choice>
              <mc:Fallback>
                <p:oleObj name="Worksheet" r:id="rId3" imgW="12477830" imgH="4876942" progId="Excel.Sheet.12">
                  <p:link updateAutomatic="1"/>
                  <p:pic>
                    <p:nvPicPr>
                      <p:cNvPr id="8" name="オブジェクト 7">
                        <a:extLst>
                          <a:ext uri="{FF2B5EF4-FFF2-40B4-BE49-F238E27FC236}">
                            <a16:creationId xmlns:a16="http://schemas.microsoft.com/office/drawing/2014/main" id="{10671BC1-9BB3-8751-CDA6-3B492B99137E}"/>
                          </a:ext>
                        </a:extLst>
                      </p:cNvPr>
                      <p:cNvPicPr/>
                      <p:nvPr/>
                    </p:nvPicPr>
                    <p:blipFill>
                      <a:blip r:embed="rId4"/>
                      <a:stretch>
                        <a:fillRect/>
                      </a:stretch>
                    </p:blipFill>
                    <p:spPr>
                      <a:xfrm>
                        <a:off x="66675" y="1839913"/>
                        <a:ext cx="11979275" cy="4681537"/>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 </a:t>
            </a:r>
            <a:r>
              <a:rPr lang="ja-JP" altLang="en-US" sz="2000" dirty="0">
                <a:solidFill>
                  <a:schemeClr val="bg1"/>
                </a:solidFill>
                <a:latin typeface="Meiryo UI" panose="020B0604030504040204" pitchFamily="50" charset="-128"/>
                <a:ea typeface="Meiryo UI" panose="020B0604030504040204" pitchFamily="50" charset="-128"/>
              </a:rPr>
              <a:t>勝ち率／</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6875" y="698798"/>
            <a:ext cx="2646878"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勝ち率</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28196736-6AF3-A54A-9A84-A861EB61DE3C}"/>
              </a:ext>
            </a:extLst>
          </p:cNvPr>
          <p:cNvSpPr txBox="1"/>
          <p:nvPr/>
        </p:nvSpPr>
        <p:spPr>
          <a:xfrm>
            <a:off x="5490706" y="1245325"/>
            <a:ext cx="121058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1" name="図 10">
            <a:extLst>
              <a:ext uri="{FF2B5EF4-FFF2-40B4-BE49-F238E27FC236}">
                <a16:creationId xmlns:a16="http://schemas.microsoft.com/office/drawing/2014/main" id="{1D706526-41B3-EAEB-6492-85CED1B56B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12" name="図 11">
            <a:extLst>
              <a:ext uri="{FF2B5EF4-FFF2-40B4-BE49-F238E27FC236}">
                <a16:creationId xmlns:a16="http://schemas.microsoft.com/office/drawing/2014/main" id="{F2200D02-C265-AABF-AE38-0FE30A54A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sp>
        <p:nvSpPr>
          <p:cNvPr id="69" name="テキスト ボックス 68">
            <a:extLst>
              <a:ext uri="{FF2B5EF4-FFF2-40B4-BE49-F238E27FC236}">
                <a16:creationId xmlns:a16="http://schemas.microsoft.com/office/drawing/2014/main" id="{B7FDF3B4-DC4C-6A5B-1543-60FC021D8CAB}"/>
              </a:ext>
            </a:extLst>
          </p:cNvPr>
          <p:cNvSpPr txBox="1"/>
          <p:nvPr/>
        </p:nvSpPr>
        <p:spPr>
          <a:xfrm>
            <a:off x="4538170" y="1593810"/>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勝ち率ランキング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9AA52F0E-D545-14E5-417C-EFE4BFD29834}"/>
              </a:ext>
            </a:extLst>
          </p:cNvPr>
          <p:cNvSpPr/>
          <p:nvPr/>
        </p:nvSpPr>
        <p:spPr>
          <a:xfrm>
            <a:off x="6181455" y="1839877"/>
            <a:ext cx="1153113" cy="468172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C80F86C2-1FFA-B74C-780A-9882EDB49AE0}"/>
              </a:ext>
            </a:extLst>
          </p:cNvPr>
          <p:cNvSpPr txBox="1"/>
          <p:nvPr/>
        </p:nvSpPr>
        <p:spPr>
          <a:xfrm>
            <a:off x="19599" y="1340173"/>
            <a:ext cx="5741873" cy="492443"/>
          </a:xfrm>
          <a:prstGeom prst="rect">
            <a:avLst/>
          </a:prstGeom>
          <a:noFill/>
        </p:spPr>
        <p:txBody>
          <a:bodyPr wrap="square" rtlCol="0">
            <a:spAutoFit/>
          </a:bodyPr>
          <a:lstStyle/>
          <a:p>
            <a:r>
              <a:rPr kumimoji="1" lang="ja-JP" altLang="en-US" sz="1000" dirty="0">
                <a:solidFill>
                  <a:srgbClr val="0070C0"/>
                </a:solidFill>
                <a:latin typeface="Meiryo UI" panose="020B0604030504040204" pitchFamily="50" charset="-128"/>
                <a:ea typeface="Meiryo UI" panose="020B0604030504040204" pitchFamily="50" charset="-128"/>
              </a:rPr>
              <a:t>・青下線機種：　　　「粗利率」が市場平均に近似</a:t>
            </a:r>
            <a:r>
              <a:rPr kumimoji="1" lang="en-US" altLang="ja-JP" sz="1000" dirty="0">
                <a:solidFill>
                  <a:srgbClr val="0070C0"/>
                </a:solidFill>
                <a:latin typeface="Meiryo UI" panose="020B0604030504040204" pitchFamily="50" charset="-128"/>
                <a:ea typeface="Meiryo UI" panose="020B0604030504040204" pitchFamily="50" charset="-128"/>
              </a:rPr>
              <a:t>(13.0%</a:t>
            </a:r>
            <a:r>
              <a:rPr kumimoji="1" lang="ja-JP" altLang="en-US" sz="1000" dirty="0">
                <a:solidFill>
                  <a:srgbClr val="0070C0"/>
                </a:solidFill>
                <a:latin typeface="Meiryo UI" panose="020B0604030504040204" pitchFamily="50" charset="-128"/>
                <a:ea typeface="Meiryo UI" panose="020B0604030504040204" pitchFamily="50" charset="-128"/>
              </a:rPr>
              <a:t>程度</a:t>
            </a:r>
            <a:r>
              <a:rPr kumimoji="1" lang="en-US" altLang="ja-JP" sz="1000" dirty="0">
                <a:solidFill>
                  <a:srgbClr val="0070C0"/>
                </a:solidFill>
                <a:latin typeface="Meiryo UI" panose="020B0604030504040204" pitchFamily="50" charset="-128"/>
                <a:ea typeface="Meiryo UI" panose="020B0604030504040204" pitchFamily="50" charset="-128"/>
              </a:rPr>
              <a:t>)</a:t>
            </a:r>
            <a:r>
              <a:rPr kumimoji="1" lang="ja-JP" altLang="en-US" sz="1000" dirty="0">
                <a:solidFill>
                  <a:srgbClr val="0070C0"/>
                </a:solidFill>
                <a:latin typeface="Meiryo UI" panose="020B0604030504040204" pitchFamily="50" charset="-128"/>
                <a:ea typeface="Meiryo UI" panose="020B0604030504040204" pitchFamily="50" charset="-128"/>
              </a:rPr>
              <a:t>かつ、一定の「粗利額」</a:t>
            </a:r>
            <a:r>
              <a:rPr kumimoji="1" lang="en-US" altLang="ja-JP" sz="1000" dirty="0">
                <a:solidFill>
                  <a:srgbClr val="0070C0"/>
                </a:solidFill>
                <a:latin typeface="Meiryo UI" panose="020B0604030504040204" pitchFamily="50" charset="-128"/>
                <a:ea typeface="Meiryo UI" panose="020B0604030504040204" pitchFamily="50" charset="-128"/>
              </a:rPr>
              <a:t>(</a:t>
            </a:r>
            <a:r>
              <a:rPr kumimoji="1" lang="ja-JP" altLang="en-US" sz="1000" dirty="0">
                <a:solidFill>
                  <a:srgbClr val="0070C0"/>
                </a:solidFill>
                <a:latin typeface="Meiryo UI" panose="020B0604030504040204" pitchFamily="50" charset="-128"/>
                <a:ea typeface="Meiryo UI" panose="020B0604030504040204" pitchFamily="50" charset="-128"/>
              </a:rPr>
              <a:t>平均の</a:t>
            </a:r>
            <a:r>
              <a:rPr kumimoji="1" lang="en-US" altLang="ja-JP" sz="1000" dirty="0">
                <a:solidFill>
                  <a:srgbClr val="0070C0"/>
                </a:solidFill>
                <a:latin typeface="Meiryo UI" panose="020B0604030504040204" pitchFamily="50" charset="-128"/>
                <a:ea typeface="Meiryo UI" panose="020B0604030504040204" pitchFamily="50" charset="-128"/>
              </a:rPr>
              <a:t>80</a:t>
            </a:r>
            <a:r>
              <a:rPr kumimoji="1" lang="ja-JP" altLang="en-US" sz="1000" dirty="0">
                <a:solidFill>
                  <a:srgbClr val="0070C0"/>
                </a:solidFill>
                <a:latin typeface="Meiryo UI" panose="020B0604030504040204" pitchFamily="50" charset="-128"/>
                <a:ea typeface="Meiryo UI" panose="020B0604030504040204" pitchFamily="50" charset="-128"/>
              </a:rPr>
              <a:t>％程度</a:t>
            </a:r>
            <a:r>
              <a:rPr kumimoji="1" lang="en-US" altLang="ja-JP" sz="1000" dirty="0">
                <a:solidFill>
                  <a:srgbClr val="0070C0"/>
                </a:solidFill>
                <a:latin typeface="Meiryo UI" panose="020B0604030504040204" pitchFamily="50" charset="-128"/>
                <a:ea typeface="Meiryo UI" panose="020B0604030504040204" pitchFamily="50" charset="-128"/>
              </a:rPr>
              <a:t>)</a:t>
            </a:r>
          </a:p>
          <a:p>
            <a:endParaRPr kumimoji="1" lang="en-US" altLang="ja-JP" sz="600" dirty="0">
              <a:solidFill>
                <a:srgbClr val="0070C0"/>
              </a:solidFill>
              <a:latin typeface="Meiryo UI" panose="020B0604030504040204" pitchFamily="50" charset="-128"/>
              <a:ea typeface="Meiryo UI" panose="020B0604030504040204" pitchFamily="50" charset="-128"/>
            </a:endParaRPr>
          </a:p>
          <a:p>
            <a:r>
              <a:rPr lang="ja-JP" altLang="en-US" sz="1000" dirty="0">
                <a:solidFill>
                  <a:srgbClr val="7030A0"/>
                </a:solidFill>
                <a:latin typeface="Meiryo UI" panose="020B0604030504040204" pitchFamily="50" charset="-128"/>
                <a:ea typeface="Meiryo UI" panose="020B0604030504040204" pitchFamily="50" charset="-128"/>
              </a:rPr>
              <a:t>・紫下線機種：　　　 上記条件に加え、</a:t>
            </a:r>
            <a:r>
              <a:rPr lang="en-US" altLang="ja-JP" sz="1000" dirty="0">
                <a:solidFill>
                  <a:srgbClr val="7030A0"/>
                </a:solidFill>
                <a:latin typeface="Meiryo UI" panose="020B0604030504040204" pitchFamily="50" charset="-128"/>
                <a:ea typeface="Meiryo UI" panose="020B0604030504040204" pitchFamily="50" charset="-128"/>
              </a:rPr>
              <a:t>IN</a:t>
            </a:r>
            <a:r>
              <a:rPr lang="ja-JP" altLang="en-US" sz="1000" dirty="0">
                <a:solidFill>
                  <a:srgbClr val="7030A0"/>
                </a:solidFill>
                <a:latin typeface="Meiryo UI" panose="020B0604030504040204" pitchFamily="50" charset="-128"/>
                <a:ea typeface="Meiryo UI" panose="020B0604030504040204" pitchFamily="50" charset="-128"/>
              </a:rPr>
              <a:t>枚数が平均以上</a:t>
            </a:r>
            <a:endParaRPr kumimoji="1" lang="en-US" altLang="ja-JP" sz="1000" dirty="0">
              <a:solidFill>
                <a:srgbClr val="7030A0"/>
              </a:solidFill>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F0695A15-BE56-4325-16CF-8E9B106B26EA}"/>
              </a:ext>
            </a:extLst>
          </p:cNvPr>
          <p:cNvSpPr txBox="1"/>
          <p:nvPr/>
        </p:nvSpPr>
        <p:spPr>
          <a:xfrm>
            <a:off x="4449866" y="510098"/>
            <a:ext cx="7528433"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ユーザー勝ち率</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終日差玉</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％以上の割合</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が高く、粗利が高くなる機械をチェックする。ユーザー層に左右されにくい実績を求めるには非技術介入機</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非特殊機</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を。</a:t>
            </a:r>
          </a:p>
        </p:txBody>
      </p:sp>
      <p:sp>
        <p:nvSpPr>
          <p:cNvPr id="103" name="吹き出し: 四角形 102">
            <a:extLst>
              <a:ext uri="{FF2B5EF4-FFF2-40B4-BE49-F238E27FC236}">
                <a16:creationId xmlns:a16="http://schemas.microsoft.com/office/drawing/2014/main" id="{573898AC-387F-A2C5-DA0B-B697C79711CF}"/>
              </a:ext>
            </a:extLst>
          </p:cNvPr>
          <p:cNvSpPr/>
          <p:nvPr/>
        </p:nvSpPr>
        <p:spPr>
          <a:xfrm>
            <a:off x="4449866" y="522131"/>
            <a:ext cx="7510486" cy="442648"/>
          </a:xfrm>
          <a:prstGeom prst="wedgeRectCallout">
            <a:avLst>
              <a:gd name="adj1" fmla="val -42959"/>
              <a:gd name="adj2" fmla="val 4249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吹き出し: 四角形 114">
            <a:extLst>
              <a:ext uri="{FF2B5EF4-FFF2-40B4-BE49-F238E27FC236}">
                <a16:creationId xmlns:a16="http://schemas.microsoft.com/office/drawing/2014/main" id="{AF82C535-0C26-670E-509E-FB89D8F539E3}"/>
              </a:ext>
            </a:extLst>
          </p:cNvPr>
          <p:cNvSpPr/>
          <p:nvPr/>
        </p:nvSpPr>
        <p:spPr>
          <a:xfrm>
            <a:off x="7113318" y="1154588"/>
            <a:ext cx="4941829" cy="554701"/>
          </a:xfrm>
          <a:prstGeom prst="wedgeRectCallout">
            <a:avLst>
              <a:gd name="adj1" fmla="val -45456"/>
              <a:gd name="adj2" fmla="val 68118"/>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現在の市場はユーザー勝ち率の高い台が高実績傾向。その中で高い粗利貢献力がある機械を抽出。稼働実績だけに頼らない機械評価軸のひとつ</a:t>
            </a:r>
          </a:p>
        </p:txBody>
      </p:sp>
      <p:sp>
        <p:nvSpPr>
          <p:cNvPr id="117" name="フローチャート: 結合子 116">
            <a:extLst>
              <a:ext uri="{FF2B5EF4-FFF2-40B4-BE49-F238E27FC236}">
                <a16:creationId xmlns:a16="http://schemas.microsoft.com/office/drawing/2014/main" id="{6B1DF1F0-C296-8CA7-8902-5A6E1EB4C68E}"/>
              </a:ext>
            </a:extLst>
          </p:cNvPr>
          <p:cNvSpPr/>
          <p:nvPr/>
        </p:nvSpPr>
        <p:spPr>
          <a:xfrm>
            <a:off x="927973" y="1376869"/>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118" name="フローチャート: 結合子 117">
            <a:extLst>
              <a:ext uri="{FF2B5EF4-FFF2-40B4-BE49-F238E27FC236}">
                <a16:creationId xmlns:a16="http://schemas.microsoft.com/office/drawing/2014/main" id="{68794B7B-2E11-E7D6-D566-7B0444138024}"/>
              </a:ext>
            </a:extLst>
          </p:cNvPr>
          <p:cNvSpPr/>
          <p:nvPr/>
        </p:nvSpPr>
        <p:spPr>
          <a:xfrm>
            <a:off x="927973" y="1627653"/>
            <a:ext cx="182081" cy="178533"/>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優</a:t>
            </a:r>
            <a:endParaRPr kumimoji="1" lang="ja-JP" altLang="en-US" sz="2400" b="1" dirty="0"/>
          </a:p>
        </p:txBody>
      </p:sp>
      <p:sp>
        <p:nvSpPr>
          <p:cNvPr id="17" name="正方形/長方形 16">
            <a:extLst>
              <a:ext uri="{FF2B5EF4-FFF2-40B4-BE49-F238E27FC236}">
                <a16:creationId xmlns:a16="http://schemas.microsoft.com/office/drawing/2014/main" id="{43A34E1D-7A83-4545-CEC8-C755EFFA4EF6}"/>
              </a:ext>
            </a:extLst>
          </p:cNvPr>
          <p:cNvSpPr/>
          <p:nvPr/>
        </p:nvSpPr>
        <p:spPr>
          <a:xfrm>
            <a:off x="5019577" y="1847488"/>
            <a:ext cx="589692" cy="468172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B1A5F605-8B59-F48F-72C0-11CB1163ED79}"/>
              </a:ext>
            </a:extLst>
          </p:cNvPr>
          <p:cNvGrpSpPr/>
          <p:nvPr/>
        </p:nvGrpSpPr>
        <p:grpSpPr>
          <a:xfrm>
            <a:off x="194205" y="7092170"/>
            <a:ext cx="7209989" cy="193539"/>
            <a:chOff x="97962" y="3984204"/>
            <a:chExt cx="7209989" cy="193539"/>
          </a:xfrm>
        </p:grpSpPr>
        <p:sp>
          <p:nvSpPr>
            <p:cNvPr id="75" name="楕円 74">
              <a:extLst>
                <a:ext uri="{FF2B5EF4-FFF2-40B4-BE49-F238E27FC236}">
                  <a16:creationId xmlns:a16="http://schemas.microsoft.com/office/drawing/2014/main" id="{E822B324-BD85-65F0-D517-64ED2CB8A46D}"/>
                </a:ext>
              </a:extLst>
            </p:cNvPr>
            <p:cNvSpPr/>
            <p:nvPr/>
          </p:nvSpPr>
          <p:spPr>
            <a:xfrm>
              <a:off x="5007706" y="3984205"/>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76" name="楕円 75">
              <a:extLst>
                <a:ext uri="{FF2B5EF4-FFF2-40B4-BE49-F238E27FC236}">
                  <a16:creationId xmlns:a16="http://schemas.microsoft.com/office/drawing/2014/main" id="{BEE8D3E0-2477-41A7-351F-3BA8A19E7CEF}"/>
                </a:ext>
              </a:extLst>
            </p:cNvPr>
            <p:cNvSpPr/>
            <p:nvPr/>
          </p:nvSpPr>
          <p:spPr>
            <a:xfrm>
              <a:off x="6742467" y="3984206"/>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77" name="楕円 76">
              <a:extLst>
                <a:ext uri="{FF2B5EF4-FFF2-40B4-BE49-F238E27FC236}">
                  <a16:creationId xmlns:a16="http://schemas.microsoft.com/office/drawing/2014/main" id="{1BC97D07-8502-AD03-D477-59C6DB046BEA}"/>
                </a:ext>
              </a:extLst>
            </p:cNvPr>
            <p:cNvSpPr/>
            <p:nvPr/>
          </p:nvSpPr>
          <p:spPr>
            <a:xfrm>
              <a:off x="6174889" y="3984204"/>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78" name="グループ化 77">
              <a:extLst>
                <a:ext uri="{FF2B5EF4-FFF2-40B4-BE49-F238E27FC236}">
                  <a16:creationId xmlns:a16="http://schemas.microsoft.com/office/drawing/2014/main" id="{1F7817CD-13A5-1817-32F4-6207EB9E58A3}"/>
                </a:ext>
              </a:extLst>
            </p:cNvPr>
            <p:cNvGrpSpPr/>
            <p:nvPr/>
          </p:nvGrpSpPr>
          <p:grpSpPr>
            <a:xfrm>
              <a:off x="97962" y="4066200"/>
              <a:ext cx="2407135" cy="99302"/>
              <a:chOff x="296407" y="6190264"/>
              <a:chExt cx="2407135" cy="99302"/>
            </a:xfrm>
            <a:solidFill>
              <a:srgbClr val="7030A0"/>
            </a:solidFill>
          </p:grpSpPr>
          <p:cxnSp>
            <p:nvCxnSpPr>
              <p:cNvPr id="79" name="直線コネクタ 78">
                <a:extLst>
                  <a:ext uri="{FF2B5EF4-FFF2-40B4-BE49-F238E27FC236}">
                    <a16:creationId xmlns:a16="http://schemas.microsoft.com/office/drawing/2014/main" id="{4D33A87B-E857-E824-E968-C2BE5913252D}"/>
                  </a:ext>
                </a:extLst>
              </p:cNvPr>
              <p:cNvCxnSpPr>
                <a:cxnSpLocks/>
              </p:cNvCxnSpPr>
              <p:nvPr/>
            </p:nvCxnSpPr>
            <p:spPr>
              <a:xfrm>
                <a:off x="406577" y="6289566"/>
                <a:ext cx="2296965" cy="0"/>
              </a:xfrm>
              <a:prstGeom prst="line">
                <a:avLst/>
              </a:prstGeom>
              <a:grpFill/>
              <a:ln>
                <a:solidFill>
                  <a:srgbClr val="7030A0"/>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2F5B2AAC-FCE4-E982-FF87-022B454D9661}"/>
                  </a:ext>
                </a:extLst>
              </p:cNvPr>
              <p:cNvSpPr/>
              <p:nvPr/>
            </p:nvSpPr>
            <p:spPr>
              <a:xfrm>
                <a:off x="296407" y="6190264"/>
                <a:ext cx="73153" cy="71821"/>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67158679-3963-9599-1BEE-862FEA9AB57C}"/>
              </a:ext>
            </a:extLst>
          </p:cNvPr>
          <p:cNvGrpSpPr/>
          <p:nvPr/>
        </p:nvGrpSpPr>
        <p:grpSpPr>
          <a:xfrm>
            <a:off x="0" y="7214059"/>
            <a:ext cx="7209989" cy="193539"/>
            <a:chOff x="97962" y="3984204"/>
            <a:chExt cx="7209989" cy="193539"/>
          </a:xfrm>
        </p:grpSpPr>
        <p:sp>
          <p:nvSpPr>
            <p:cNvPr id="64" name="楕円 63">
              <a:extLst>
                <a:ext uri="{FF2B5EF4-FFF2-40B4-BE49-F238E27FC236}">
                  <a16:creationId xmlns:a16="http://schemas.microsoft.com/office/drawing/2014/main" id="{026BF476-6C6A-EF5C-C42D-3BD038723EC8}"/>
                </a:ext>
              </a:extLst>
            </p:cNvPr>
            <p:cNvSpPr/>
            <p:nvPr/>
          </p:nvSpPr>
          <p:spPr>
            <a:xfrm>
              <a:off x="5007706" y="3984205"/>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81" name="楕円 80">
              <a:extLst>
                <a:ext uri="{FF2B5EF4-FFF2-40B4-BE49-F238E27FC236}">
                  <a16:creationId xmlns:a16="http://schemas.microsoft.com/office/drawing/2014/main" id="{EDD44307-E0DB-C9EC-767E-B69E7AE51478}"/>
                </a:ext>
              </a:extLst>
            </p:cNvPr>
            <p:cNvSpPr/>
            <p:nvPr/>
          </p:nvSpPr>
          <p:spPr>
            <a:xfrm>
              <a:off x="6742467" y="3984206"/>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83" name="楕円 82">
              <a:extLst>
                <a:ext uri="{FF2B5EF4-FFF2-40B4-BE49-F238E27FC236}">
                  <a16:creationId xmlns:a16="http://schemas.microsoft.com/office/drawing/2014/main" id="{87EE39A3-7AF3-E8C6-19F1-24FC3FE967E3}"/>
                </a:ext>
              </a:extLst>
            </p:cNvPr>
            <p:cNvSpPr/>
            <p:nvPr/>
          </p:nvSpPr>
          <p:spPr>
            <a:xfrm>
              <a:off x="6174889" y="3984204"/>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84" name="グループ化 83">
              <a:extLst>
                <a:ext uri="{FF2B5EF4-FFF2-40B4-BE49-F238E27FC236}">
                  <a16:creationId xmlns:a16="http://schemas.microsoft.com/office/drawing/2014/main" id="{6EAC4EE2-CD8C-DF01-B682-E0B20E4B3856}"/>
                </a:ext>
              </a:extLst>
            </p:cNvPr>
            <p:cNvGrpSpPr/>
            <p:nvPr/>
          </p:nvGrpSpPr>
          <p:grpSpPr>
            <a:xfrm>
              <a:off x="97962" y="4066200"/>
              <a:ext cx="2407135" cy="99302"/>
              <a:chOff x="296407" y="6190264"/>
              <a:chExt cx="2407135" cy="99302"/>
            </a:xfrm>
            <a:solidFill>
              <a:srgbClr val="7030A0"/>
            </a:solidFill>
          </p:grpSpPr>
          <p:cxnSp>
            <p:nvCxnSpPr>
              <p:cNvPr id="85" name="直線コネクタ 84">
                <a:extLst>
                  <a:ext uri="{FF2B5EF4-FFF2-40B4-BE49-F238E27FC236}">
                    <a16:creationId xmlns:a16="http://schemas.microsoft.com/office/drawing/2014/main" id="{6EBD430E-4A55-1DF7-5690-2AE585BE50EA}"/>
                  </a:ext>
                </a:extLst>
              </p:cNvPr>
              <p:cNvCxnSpPr>
                <a:cxnSpLocks/>
              </p:cNvCxnSpPr>
              <p:nvPr/>
            </p:nvCxnSpPr>
            <p:spPr>
              <a:xfrm>
                <a:off x="406577" y="6289566"/>
                <a:ext cx="2296965" cy="0"/>
              </a:xfrm>
              <a:prstGeom prst="line">
                <a:avLst/>
              </a:prstGeom>
              <a:grpFill/>
              <a:ln>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正方形/長方形 85">
                <a:extLst>
                  <a:ext uri="{FF2B5EF4-FFF2-40B4-BE49-F238E27FC236}">
                    <a16:creationId xmlns:a16="http://schemas.microsoft.com/office/drawing/2014/main" id="{67FDF38E-2C42-C39B-D547-C00768B1C570}"/>
                  </a:ext>
                </a:extLst>
              </p:cNvPr>
              <p:cNvSpPr/>
              <p:nvPr/>
            </p:nvSpPr>
            <p:spPr>
              <a:xfrm>
                <a:off x="296407" y="6190264"/>
                <a:ext cx="73153" cy="71821"/>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5" name="グループ化 14">
            <a:extLst>
              <a:ext uri="{FF2B5EF4-FFF2-40B4-BE49-F238E27FC236}">
                <a16:creationId xmlns:a16="http://schemas.microsoft.com/office/drawing/2014/main" id="{C040D29B-92C3-CC43-0D68-343AA27C4A0D}"/>
              </a:ext>
            </a:extLst>
          </p:cNvPr>
          <p:cNvGrpSpPr/>
          <p:nvPr/>
        </p:nvGrpSpPr>
        <p:grpSpPr>
          <a:xfrm>
            <a:off x="8373304" y="6896951"/>
            <a:ext cx="7209989" cy="193539"/>
            <a:chOff x="97962" y="3984204"/>
            <a:chExt cx="7209989" cy="193539"/>
          </a:xfrm>
        </p:grpSpPr>
        <p:sp>
          <p:nvSpPr>
            <p:cNvPr id="18" name="楕円 17">
              <a:extLst>
                <a:ext uri="{FF2B5EF4-FFF2-40B4-BE49-F238E27FC236}">
                  <a16:creationId xmlns:a16="http://schemas.microsoft.com/office/drawing/2014/main" id="{24FEFA61-D18B-B56F-2B32-11CA4F5CE23D}"/>
                </a:ext>
              </a:extLst>
            </p:cNvPr>
            <p:cNvSpPr/>
            <p:nvPr/>
          </p:nvSpPr>
          <p:spPr>
            <a:xfrm>
              <a:off x="6742467" y="3984206"/>
              <a:ext cx="565484" cy="193537"/>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24" name="楕円 23">
              <a:extLst>
                <a:ext uri="{FF2B5EF4-FFF2-40B4-BE49-F238E27FC236}">
                  <a16:creationId xmlns:a16="http://schemas.microsoft.com/office/drawing/2014/main" id="{382E98A2-0A01-A0BF-B720-D0D71D314626}"/>
                </a:ext>
              </a:extLst>
            </p:cNvPr>
            <p:cNvSpPr/>
            <p:nvPr/>
          </p:nvSpPr>
          <p:spPr>
            <a:xfrm>
              <a:off x="6174889" y="3984204"/>
              <a:ext cx="565484" cy="193537"/>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25" name="グループ化 24">
              <a:extLst>
                <a:ext uri="{FF2B5EF4-FFF2-40B4-BE49-F238E27FC236}">
                  <a16:creationId xmlns:a16="http://schemas.microsoft.com/office/drawing/2014/main" id="{38ED7F42-12DF-6752-8A6E-FAB731D05D5C}"/>
                </a:ext>
              </a:extLst>
            </p:cNvPr>
            <p:cNvGrpSpPr/>
            <p:nvPr/>
          </p:nvGrpSpPr>
          <p:grpSpPr>
            <a:xfrm>
              <a:off x="97962" y="4066200"/>
              <a:ext cx="2407135" cy="99302"/>
              <a:chOff x="296407" y="6190264"/>
              <a:chExt cx="2407135" cy="99302"/>
            </a:xfrm>
            <a:solidFill>
              <a:srgbClr val="7030A0"/>
            </a:solidFill>
          </p:grpSpPr>
          <p:cxnSp>
            <p:nvCxnSpPr>
              <p:cNvPr id="26" name="直線コネクタ 25">
                <a:extLst>
                  <a:ext uri="{FF2B5EF4-FFF2-40B4-BE49-F238E27FC236}">
                    <a16:creationId xmlns:a16="http://schemas.microsoft.com/office/drawing/2014/main" id="{64049680-DE36-7BF8-9F0F-2B1F31E8A54C}"/>
                  </a:ext>
                </a:extLst>
              </p:cNvPr>
              <p:cNvCxnSpPr>
                <a:cxnSpLocks/>
              </p:cNvCxnSpPr>
              <p:nvPr/>
            </p:nvCxnSpPr>
            <p:spPr>
              <a:xfrm>
                <a:off x="406577" y="6289566"/>
                <a:ext cx="2296965" cy="0"/>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10610544-F94A-6AD7-9E1C-1C7F7809AC96}"/>
                  </a:ext>
                </a:extLst>
              </p:cNvPr>
              <p:cNvSpPr/>
              <p:nvPr/>
            </p:nvSpPr>
            <p:spPr>
              <a:xfrm>
                <a:off x="296407" y="6190264"/>
                <a:ext cx="73153" cy="7182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19" name="グループ化 18">
            <a:extLst>
              <a:ext uri="{FF2B5EF4-FFF2-40B4-BE49-F238E27FC236}">
                <a16:creationId xmlns:a16="http://schemas.microsoft.com/office/drawing/2014/main" id="{A1158BFA-E1FB-2F6F-A110-41E599A7601F}"/>
              </a:ext>
            </a:extLst>
          </p:cNvPr>
          <p:cNvGrpSpPr/>
          <p:nvPr/>
        </p:nvGrpSpPr>
        <p:grpSpPr>
          <a:xfrm>
            <a:off x="88892" y="-75451221"/>
            <a:ext cx="7209989" cy="212587"/>
            <a:chOff x="88892" y="3968229"/>
            <a:chExt cx="7209989" cy="212587"/>
          </a:xfrm>
        </p:grpSpPr>
        <p:grpSp>
          <p:nvGrpSpPr>
            <p:cNvPr id="62" name="グループ化 61">
              <a:extLst>
                <a:ext uri="{FF2B5EF4-FFF2-40B4-BE49-F238E27FC236}">
                  <a16:creationId xmlns:a16="http://schemas.microsoft.com/office/drawing/2014/main" id="{FB53A0B6-87FC-14CF-FC4F-CD398D0AEDD5}"/>
                </a:ext>
              </a:extLst>
            </p:cNvPr>
            <p:cNvGrpSpPr/>
            <p:nvPr/>
          </p:nvGrpSpPr>
          <p:grpSpPr>
            <a:xfrm>
              <a:off x="88892" y="3968229"/>
              <a:ext cx="7209989" cy="193539"/>
              <a:chOff x="97962" y="3984204"/>
              <a:chExt cx="7209989" cy="193539"/>
            </a:xfrm>
          </p:grpSpPr>
          <p:sp>
            <p:nvSpPr>
              <p:cNvPr id="65" name="楕円 64">
                <a:extLst>
                  <a:ext uri="{FF2B5EF4-FFF2-40B4-BE49-F238E27FC236}">
                    <a16:creationId xmlns:a16="http://schemas.microsoft.com/office/drawing/2014/main" id="{7B78B4B0-35B9-5AB4-9047-0F54FE9356F7}"/>
                  </a:ext>
                </a:extLst>
              </p:cNvPr>
              <p:cNvSpPr/>
              <p:nvPr/>
            </p:nvSpPr>
            <p:spPr>
              <a:xfrm>
                <a:off x="6742467" y="3984206"/>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66" name="楕円 65">
                <a:extLst>
                  <a:ext uri="{FF2B5EF4-FFF2-40B4-BE49-F238E27FC236}">
                    <a16:creationId xmlns:a16="http://schemas.microsoft.com/office/drawing/2014/main" id="{08204396-6400-D313-D585-682F6FB53344}"/>
                  </a:ext>
                </a:extLst>
              </p:cNvPr>
              <p:cNvSpPr/>
              <p:nvPr/>
            </p:nvSpPr>
            <p:spPr>
              <a:xfrm>
                <a:off x="6174889" y="3984204"/>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67" name="グループ化 66">
                <a:extLst>
                  <a:ext uri="{FF2B5EF4-FFF2-40B4-BE49-F238E27FC236}">
                    <a16:creationId xmlns:a16="http://schemas.microsoft.com/office/drawing/2014/main" id="{2C58415D-0204-E782-1D67-2852AA9CCA9D}"/>
                  </a:ext>
                </a:extLst>
              </p:cNvPr>
              <p:cNvGrpSpPr/>
              <p:nvPr/>
            </p:nvGrpSpPr>
            <p:grpSpPr>
              <a:xfrm>
                <a:off x="97962" y="4066200"/>
                <a:ext cx="2407135" cy="99302"/>
                <a:chOff x="296407" y="6190264"/>
                <a:chExt cx="2407135" cy="99302"/>
              </a:xfrm>
              <a:solidFill>
                <a:srgbClr val="7030A0"/>
              </a:solidFill>
            </p:grpSpPr>
            <p:cxnSp>
              <p:nvCxnSpPr>
                <p:cNvPr id="68" name="直線コネクタ 67">
                  <a:extLst>
                    <a:ext uri="{FF2B5EF4-FFF2-40B4-BE49-F238E27FC236}">
                      <a16:creationId xmlns:a16="http://schemas.microsoft.com/office/drawing/2014/main" id="{D1BC1171-9A3A-9725-DE4C-1A08AB666542}"/>
                    </a:ext>
                  </a:extLst>
                </p:cNvPr>
                <p:cNvCxnSpPr>
                  <a:cxnSpLocks/>
                </p:cNvCxnSpPr>
                <p:nvPr/>
              </p:nvCxnSpPr>
              <p:spPr>
                <a:xfrm>
                  <a:off x="406577" y="6289566"/>
                  <a:ext cx="2296965" cy="0"/>
                </a:xfrm>
                <a:prstGeom prst="line">
                  <a:avLst/>
                </a:prstGeom>
                <a:grpFill/>
                <a:ln>
                  <a:solidFill>
                    <a:srgbClr val="7030A0"/>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16E90EF4-6076-E7D1-FD46-EF1FC71CE5A0}"/>
                    </a:ext>
                  </a:extLst>
                </p:cNvPr>
                <p:cNvSpPr/>
                <p:nvPr/>
              </p:nvSpPr>
              <p:spPr>
                <a:xfrm>
                  <a:off x="296407" y="6190264"/>
                  <a:ext cx="73153" cy="7182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6" name="楕円 15">
              <a:extLst>
                <a:ext uri="{FF2B5EF4-FFF2-40B4-BE49-F238E27FC236}">
                  <a16:creationId xmlns:a16="http://schemas.microsoft.com/office/drawing/2014/main" id="{5BF4BFE1-03A2-54A3-5379-598AF7BE45A3}"/>
                </a:ext>
              </a:extLst>
            </p:cNvPr>
            <p:cNvSpPr/>
            <p:nvPr/>
          </p:nvSpPr>
          <p:spPr>
            <a:xfrm>
              <a:off x="5022819" y="3987279"/>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56" name="グループ化 55">
            <a:extLst>
              <a:ext uri="{FF2B5EF4-FFF2-40B4-BE49-F238E27FC236}">
                <a16:creationId xmlns:a16="http://schemas.microsoft.com/office/drawing/2014/main" id="{B37B38DC-B659-5B3D-59AD-57B13197356F}"/>
              </a:ext>
            </a:extLst>
          </p:cNvPr>
          <p:cNvGrpSpPr/>
          <p:nvPr/>
        </p:nvGrpSpPr>
        <p:grpSpPr>
          <a:xfrm>
            <a:off x="366144" y="7123639"/>
            <a:ext cx="7237148" cy="193539"/>
            <a:chOff x="97962" y="4002310"/>
            <a:chExt cx="7237148" cy="193539"/>
          </a:xfrm>
        </p:grpSpPr>
        <p:sp>
          <p:nvSpPr>
            <p:cNvPr id="57" name="楕円 56">
              <a:extLst>
                <a:ext uri="{FF2B5EF4-FFF2-40B4-BE49-F238E27FC236}">
                  <a16:creationId xmlns:a16="http://schemas.microsoft.com/office/drawing/2014/main" id="{A1EA1AF9-98D6-4BA6-B498-71219279AA8B}"/>
                </a:ext>
              </a:extLst>
            </p:cNvPr>
            <p:cNvSpPr/>
            <p:nvPr/>
          </p:nvSpPr>
          <p:spPr>
            <a:xfrm>
              <a:off x="6769626" y="4002312"/>
              <a:ext cx="565484" cy="193537"/>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58" name="楕円 57">
              <a:extLst>
                <a:ext uri="{FF2B5EF4-FFF2-40B4-BE49-F238E27FC236}">
                  <a16:creationId xmlns:a16="http://schemas.microsoft.com/office/drawing/2014/main" id="{56F09876-6811-CB83-78AD-A01A07C60CDE}"/>
                </a:ext>
              </a:extLst>
            </p:cNvPr>
            <p:cNvSpPr/>
            <p:nvPr/>
          </p:nvSpPr>
          <p:spPr>
            <a:xfrm>
              <a:off x="6202048" y="4002310"/>
              <a:ext cx="565484" cy="193537"/>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59" name="グループ化 58">
              <a:extLst>
                <a:ext uri="{FF2B5EF4-FFF2-40B4-BE49-F238E27FC236}">
                  <a16:creationId xmlns:a16="http://schemas.microsoft.com/office/drawing/2014/main" id="{8E725D6B-791A-191D-F4D6-EA9DC8437802}"/>
                </a:ext>
              </a:extLst>
            </p:cNvPr>
            <p:cNvGrpSpPr/>
            <p:nvPr/>
          </p:nvGrpSpPr>
          <p:grpSpPr>
            <a:xfrm>
              <a:off x="97962" y="4066200"/>
              <a:ext cx="2407135" cy="99302"/>
              <a:chOff x="296407" y="6190264"/>
              <a:chExt cx="2407135" cy="99302"/>
            </a:xfrm>
            <a:solidFill>
              <a:srgbClr val="7030A0"/>
            </a:solidFill>
          </p:grpSpPr>
          <p:cxnSp>
            <p:nvCxnSpPr>
              <p:cNvPr id="60" name="直線コネクタ 59">
                <a:extLst>
                  <a:ext uri="{FF2B5EF4-FFF2-40B4-BE49-F238E27FC236}">
                    <a16:creationId xmlns:a16="http://schemas.microsoft.com/office/drawing/2014/main" id="{F19071AF-C94D-0CBC-E6BD-CF12F23F7681}"/>
                  </a:ext>
                </a:extLst>
              </p:cNvPr>
              <p:cNvCxnSpPr>
                <a:cxnSpLocks/>
              </p:cNvCxnSpPr>
              <p:nvPr/>
            </p:nvCxnSpPr>
            <p:spPr>
              <a:xfrm>
                <a:off x="406577" y="6289566"/>
                <a:ext cx="2296965" cy="0"/>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8651504D-7903-49DC-E364-801CE769E8E0}"/>
                  </a:ext>
                </a:extLst>
              </p:cNvPr>
              <p:cNvSpPr/>
              <p:nvPr/>
            </p:nvSpPr>
            <p:spPr>
              <a:xfrm>
                <a:off x="296407" y="6190264"/>
                <a:ext cx="73153" cy="7182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30" name="グループ化 29">
            <a:extLst>
              <a:ext uri="{FF2B5EF4-FFF2-40B4-BE49-F238E27FC236}">
                <a16:creationId xmlns:a16="http://schemas.microsoft.com/office/drawing/2014/main" id="{AC2FD56E-E1E7-7389-3D89-FC8F60FDFB38}"/>
              </a:ext>
            </a:extLst>
          </p:cNvPr>
          <p:cNvGrpSpPr/>
          <p:nvPr/>
        </p:nvGrpSpPr>
        <p:grpSpPr>
          <a:xfrm>
            <a:off x="88892" y="6308863"/>
            <a:ext cx="7209989" cy="212587"/>
            <a:chOff x="88892" y="3968229"/>
            <a:chExt cx="7209989" cy="212587"/>
          </a:xfrm>
        </p:grpSpPr>
        <p:grpSp>
          <p:nvGrpSpPr>
            <p:cNvPr id="32" name="グループ化 31">
              <a:extLst>
                <a:ext uri="{FF2B5EF4-FFF2-40B4-BE49-F238E27FC236}">
                  <a16:creationId xmlns:a16="http://schemas.microsoft.com/office/drawing/2014/main" id="{63C44329-BDAC-3628-9C46-42245A635CB9}"/>
                </a:ext>
              </a:extLst>
            </p:cNvPr>
            <p:cNvGrpSpPr/>
            <p:nvPr/>
          </p:nvGrpSpPr>
          <p:grpSpPr>
            <a:xfrm>
              <a:off x="88892" y="3968229"/>
              <a:ext cx="7209989" cy="193539"/>
              <a:chOff x="97962" y="3984204"/>
              <a:chExt cx="7209989" cy="193539"/>
            </a:xfrm>
          </p:grpSpPr>
          <p:sp>
            <p:nvSpPr>
              <p:cNvPr id="34" name="楕円 33">
                <a:extLst>
                  <a:ext uri="{FF2B5EF4-FFF2-40B4-BE49-F238E27FC236}">
                    <a16:creationId xmlns:a16="http://schemas.microsoft.com/office/drawing/2014/main" id="{02123DEA-0CF8-D0AA-1573-C3CA04438189}"/>
                  </a:ext>
                </a:extLst>
              </p:cNvPr>
              <p:cNvSpPr/>
              <p:nvPr/>
            </p:nvSpPr>
            <p:spPr>
              <a:xfrm>
                <a:off x="6742467" y="3984206"/>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35" name="楕円 34">
                <a:extLst>
                  <a:ext uri="{FF2B5EF4-FFF2-40B4-BE49-F238E27FC236}">
                    <a16:creationId xmlns:a16="http://schemas.microsoft.com/office/drawing/2014/main" id="{9AE4C675-FE08-2ECC-1205-69661F61513A}"/>
                  </a:ext>
                </a:extLst>
              </p:cNvPr>
              <p:cNvSpPr/>
              <p:nvPr/>
            </p:nvSpPr>
            <p:spPr>
              <a:xfrm>
                <a:off x="6174889" y="3984204"/>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36" name="グループ化 35">
                <a:extLst>
                  <a:ext uri="{FF2B5EF4-FFF2-40B4-BE49-F238E27FC236}">
                    <a16:creationId xmlns:a16="http://schemas.microsoft.com/office/drawing/2014/main" id="{ED9F9315-43E1-0A3E-489C-DB48F3A44E99}"/>
                  </a:ext>
                </a:extLst>
              </p:cNvPr>
              <p:cNvGrpSpPr/>
              <p:nvPr/>
            </p:nvGrpSpPr>
            <p:grpSpPr>
              <a:xfrm>
                <a:off x="97962" y="4066200"/>
                <a:ext cx="2407135" cy="99302"/>
                <a:chOff x="296407" y="6190264"/>
                <a:chExt cx="2407135" cy="99302"/>
              </a:xfrm>
              <a:solidFill>
                <a:srgbClr val="7030A0"/>
              </a:solidFill>
            </p:grpSpPr>
            <p:cxnSp>
              <p:nvCxnSpPr>
                <p:cNvPr id="40" name="直線コネクタ 39">
                  <a:extLst>
                    <a:ext uri="{FF2B5EF4-FFF2-40B4-BE49-F238E27FC236}">
                      <a16:creationId xmlns:a16="http://schemas.microsoft.com/office/drawing/2014/main" id="{E86F809A-0B0F-8464-C4CC-8F8FDEB2501F}"/>
                    </a:ext>
                  </a:extLst>
                </p:cNvPr>
                <p:cNvCxnSpPr>
                  <a:cxnSpLocks/>
                </p:cNvCxnSpPr>
                <p:nvPr/>
              </p:nvCxnSpPr>
              <p:spPr>
                <a:xfrm>
                  <a:off x="406577" y="6289566"/>
                  <a:ext cx="2296965" cy="0"/>
                </a:xfrm>
                <a:prstGeom prst="line">
                  <a:avLst/>
                </a:prstGeom>
                <a:grpFill/>
                <a:ln>
                  <a:solidFill>
                    <a:srgbClr val="7030A0"/>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96352841-4BA2-BA87-4F6D-50D1C093DDCD}"/>
                    </a:ext>
                  </a:extLst>
                </p:cNvPr>
                <p:cNvSpPr/>
                <p:nvPr/>
              </p:nvSpPr>
              <p:spPr>
                <a:xfrm>
                  <a:off x="296407" y="6190264"/>
                  <a:ext cx="73153" cy="7182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3" name="楕円 32">
              <a:extLst>
                <a:ext uri="{FF2B5EF4-FFF2-40B4-BE49-F238E27FC236}">
                  <a16:creationId xmlns:a16="http://schemas.microsoft.com/office/drawing/2014/main" id="{6B469D4E-4317-E051-40EB-9CCF88F57F42}"/>
                </a:ext>
              </a:extLst>
            </p:cNvPr>
            <p:cNvSpPr/>
            <p:nvPr/>
          </p:nvSpPr>
          <p:spPr>
            <a:xfrm>
              <a:off x="5022819" y="3987279"/>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4" name="グループ化 3">
            <a:extLst>
              <a:ext uri="{FF2B5EF4-FFF2-40B4-BE49-F238E27FC236}">
                <a16:creationId xmlns:a16="http://schemas.microsoft.com/office/drawing/2014/main" id="{C0F3BA77-EF19-A7CF-0315-040ECEF879CB}"/>
              </a:ext>
            </a:extLst>
          </p:cNvPr>
          <p:cNvGrpSpPr/>
          <p:nvPr/>
        </p:nvGrpSpPr>
        <p:grpSpPr>
          <a:xfrm>
            <a:off x="93810" y="2892144"/>
            <a:ext cx="7209989" cy="212587"/>
            <a:chOff x="88892" y="3968229"/>
            <a:chExt cx="7209989" cy="212587"/>
          </a:xfrm>
        </p:grpSpPr>
        <p:grpSp>
          <p:nvGrpSpPr>
            <p:cNvPr id="7" name="グループ化 6">
              <a:extLst>
                <a:ext uri="{FF2B5EF4-FFF2-40B4-BE49-F238E27FC236}">
                  <a16:creationId xmlns:a16="http://schemas.microsoft.com/office/drawing/2014/main" id="{6B2766E8-ED0E-DCB0-8880-6CDA8E06AD31}"/>
                </a:ext>
              </a:extLst>
            </p:cNvPr>
            <p:cNvGrpSpPr/>
            <p:nvPr/>
          </p:nvGrpSpPr>
          <p:grpSpPr>
            <a:xfrm>
              <a:off x="88892" y="3968229"/>
              <a:ext cx="7209989" cy="193539"/>
              <a:chOff x="97962" y="3984204"/>
              <a:chExt cx="7209989" cy="193539"/>
            </a:xfrm>
          </p:grpSpPr>
          <p:sp>
            <p:nvSpPr>
              <p:cNvPr id="10" name="楕円 9">
                <a:extLst>
                  <a:ext uri="{FF2B5EF4-FFF2-40B4-BE49-F238E27FC236}">
                    <a16:creationId xmlns:a16="http://schemas.microsoft.com/office/drawing/2014/main" id="{32D73AC3-A8F7-E8C6-8B78-C19535AC7419}"/>
                  </a:ext>
                </a:extLst>
              </p:cNvPr>
              <p:cNvSpPr/>
              <p:nvPr/>
            </p:nvSpPr>
            <p:spPr>
              <a:xfrm>
                <a:off x="6742467" y="3984206"/>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13" name="楕円 12">
                <a:extLst>
                  <a:ext uri="{FF2B5EF4-FFF2-40B4-BE49-F238E27FC236}">
                    <a16:creationId xmlns:a16="http://schemas.microsoft.com/office/drawing/2014/main" id="{5FCEF9D1-14F0-B261-082E-A6B0DBCF9801}"/>
                  </a:ext>
                </a:extLst>
              </p:cNvPr>
              <p:cNvSpPr/>
              <p:nvPr/>
            </p:nvSpPr>
            <p:spPr>
              <a:xfrm>
                <a:off x="6174889" y="3984204"/>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14" name="グループ化 13">
                <a:extLst>
                  <a:ext uri="{FF2B5EF4-FFF2-40B4-BE49-F238E27FC236}">
                    <a16:creationId xmlns:a16="http://schemas.microsoft.com/office/drawing/2014/main" id="{43E7BCF2-948F-8E8B-1781-6111BBE4247B}"/>
                  </a:ext>
                </a:extLst>
              </p:cNvPr>
              <p:cNvGrpSpPr/>
              <p:nvPr/>
            </p:nvGrpSpPr>
            <p:grpSpPr>
              <a:xfrm>
                <a:off x="97962" y="4066200"/>
                <a:ext cx="2407135" cy="99302"/>
                <a:chOff x="296407" y="6190264"/>
                <a:chExt cx="2407135" cy="99302"/>
              </a:xfrm>
              <a:solidFill>
                <a:srgbClr val="7030A0"/>
              </a:solidFill>
            </p:grpSpPr>
            <p:cxnSp>
              <p:nvCxnSpPr>
                <p:cNvPr id="20" name="直線コネクタ 19">
                  <a:extLst>
                    <a:ext uri="{FF2B5EF4-FFF2-40B4-BE49-F238E27FC236}">
                      <a16:creationId xmlns:a16="http://schemas.microsoft.com/office/drawing/2014/main" id="{14222526-9272-D269-6A5D-B0F54E671C2C}"/>
                    </a:ext>
                  </a:extLst>
                </p:cNvPr>
                <p:cNvCxnSpPr>
                  <a:cxnSpLocks/>
                </p:cNvCxnSpPr>
                <p:nvPr/>
              </p:nvCxnSpPr>
              <p:spPr>
                <a:xfrm>
                  <a:off x="406577" y="6289566"/>
                  <a:ext cx="2296965" cy="0"/>
                </a:xfrm>
                <a:prstGeom prst="line">
                  <a:avLst/>
                </a:prstGeom>
                <a:grpFill/>
                <a:ln>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A29A1F8A-56B1-1319-464E-9DD6B4DD6574}"/>
                    </a:ext>
                  </a:extLst>
                </p:cNvPr>
                <p:cNvSpPr/>
                <p:nvPr/>
              </p:nvSpPr>
              <p:spPr>
                <a:xfrm>
                  <a:off x="296407" y="6190264"/>
                  <a:ext cx="73153" cy="7182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9" name="楕円 8">
              <a:extLst>
                <a:ext uri="{FF2B5EF4-FFF2-40B4-BE49-F238E27FC236}">
                  <a16:creationId xmlns:a16="http://schemas.microsoft.com/office/drawing/2014/main" id="{5A3D4B8C-2A2F-6B7A-5B8D-2CDCCF2ABAD2}"/>
                </a:ext>
              </a:extLst>
            </p:cNvPr>
            <p:cNvSpPr/>
            <p:nvPr/>
          </p:nvSpPr>
          <p:spPr>
            <a:xfrm>
              <a:off x="5022819" y="3987279"/>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23" name="グループ化 22">
            <a:extLst>
              <a:ext uri="{FF2B5EF4-FFF2-40B4-BE49-F238E27FC236}">
                <a16:creationId xmlns:a16="http://schemas.microsoft.com/office/drawing/2014/main" id="{AD61994D-EA5B-618A-1D33-1CCD6CD84A45}"/>
              </a:ext>
            </a:extLst>
          </p:cNvPr>
          <p:cNvGrpSpPr/>
          <p:nvPr/>
        </p:nvGrpSpPr>
        <p:grpSpPr>
          <a:xfrm>
            <a:off x="98725" y="5069992"/>
            <a:ext cx="7209989" cy="193539"/>
            <a:chOff x="97962" y="3984204"/>
            <a:chExt cx="7209989" cy="193539"/>
          </a:xfrm>
        </p:grpSpPr>
        <p:sp>
          <p:nvSpPr>
            <p:cNvPr id="29" name="楕円 28">
              <a:extLst>
                <a:ext uri="{FF2B5EF4-FFF2-40B4-BE49-F238E27FC236}">
                  <a16:creationId xmlns:a16="http://schemas.microsoft.com/office/drawing/2014/main" id="{8EA3166B-8F05-747D-24E6-DF49D57ED299}"/>
                </a:ext>
              </a:extLst>
            </p:cNvPr>
            <p:cNvSpPr/>
            <p:nvPr/>
          </p:nvSpPr>
          <p:spPr>
            <a:xfrm>
              <a:off x="6742467" y="3984206"/>
              <a:ext cx="565484" cy="193537"/>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31" name="楕円 30">
              <a:extLst>
                <a:ext uri="{FF2B5EF4-FFF2-40B4-BE49-F238E27FC236}">
                  <a16:creationId xmlns:a16="http://schemas.microsoft.com/office/drawing/2014/main" id="{8575D707-47FE-160C-0135-89594907DFB7}"/>
                </a:ext>
              </a:extLst>
            </p:cNvPr>
            <p:cNvSpPr/>
            <p:nvPr/>
          </p:nvSpPr>
          <p:spPr>
            <a:xfrm>
              <a:off x="6174889" y="3984204"/>
              <a:ext cx="565484" cy="193537"/>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37" name="グループ化 36">
              <a:extLst>
                <a:ext uri="{FF2B5EF4-FFF2-40B4-BE49-F238E27FC236}">
                  <a16:creationId xmlns:a16="http://schemas.microsoft.com/office/drawing/2014/main" id="{556580E9-95E1-D215-512B-AC9292793135}"/>
                </a:ext>
              </a:extLst>
            </p:cNvPr>
            <p:cNvGrpSpPr/>
            <p:nvPr/>
          </p:nvGrpSpPr>
          <p:grpSpPr>
            <a:xfrm>
              <a:off x="97962" y="4066200"/>
              <a:ext cx="2407135" cy="99302"/>
              <a:chOff x="296407" y="6190264"/>
              <a:chExt cx="2407135" cy="99302"/>
            </a:xfrm>
            <a:solidFill>
              <a:srgbClr val="7030A0"/>
            </a:solidFill>
          </p:grpSpPr>
          <p:cxnSp>
            <p:nvCxnSpPr>
              <p:cNvPr id="38" name="直線コネクタ 37">
                <a:extLst>
                  <a:ext uri="{FF2B5EF4-FFF2-40B4-BE49-F238E27FC236}">
                    <a16:creationId xmlns:a16="http://schemas.microsoft.com/office/drawing/2014/main" id="{9D8898C7-5D6F-901F-138D-57EB89912271}"/>
                  </a:ext>
                </a:extLst>
              </p:cNvPr>
              <p:cNvCxnSpPr>
                <a:cxnSpLocks/>
              </p:cNvCxnSpPr>
              <p:nvPr/>
            </p:nvCxnSpPr>
            <p:spPr>
              <a:xfrm>
                <a:off x="406577" y="6289566"/>
                <a:ext cx="2296965" cy="0"/>
              </a:xfrm>
              <a:prstGeom prst="line">
                <a:avLst/>
              </a:prstGeom>
              <a:grpFill/>
              <a:ln>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B18EC2C0-C666-CBBD-7AC3-7B11321BA998}"/>
                  </a:ext>
                </a:extLst>
              </p:cNvPr>
              <p:cNvSpPr/>
              <p:nvPr/>
            </p:nvSpPr>
            <p:spPr>
              <a:xfrm>
                <a:off x="296407" y="6190264"/>
                <a:ext cx="73153" cy="7182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47" name="グループ化 46">
            <a:extLst>
              <a:ext uri="{FF2B5EF4-FFF2-40B4-BE49-F238E27FC236}">
                <a16:creationId xmlns:a16="http://schemas.microsoft.com/office/drawing/2014/main" id="{AD103A30-7D5B-BC03-5165-336C6160CFA8}"/>
              </a:ext>
            </a:extLst>
          </p:cNvPr>
          <p:cNvGrpSpPr/>
          <p:nvPr/>
        </p:nvGrpSpPr>
        <p:grpSpPr>
          <a:xfrm>
            <a:off x="83975" y="6156457"/>
            <a:ext cx="7209989" cy="212587"/>
            <a:chOff x="88892" y="3968229"/>
            <a:chExt cx="7209989" cy="212587"/>
          </a:xfrm>
        </p:grpSpPr>
        <p:grpSp>
          <p:nvGrpSpPr>
            <p:cNvPr id="48" name="グループ化 47">
              <a:extLst>
                <a:ext uri="{FF2B5EF4-FFF2-40B4-BE49-F238E27FC236}">
                  <a16:creationId xmlns:a16="http://schemas.microsoft.com/office/drawing/2014/main" id="{B2D6CA33-1755-FD7B-8B77-AC74DD312C82}"/>
                </a:ext>
              </a:extLst>
            </p:cNvPr>
            <p:cNvGrpSpPr/>
            <p:nvPr/>
          </p:nvGrpSpPr>
          <p:grpSpPr>
            <a:xfrm>
              <a:off x="88892" y="3968229"/>
              <a:ext cx="7209989" cy="193539"/>
              <a:chOff x="97962" y="3984204"/>
              <a:chExt cx="7209989" cy="193539"/>
            </a:xfrm>
          </p:grpSpPr>
          <p:sp>
            <p:nvSpPr>
              <p:cNvPr id="50" name="楕円 49">
                <a:extLst>
                  <a:ext uri="{FF2B5EF4-FFF2-40B4-BE49-F238E27FC236}">
                    <a16:creationId xmlns:a16="http://schemas.microsoft.com/office/drawing/2014/main" id="{37A43CF3-88F7-6E91-496C-F791EF1D2DEE}"/>
                  </a:ext>
                </a:extLst>
              </p:cNvPr>
              <p:cNvSpPr/>
              <p:nvPr/>
            </p:nvSpPr>
            <p:spPr>
              <a:xfrm>
                <a:off x="6742467" y="3984206"/>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51" name="楕円 50">
                <a:extLst>
                  <a:ext uri="{FF2B5EF4-FFF2-40B4-BE49-F238E27FC236}">
                    <a16:creationId xmlns:a16="http://schemas.microsoft.com/office/drawing/2014/main" id="{F78D8355-B50E-DF70-9620-44AEF2704444}"/>
                  </a:ext>
                </a:extLst>
              </p:cNvPr>
              <p:cNvSpPr/>
              <p:nvPr/>
            </p:nvSpPr>
            <p:spPr>
              <a:xfrm>
                <a:off x="6174889" y="3984204"/>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52" name="グループ化 51">
                <a:extLst>
                  <a:ext uri="{FF2B5EF4-FFF2-40B4-BE49-F238E27FC236}">
                    <a16:creationId xmlns:a16="http://schemas.microsoft.com/office/drawing/2014/main" id="{5513F229-9CB7-A5EA-F549-5B12C36080AA}"/>
                  </a:ext>
                </a:extLst>
              </p:cNvPr>
              <p:cNvGrpSpPr/>
              <p:nvPr/>
            </p:nvGrpSpPr>
            <p:grpSpPr>
              <a:xfrm>
                <a:off x="97962" y="4066200"/>
                <a:ext cx="2407135" cy="99302"/>
                <a:chOff x="296407" y="6190264"/>
                <a:chExt cx="2407135" cy="99302"/>
              </a:xfrm>
              <a:solidFill>
                <a:srgbClr val="7030A0"/>
              </a:solidFill>
            </p:grpSpPr>
            <p:cxnSp>
              <p:nvCxnSpPr>
                <p:cNvPr id="53" name="直線コネクタ 52">
                  <a:extLst>
                    <a:ext uri="{FF2B5EF4-FFF2-40B4-BE49-F238E27FC236}">
                      <a16:creationId xmlns:a16="http://schemas.microsoft.com/office/drawing/2014/main" id="{9C3EB076-A290-9B23-EED2-BDF0CF3467D9}"/>
                    </a:ext>
                  </a:extLst>
                </p:cNvPr>
                <p:cNvCxnSpPr>
                  <a:cxnSpLocks/>
                </p:cNvCxnSpPr>
                <p:nvPr/>
              </p:nvCxnSpPr>
              <p:spPr>
                <a:xfrm>
                  <a:off x="406577" y="6289566"/>
                  <a:ext cx="2296965" cy="0"/>
                </a:xfrm>
                <a:prstGeom prst="line">
                  <a:avLst/>
                </a:prstGeom>
                <a:grpFill/>
                <a:ln>
                  <a:solidFill>
                    <a:srgbClr val="7030A0"/>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2D9B86AD-D73C-63E5-325D-281ADB93DFC4}"/>
                    </a:ext>
                  </a:extLst>
                </p:cNvPr>
                <p:cNvSpPr/>
                <p:nvPr/>
              </p:nvSpPr>
              <p:spPr>
                <a:xfrm>
                  <a:off x="296407" y="6190264"/>
                  <a:ext cx="73153" cy="7182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49" name="楕円 48">
              <a:extLst>
                <a:ext uri="{FF2B5EF4-FFF2-40B4-BE49-F238E27FC236}">
                  <a16:creationId xmlns:a16="http://schemas.microsoft.com/office/drawing/2014/main" id="{B8AC31E9-948C-2669-29A1-494161CEFF22}"/>
                </a:ext>
              </a:extLst>
            </p:cNvPr>
            <p:cNvSpPr/>
            <p:nvPr/>
          </p:nvSpPr>
          <p:spPr>
            <a:xfrm>
              <a:off x="5022819" y="3987279"/>
              <a:ext cx="565484" cy="193537"/>
            </a:xfrm>
            <a:prstGeom prst="ellipse">
              <a:avLst/>
            </a:prstGeom>
            <a:no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55" name="グループ化 54">
            <a:extLst>
              <a:ext uri="{FF2B5EF4-FFF2-40B4-BE49-F238E27FC236}">
                <a16:creationId xmlns:a16="http://schemas.microsoft.com/office/drawing/2014/main" id="{D6F929D4-ECCA-CC0B-45A2-1F5AEB905947}"/>
              </a:ext>
            </a:extLst>
          </p:cNvPr>
          <p:cNvGrpSpPr/>
          <p:nvPr/>
        </p:nvGrpSpPr>
        <p:grpSpPr>
          <a:xfrm>
            <a:off x="74145" y="3983526"/>
            <a:ext cx="7209989" cy="193539"/>
            <a:chOff x="97962" y="3984204"/>
            <a:chExt cx="7209989" cy="193539"/>
          </a:xfrm>
        </p:grpSpPr>
        <p:sp>
          <p:nvSpPr>
            <p:cNvPr id="71" name="楕円 70">
              <a:extLst>
                <a:ext uri="{FF2B5EF4-FFF2-40B4-BE49-F238E27FC236}">
                  <a16:creationId xmlns:a16="http://schemas.microsoft.com/office/drawing/2014/main" id="{3ADAE73B-FD33-3D80-41B5-0E71694BDF19}"/>
                </a:ext>
              </a:extLst>
            </p:cNvPr>
            <p:cNvSpPr/>
            <p:nvPr/>
          </p:nvSpPr>
          <p:spPr>
            <a:xfrm>
              <a:off x="6742467" y="3984206"/>
              <a:ext cx="565484" cy="193537"/>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72" name="楕円 71">
              <a:extLst>
                <a:ext uri="{FF2B5EF4-FFF2-40B4-BE49-F238E27FC236}">
                  <a16:creationId xmlns:a16="http://schemas.microsoft.com/office/drawing/2014/main" id="{0DE47E44-2030-B08C-AFEA-382CE0DC2622}"/>
                </a:ext>
              </a:extLst>
            </p:cNvPr>
            <p:cNvSpPr/>
            <p:nvPr/>
          </p:nvSpPr>
          <p:spPr>
            <a:xfrm>
              <a:off x="6174889" y="3984204"/>
              <a:ext cx="565484" cy="193537"/>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87" name="グループ化 86">
              <a:extLst>
                <a:ext uri="{FF2B5EF4-FFF2-40B4-BE49-F238E27FC236}">
                  <a16:creationId xmlns:a16="http://schemas.microsoft.com/office/drawing/2014/main" id="{7FDA3082-1F3C-3C6B-70BD-E3F20DBDCFEC}"/>
                </a:ext>
              </a:extLst>
            </p:cNvPr>
            <p:cNvGrpSpPr/>
            <p:nvPr/>
          </p:nvGrpSpPr>
          <p:grpSpPr>
            <a:xfrm>
              <a:off x="97962" y="4066200"/>
              <a:ext cx="2407135" cy="99302"/>
              <a:chOff x="296407" y="6190264"/>
              <a:chExt cx="2407135" cy="99302"/>
            </a:xfrm>
            <a:solidFill>
              <a:srgbClr val="7030A0"/>
            </a:solidFill>
          </p:grpSpPr>
          <p:cxnSp>
            <p:nvCxnSpPr>
              <p:cNvPr id="88" name="直線コネクタ 87">
                <a:extLst>
                  <a:ext uri="{FF2B5EF4-FFF2-40B4-BE49-F238E27FC236}">
                    <a16:creationId xmlns:a16="http://schemas.microsoft.com/office/drawing/2014/main" id="{9DF049EE-DF5E-889B-5B1C-05DCCED7DE0D}"/>
                  </a:ext>
                </a:extLst>
              </p:cNvPr>
              <p:cNvCxnSpPr>
                <a:cxnSpLocks/>
              </p:cNvCxnSpPr>
              <p:nvPr/>
            </p:nvCxnSpPr>
            <p:spPr>
              <a:xfrm>
                <a:off x="406577" y="6289566"/>
                <a:ext cx="2296965" cy="0"/>
              </a:xfrm>
              <a:prstGeom prst="line">
                <a:avLst/>
              </a:prstGeom>
              <a:grpFill/>
              <a:ln>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39D96741-C763-7A89-087F-6E24C8888986}"/>
                  </a:ext>
                </a:extLst>
              </p:cNvPr>
              <p:cNvSpPr/>
              <p:nvPr/>
            </p:nvSpPr>
            <p:spPr>
              <a:xfrm>
                <a:off x="296407" y="6190264"/>
                <a:ext cx="73153" cy="7182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Tree>
    <p:extLst>
      <p:ext uri="{BB962C8B-B14F-4D97-AF65-F5344CB8AC3E}">
        <p14:creationId xmlns:p14="http://schemas.microsoft.com/office/powerpoint/2010/main" val="119947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3CC0507-00F8-4CBD-A0F1-D945FC001DE6}"/>
              </a:ext>
            </a:extLst>
          </p:cNvPr>
          <p:cNvSpPr txBox="1"/>
          <p:nvPr/>
        </p:nvSpPr>
        <p:spPr>
          <a:xfrm>
            <a:off x="5011149" y="1245325"/>
            <a:ext cx="146706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r>
              <a:rPr lang="ja-JP" altLang="en-US" sz="2000" dirty="0">
                <a:solidFill>
                  <a:prstClr val="black">
                    <a:lumMod val="75000"/>
                    <a:lumOff val="25000"/>
                  </a:prst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メイン</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2480D23D-F4BE-4BD6-BAA6-CCBA65B64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532" y="501659"/>
            <a:ext cx="331149" cy="331149"/>
          </a:xfrm>
          <a:prstGeom prst="rect">
            <a:avLst/>
          </a:prstGeom>
        </p:spPr>
      </p:pic>
      <p:pic>
        <p:nvPicPr>
          <p:cNvPr id="14" name="図 13">
            <a:extLst>
              <a:ext uri="{FF2B5EF4-FFF2-40B4-BE49-F238E27FC236}">
                <a16:creationId xmlns:a16="http://schemas.microsoft.com/office/drawing/2014/main" id="{7D0DB89C-AFBA-458B-B716-AC29742C1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812" y="501659"/>
            <a:ext cx="331149" cy="331149"/>
          </a:xfrm>
          <a:prstGeom prst="rect">
            <a:avLst/>
          </a:prstGeom>
        </p:spPr>
      </p:pic>
      <p:pic>
        <p:nvPicPr>
          <p:cNvPr id="20" name="図 19">
            <a:extLst>
              <a:ext uri="{FF2B5EF4-FFF2-40B4-BE49-F238E27FC236}">
                <a16:creationId xmlns:a16="http://schemas.microsoft.com/office/drawing/2014/main" id="{072B855F-F4CD-4B71-B2A1-E99A481CD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3251" y="501659"/>
            <a:ext cx="331149" cy="331149"/>
          </a:xfrm>
          <a:prstGeom prst="rect">
            <a:avLst/>
          </a:prstGeom>
        </p:spPr>
      </p:pic>
      <p:sp>
        <p:nvSpPr>
          <p:cNvPr id="22" name="テキスト ボックス 21">
            <a:extLst>
              <a:ext uri="{FF2B5EF4-FFF2-40B4-BE49-F238E27FC236}">
                <a16:creationId xmlns:a16="http://schemas.microsoft.com/office/drawing/2014/main" id="{B79F75E9-2FBE-4838-8C7C-75D7966F9ED7}"/>
              </a:ext>
            </a:extLst>
          </p:cNvPr>
          <p:cNvSpPr txBox="1"/>
          <p:nvPr/>
        </p:nvSpPr>
        <p:spPr>
          <a:xfrm>
            <a:off x="4231784" y="1597646"/>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稼働・売上・粗利の各平均実績の総合ランキング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役割別／</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6875" y="700585"/>
            <a:ext cx="3877985"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役割別総合実績</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D20074E2-F690-CC53-5144-ED9C10FB83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6721" y="1127893"/>
            <a:ext cx="497020" cy="495850"/>
          </a:xfrm>
          <a:prstGeom prst="rect">
            <a:avLst/>
          </a:prstGeom>
        </p:spPr>
      </p:pic>
      <p:pic>
        <p:nvPicPr>
          <p:cNvPr id="5" name="図 4">
            <a:extLst>
              <a:ext uri="{FF2B5EF4-FFF2-40B4-BE49-F238E27FC236}">
                <a16:creationId xmlns:a16="http://schemas.microsoft.com/office/drawing/2014/main" id="{147E82E1-0DD3-A4A0-2E2C-68D3AB50E9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7" name="図 6">
            <a:extLst>
              <a:ext uri="{FF2B5EF4-FFF2-40B4-BE49-F238E27FC236}">
                <a16:creationId xmlns:a16="http://schemas.microsoft.com/office/drawing/2014/main" id="{8688BB32-3263-436D-A864-4B6C810E95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graphicFrame>
        <p:nvGraphicFramePr>
          <p:cNvPr id="8" name="オブジェクト 7">
            <a:extLst>
              <a:ext uri="{FF2B5EF4-FFF2-40B4-BE49-F238E27FC236}">
                <a16:creationId xmlns:a16="http://schemas.microsoft.com/office/drawing/2014/main" id="{7B513D3B-BD43-BE00-C738-3D6257280C1E}"/>
              </a:ext>
            </a:extLst>
          </p:cNvPr>
          <p:cNvGraphicFramePr>
            <a:graphicFrameLocks noChangeAspect="1"/>
          </p:cNvGraphicFramePr>
          <p:nvPr>
            <p:extLst>
              <p:ext uri="{D42A27DB-BD31-4B8C-83A1-F6EECF244321}">
                <p14:modId xmlns:p14="http://schemas.microsoft.com/office/powerpoint/2010/main" val="1513878321"/>
              </p:ext>
            </p:extLst>
          </p:nvPr>
        </p:nvGraphicFramePr>
        <p:xfrm>
          <a:off x="527050" y="1905000"/>
          <a:ext cx="11245850" cy="4681538"/>
        </p:xfrm>
        <a:graphic>
          <a:graphicData uri="http://schemas.openxmlformats.org/presentationml/2006/ole">
            <mc:AlternateContent xmlns:mc="http://schemas.openxmlformats.org/markup-compatibility/2006">
              <mc:Choice xmlns:v="urn:schemas-microsoft-com:vml" Requires="v">
                <p:oleObj name="Worksheet" r:id="rId10" imgW="11715772" imgH="4876942" progId="Excel.Sheet.12">
                  <p:link updateAutomatic="1"/>
                </p:oleObj>
              </mc:Choice>
              <mc:Fallback>
                <p:oleObj name="Worksheet" r:id="rId10" imgW="11715772" imgH="4876942" progId="Excel.Sheet.12">
                  <p:link updateAutomatic="1"/>
                  <p:pic>
                    <p:nvPicPr>
                      <p:cNvPr id="8" name="オブジェクト 7">
                        <a:extLst>
                          <a:ext uri="{FF2B5EF4-FFF2-40B4-BE49-F238E27FC236}">
                            <a16:creationId xmlns:a16="http://schemas.microsoft.com/office/drawing/2014/main" id="{7B513D3B-BD43-BE00-C738-3D6257280C1E}"/>
                          </a:ext>
                        </a:extLst>
                      </p:cNvPr>
                      <p:cNvPicPr/>
                      <p:nvPr/>
                    </p:nvPicPr>
                    <p:blipFill>
                      <a:blip r:embed="rId11"/>
                      <a:stretch>
                        <a:fillRect/>
                      </a:stretch>
                    </p:blipFill>
                    <p:spPr>
                      <a:xfrm>
                        <a:off x="527050" y="1905000"/>
                        <a:ext cx="11245850" cy="4681538"/>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7E586079-5260-3547-5E7B-79EB5CEF739B}"/>
              </a:ext>
            </a:extLst>
          </p:cNvPr>
          <p:cNvGraphicFramePr>
            <a:graphicFrameLocks noChangeAspect="1"/>
          </p:cNvGraphicFramePr>
          <p:nvPr>
            <p:extLst>
              <p:ext uri="{D42A27DB-BD31-4B8C-83A1-F6EECF244321}">
                <p14:modId xmlns:p14="http://schemas.microsoft.com/office/powerpoint/2010/main" val="3239875103"/>
              </p:ext>
            </p:extLst>
          </p:nvPr>
        </p:nvGraphicFramePr>
        <p:xfrm>
          <a:off x="8625600" y="601200"/>
          <a:ext cx="3152775" cy="1190625"/>
        </p:xfrm>
        <a:graphic>
          <a:graphicData uri="http://schemas.openxmlformats.org/presentationml/2006/ole">
            <mc:AlternateContent xmlns:mc="http://schemas.openxmlformats.org/markup-compatibility/2006">
              <mc:Choice xmlns:v="urn:schemas-microsoft-com:vml" Requires="v">
                <p:oleObj name="Worksheet" r:id="rId12" imgW="3152685" imgH="1190651" progId="Excel.Sheet.12">
                  <p:link updateAutomatic="1"/>
                </p:oleObj>
              </mc:Choice>
              <mc:Fallback>
                <p:oleObj name="Worksheet" r:id="rId12" imgW="3152685" imgH="1190651" progId="Excel.Sheet.12">
                  <p:link updateAutomatic="1"/>
                  <p:pic>
                    <p:nvPicPr>
                      <p:cNvPr id="9" name="オブジェクト 8">
                        <a:extLst>
                          <a:ext uri="{FF2B5EF4-FFF2-40B4-BE49-F238E27FC236}">
                            <a16:creationId xmlns:a16="http://schemas.microsoft.com/office/drawing/2014/main" id="{7E586079-5260-3547-5E7B-79EB5CEF739B}"/>
                          </a:ext>
                        </a:extLst>
                      </p:cNvPr>
                      <p:cNvPicPr/>
                      <p:nvPr/>
                    </p:nvPicPr>
                    <p:blipFill>
                      <a:blip r:embed="rId13"/>
                      <a:stretch>
                        <a:fillRect/>
                      </a:stretch>
                    </p:blipFill>
                    <p:spPr>
                      <a:xfrm>
                        <a:off x="8625600" y="601200"/>
                        <a:ext cx="3152775" cy="1190625"/>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223991A8-EED2-EBF5-764D-5031CCDBF733}"/>
              </a:ext>
            </a:extLst>
          </p:cNvPr>
          <p:cNvSpPr txBox="1"/>
          <p:nvPr/>
        </p:nvSpPr>
        <p:spPr>
          <a:xfrm>
            <a:off x="106126" y="1429230"/>
            <a:ext cx="4176291" cy="338554"/>
          </a:xfrm>
          <a:prstGeom prst="rect">
            <a:avLst/>
          </a:prstGeom>
          <a:noFill/>
          <a:ln>
            <a:noFill/>
          </a:ln>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役割別について、新台は基本的に</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新規導入</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での集計になる為、</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日間は載らない</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95F6A8B-858D-B4B6-CC36-EEAF2D90DAB8}"/>
              </a:ext>
            </a:extLst>
          </p:cNvPr>
          <p:cNvSpPr txBox="1"/>
          <p:nvPr/>
        </p:nvSpPr>
        <p:spPr>
          <a:xfrm>
            <a:off x="55492" y="1686203"/>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緑下線：</a:t>
            </a:r>
            <a:r>
              <a:rPr kumimoji="1" lang="en-US" altLang="ja-JP" sz="1000" dirty="0">
                <a:solidFill>
                  <a:srgbClr val="00B050"/>
                </a:solidFill>
                <a:latin typeface="Meiryo UI" panose="020B0604030504040204" pitchFamily="50" charset="-128"/>
                <a:ea typeface="Meiryo UI" panose="020B0604030504040204" pitchFamily="50" charset="-128"/>
              </a:rPr>
              <a:t>TOPIX</a:t>
            </a:r>
            <a:r>
              <a:rPr lang="ja-JP" altLang="en-US" sz="1000" dirty="0">
                <a:solidFill>
                  <a:srgbClr val="00B050"/>
                </a:solidFill>
                <a:latin typeface="Meiryo UI" panose="020B0604030504040204" pitchFamily="50" charset="-128"/>
                <a:ea typeface="Meiryo UI" panose="020B0604030504040204" pitchFamily="50" charset="-128"/>
              </a:rPr>
              <a:t>機種（初ランクイン機種</a:t>
            </a:r>
            <a:r>
              <a:rPr lang="en-US" altLang="ja-JP" sz="1000" dirty="0">
                <a:solidFill>
                  <a:srgbClr val="00B050"/>
                </a:solidFill>
                <a:latin typeface="Meiryo UI" panose="020B0604030504040204" pitchFamily="50" charset="-128"/>
                <a:ea typeface="Meiryo UI" panose="020B0604030504040204" pitchFamily="50" charset="-128"/>
              </a:rPr>
              <a:t>)</a:t>
            </a:r>
            <a:r>
              <a:rPr lang="ja-JP" altLang="en-US" sz="1000" dirty="0">
                <a:solidFill>
                  <a:srgbClr val="00B050"/>
                </a:solidFill>
                <a:latin typeface="Meiryo UI" panose="020B0604030504040204" pitchFamily="50" charset="-128"/>
                <a:ea typeface="Meiryo UI" panose="020B0604030504040204" pitchFamily="50" charset="-128"/>
              </a:rPr>
              <a:t>　</a:t>
            </a:r>
            <a:r>
              <a:rPr lang="ja-JP" altLang="en-US" sz="1000" dirty="0">
                <a:solidFill>
                  <a:srgbClr val="00B0F0"/>
                </a:solidFill>
                <a:latin typeface="Meiryo UI" panose="020B0604030504040204" pitchFamily="50" charset="-128"/>
                <a:ea typeface="Meiryo UI" panose="020B0604030504040204" pitchFamily="50" charset="-128"/>
              </a:rPr>
              <a:t>青　　　　</a:t>
            </a:r>
            <a:r>
              <a:rPr lang="ja-JP" altLang="en-US" sz="1000" dirty="0">
                <a:solidFill>
                  <a:srgbClr val="FF0000"/>
                </a:solidFill>
                <a:latin typeface="Meiryo UI" panose="020B0604030504040204" pitchFamily="50" charset="-128"/>
                <a:ea typeface="Meiryo UI" panose="020B0604030504040204" pitchFamily="50" charset="-128"/>
              </a:rPr>
              <a:t>赤</a:t>
            </a:r>
            <a:endParaRPr kumimoji="1" lang="ja-JP" altLang="en-US" sz="1000" dirty="0">
              <a:solidFill>
                <a:srgbClr val="FF0000"/>
              </a:solidFill>
            </a:endParaRPr>
          </a:p>
        </p:txBody>
      </p:sp>
      <p:sp>
        <p:nvSpPr>
          <p:cNvPr id="16" name="正方形/長方形 15">
            <a:extLst>
              <a:ext uri="{FF2B5EF4-FFF2-40B4-BE49-F238E27FC236}">
                <a16:creationId xmlns:a16="http://schemas.microsoft.com/office/drawing/2014/main" id="{8C43CA29-5933-EA20-68A0-8DF9A88711D5}"/>
              </a:ext>
            </a:extLst>
          </p:cNvPr>
          <p:cNvSpPr/>
          <p:nvPr/>
        </p:nvSpPr>
        <p:spPr>
          <a:xfrm>
            <a:off x="5037205" y="1904400"/>
            <a:ext cx="551198" cy="4681727"/>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FC99846-7F16-C58A-DFBB-B9B3C6982A7A}"/>
              </a:ext>
            </a:extLst>
          </p:cNvPr>
          <p:cNvSpPr txBox="1"/>
          <p:nvPr/>
        </p:nvSpPr>
        <p:spPr>
          <a:xfrm>
            <a:off x="55492" y="1175505"/>
            <a:ext cx="4781155" cy="246221"/>
          </a:xfrm>
          <a:prstGeom prst="rect">
            <a:avLst/>
          </a:prstGeom>
          <a:noFill/>
          <a:ln w="12700">
            <a:solidFill>
              <a:srgbClr val="FF0000"/>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本役割</a:t>
            </a:r>
            <a:r>
              <a:rPr kumimoji="1" lang="ja-JP" altLang="en-US" sz="1000" b="1" dirty="0">
                <a:latin typeface="Meiryo UI" panose="020B0604030504040204" pitchFamily="50" charset="-128"/>
                <a:ea typeface="Meiryo UI" panose="020B0604030504040204" pitchFamily="50" charset="-128"/>
              </a:rPr>
              <a:t>で初登場した機種に対して、今後もそのままの役割で遂行できるかを確認していく</a:t>
            </a:r>
          </a:p>
        </p:txBody>
      </p:sp>
      <p:sp>
        <p:nvSpPr>
          <p:cNvPr id="44" name="フローチャート: 結合子 43">
            <a:extLst>
              <a:ext uri="{FF2B5EF4-FFF2-40B4-BE49-F238E27FC236}">
                <a16:creationId xmlns:a16="http://schemas.microsoft.com/office/drawing/2014/main" id="{10F5EAE1-7A56-DF75-26E0-8E8DC80D8911}"/>
              </a:ext>
            </a:extLst>
          </p:cNvPr>
          <p:cNvSpPr/>
          <p:nvPr/>
        </p:nvSpPr>
        <p:spPr>
          <a:xfrm>
            <a:off x="2572018" y="1702558"/>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49" name="テキスト ボックス 48">
            <a:extLst>
              <a:ext uri="{FF2B5EF4-FFF2-40B4-BE49-F238E27FC236}">
                <a16:creationId xmlns:a16="http://schemas.microsoft.com/office/drawing/2014/main" id="{4B916C46-FC26-8FF1-7CD4-46E8390DB85A}"/>
              </a:ext>
            </a:extLst>
          </p:cNvPr>
          <p:cNvSpPr txBox="1"/>
          <p:nvPr/>
        </p:nvSpPr>
        <p:spPr>
          <a:xfrm>
            <a:off x="116316" y="6587204"/>
            <a:ext cx="5900052" cy="215444"/>
          </a:xfrm>
          <a:prstGeom prst="rect">
            <a:avLst/>
          </a:prstGeom>
          <a:noFill/>
          <a:ln>
            <a:noFill/>
          </a:ln>
        </p:spPr>
        <p:txBody>
          <a:bodyPr wrap="square" rtlCol="0">
            <a:spAutoFit/>
          </a:bodyPr>
          <a:lstStyle/>
          <a:p>
            <a:r>
              <a:rPr kumimoji="1" lang="en-US" altLang="ja-JP"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rgbClr val="FF0000"/>
                </a:solidFill>
                <a:latin typeface="Meiryo UI" panose="020B0604030504040204" pitchFamily="50" charset="-128"/>
                <a:ea typeface="Meiryo UI" panose="020B0604030504040204" pitchFamily="50" charset="-128"/>
              </a:rPr>
              <a:t>メイン機種の役割遂行評価において最重要視するのは</a:t>
            </a:r>
            <a:r>
              <a:rPr kumimoji="1" lang="en-US" altLang="ja-JP" sz="800" dirty="0">
                <a:solidFill>
                  <a:srgbClr val="FF0000"/>
                </a:solidFill>
                <a:latin typeface="Meiryo UI" panose="020B0604030504040204" pitchFamily="50" charset="-128"/>
                <a:ea typeface="Meiryo UI" panose="020B0604030504040204" pitchFamily="50" charset="-128"/>
              </a:rPr>
              <a:t>IN</a:t>
            </a:r>
            <a:r>
              <a:rPr kumimoji="1" lang="ja-JP" altLang="en-US" sz="800" dirty="0">
                <a:solidFill>
                  <a:srgbClr val="FF0000"/>
                </a:solidFill>
                <a:latin typeface="Meiryo UI" panose="020B0604030504040204" pitchFamily="50" charset="-128"/>
                <a:ea typeface="Meiryo UI" panose="020B0604030504040204" pitchFamily="50" charset="-128"/>
              </a:rPr>
              <a:t>枚数</a:t>
            </a:r>
            <a:r>
              <a:rPr kumimoji="1" lang="en-US" altLang="ja-JP"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rgbClr val="FF0000"/>
                </a:solidFill>
                <a:latin typeface="Meiryo UI" panose="020B0604030504040204" pitchFamily="50" charset="-128"/>
                <a:ea typeface="Meiryo UI" panose="020B0604030504040204" pitchFamily="50" charset="-128"/>
              </a:rPr>
              <a:t>ユーザー人気</a:t>
            </a:r>
            <a:r>
              <a:rPr kumimoji="1"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rgbClr val="FF0000"/>
                </a:solidFill>
                <a:latin typeface="Meiryo UI" panose="020B0604030504040204" pitchFamily="50" charset="-128"/>
                <a:ea typeface="Meiryo UI" panose="020B0604030504040204" pitchFamily="50" charset="-128"/>
              </a:rPr>
              <a:t>次いで平均設定</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店からの扱い</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、設置台数</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市場需要</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a:t>
            </a:r>
            <a:endParaRPr kumimoji="1" lang="ja-JP" altLang="en-US" sz="800" dirty="0">
              <a:solidFill>
                <a:srgbClr val="FF0000"/>
              </a:solidFill>
              <a:latin typeface="Meiryo UI" panose="020B0604030504040204" pitchFamily="50" charset="-128"/>
              <a:ea typeface="Meiryo UI" panose="020B0604030504040204" pitchFamily="50" charset="-128"/>
            </a:endParaRPr>
          </a:p>
        </p:txBody>
      </p:sp>
      <p:sp>
        <p:nvSpPr>
          <p:cNvPr id="45" name="フローチャート: 結合子 44">
            <a:extLst>
              <a:ext uri="{FF2B5EF4-FFF2-40B4-BE49-F238E27FC236}">
                <a16:creationId xmlns:a16="http://schemas.microsoft.com/office/drawing/2014/main" id="{ACBDF6EC-35B5-0888-CFE2-AB95536D430E}"/>
              </a:ext>
            </a:extLst>
          </p:cNvPr>
          <p:cNvSpPr/>
          <p:nvPr/>
        </p:nvSpPr>
        <p:spPr>
          <a:xfrm>
            <a:off x="3060332" y="1700695"/>
            <a:ext cx="182081" cy="1785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rPr>
              <a:t>劣</a:t>
            </a:r>
            <a:endParaRPr kumimoji="1" lang="ja-JP" altLang="en-US" sz="700" b="1" dirty="0">
              <a:solidFill>
                <a:schemeClr val="bg1"/>
              </a:solidFill>
            </a:endParaRPr>
          </a:p>
        </p:txBody>
      </p:sp>
      <p:sp>
        <p:nvSpPr>
          <p:cNvPr id="65" name="フローチャート: 結合子 64">
            <a:extLst>
              <a:ext uri="{FF2B5EF4-FFF2-40B4-BE49-F238E27FC236}">
                <a16:creationId xmlns:a16="http://schemas.microsoft.com/office/drawing/2014/main" id="{31080ED6-A7CE-CB7B-C0F9-FEAC7E2308DF}"/>
              </a:ext>
            </a:extLst>
          </p:cNvPr>
          <p:cNvSpPr/>
          <p:nvPr/>
        </p:nvSpPr>
        <p:spPr>
          <a:xfrm>
            <a:off x="-287398" y="3122279"/>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59" name="フローチャート: 結合子 58">
            <a:extLst>
              <a:ext uri="{FF2B5EF4-FFF2-40B4-BE49-F238E27FC236}">
                <a16:creationId xmlns:a16="http://schemas.microsoft.com/office/drawing/2014/main" id="{DA419B90-E862-BED0-F9C7-AF1E86D71C8E}"/>
              </a:ext>
            </a:extLst>
          </p:cNvPr>
          <p:cNvSpPr/>
          <p:nvPr/>
        </p:nvSpPr>
        <p:spPr>
          <a:xfrm>
            <a:off x="-293618" y="3312001"/>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grpSp>
        <p:nvGrpSpPr>
          <p:cNvPr id="4" name="グループ化 3">
            <a:extLst>
              <a:ext uri="{FF2B5EF4-FFF2-40B4-BE49-F238E27FC236}">
                <a16:creationId xmlns:a16="http://schemas.microsoft.com/office/drawing/2014/main" id="{E477F7E2-F47D-C21B-358E-65F6984313AC}"/>
              </a:ext>
            </a:extLst>
          </p:cNvPr>
          <p:cNvGrpSpPr/>
          <p:nvPr/>
        </p:nvGrpSpPr>
        <p:grpSpPr>
          <a:xfrm>
            <a:off x="527050" y="2829993"/>
            <a:ext cx="7290550" cy="150912"/>
            <a:chOff x="590020" y="3134810"/>
            <a:chExt cx="7290550" cy="150912"/>
          </a:xfrm>
        </p:grpSpPr>
        <p:grpSp>
          <p:nvGrpSpPr>
            <p:cNvPr id="17" name="グループ化 16">
              <a:extLst>
                <a:ext uri="{FF2B5EF4-FFF2-40B4-BE49-F238E27FC236}">
                  <a16:creationId xmlns:a16="http://schemas.microsoft.com/office/drawing/2014/main" id="{EB18CCB2-27ED-D5AD-FFF6-AD8CD84E02A7}"/>
                </a:ext>
              </a:extLst>
            </p:cNvPr>
            <p:cNvGrpSpPr/>
            <p:nvPr/>
          </p:nvGrpSpPr>
          <p:grpSpPr>
            <a:xfrm>
              <a:off x="590020" y="3186420"/>
              <a:ext cx="2497588" cy="99302"/>
              <a:chOff x="296407" y="6190264"/>
              <a:chExt cx="2497588" cy="99302"/>
            </a:xfrm>
          </p:grpSpPr>
          <p:cxnSp>
            <p:nvCxnSpPr>
              <p:cNvPr id="25" name="直線コネクタ 24">
                <a:extLst>
                  <a:ext uri="{FF2B5EF4-FFF2-40B4-BE49-F238E27FC236}">
                    <a16:creationId xmlns:a16="http://schemas.microsoft.com/office/drawing/2014/main" id="{12E10271-3039-AFFB-D176-8634AAB4CF03}"/>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5DE86F68-5BED-AD1C-6FBE-FC442D14F77E}"/>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楕円 17">
              <a:extLst>
                <a:ext uri="{FF2B5EF4-FFF2-40B4-BE49-F238E27FC236}">
                  <a16:creationId xmlns:a16="http://schemas.microsoft.com/office/drawing/2014/main" id="{F5EA10BA-178F-24E8-EF7F-728CF7A7B833}"/>
                </a:ext>
              </a:extLst>
            </p:cNvPr>
            <p:cNvSpPr/>
            <p:nvPr/>
          </p:nvSpPr>
          <p:spPr>
            <a:xfrm>
              <a:off x="7315086" y="313659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23" name="楕円 22">
              <a:extLst>
                <a:ext uri="{FF2B5EF4-FFF2-40B4-BE49-F238E27FC236}">
                  <a16:creationId xmlns:a16="http://schemas.microsoft.com/office/drawing/2014/main" id="{A0FB2F84-39D6-8150-2A3B-A8918E3549D5}"/>
                </a:ext>
              </a:extLst>
            </p:cNvPr>
            <p:cNvSpPr/>
            <p:nvPr/>
          </p:nvSpPr>
          <p:spPr>
            <a:xfrm>
              <a:off x="5075532" y="3134810"/>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24" name="楕円 23">
              <a:extLst>
                <a:ext uri="{FF2B5EF4-FFF2-40B4-BE49-F238E27FC236}">
                  <a16:creationId xmlns:a16="http://schemas.microsoft.com/office/drawing/2014/main" id="{DC4505B6-61EE-3238-F61D-10DBA1D1C5D2}"/>
                </a:ext>
              </a:extLst>
            </p:cNvPr>
            <p:cNvSpPr/>
            <p:nvPr/>
          </p:nvSpPr>
          <p:spPr>
            <a:xfrm>
              <a:off x="4518410" y="3139373"/>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28" name="グループ化 27">
            <a:extLst>
              <a:ext uri="{FF2B5EF4-FFF2-40B4-BE49-F238E27FC236}">
                <a16:creationId xmlns:a16="http://schemas.microsoft.com/office/drawing/2014/main" id="{5DA75EF9-9C86-0B52-AC83-68002657E733}"/>
              </a:ext>
            </a:extLst>
          </p:cNvPr>
          <p:cNvGrpSpPr/>
          <p:nvPr/>
        </p:nvGrpSpPr>
        <p:grpSpPr>
          <a:xfrm>
            <a:off x="527050" y="3122279"/>
            <a:ext cx="7290550" cy="150912"/>
            <a:chOff x="590020" y="3134810"/>
            <a:chExt cx="7290550" cy="150912"/>
          </a:xfrm>
        </p:grpSpPr>
        <p:grpSp>
          <p:nvGrpSpPr>
            <p:cNvPr id="35" name="グループ化 34">
              <a:extLst>
                <a:ext uri="{FF2B5EF4-FFF2-40B4-BE49-F238E27FC236}">
                  <a16:creationId xmlns:a16="http://schemas.microsoft.com/office/drawing/2014/main" id="{94C9E835-9537-E562-FF9D-2F5A4CA3253D}"/>
                </a:ext>
              </a:extLst>
            </p:cNvPr>
            <p:cNvGrpSpPr/>
            <p:nvPr/>
          </p:nvGrpSpPr>
          <p:grpSpPr>
            <a:xfrm>
              <a:off x="590020" y="3186420"/>
              <a:ext cx="2497588" cy="99302"/>
              <a:chOff x="296407" y="6190264"/>
              <a:chExt cx="2497588" cy="99302"/>
            </a:xfrm>
          </p:grpSpPr>
          <p:cxnSp>
            <p:nvCxnSpPr>
              <p:cNvPr id="39" name="直線コネクタ 38">
                <a:extLst>
                  <a:ext uri="{FF2B5EF4-FFF2-40B4-BE49-F238E27FC236}">
                    <a16:creationId xmlns:a16="http://schemas.microsoft.com/office/drawing/2014/main" id="{84217A7E-D3A9-5E43-8931-550A62C6869C}"/>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99626116-1591-C082-BB86-84AC391164D9}"/>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楕円 35">
              <a:extLst>
                <a:ext uri="{FF2B5EF4-FFF2-40B4-BE49-F238E27FC236}">
                  <a16:creationId xmlns:a16="http://schemas.microsoft.com/office/drawing/2014/main" id="{9A721883-17AB-A0BA-BAED-393EC904BF73}"/>
                </a:ext>
              </a:extLst>
            </p:cNvPr>
            <p:cNvSpPr/>
            <p:nvPr/>
          </p:nvSpPr>
          <p:spPr>
            <a:xfrm>
              <a:off x="7315086" y="313659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37" name="楕円 36">
              <a:extLst>
                <a:ext uri="{FF2B5EF4-FFF2-40B4-BE49-F238E27FC236}">
                  <a16:creationId xmlns:a16="http://schemas.microsoft.com/office/drawing/2014/main" id="{12FBB02E-A2D8-AD5E-6D2D-A7F2A2B56D25}"/>
                </a:ext>
              </a:extLst>
            </p:cNvPr>
            <p:cNvSpPr/>
            <p:nvPr/>
          </p:nvSpPr>
          <p:spPr>
            <a:xfrm>
              <a:off x="5075532" y="3134810"/>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38" name="楕円 37">
              <a:extLst>
                <a:ext uri="{FF2B5EF4-FFF2-40B4-BE49-F238E27FC236}">
                  <a16:creationId xmlns:a16="http://schemas.microsoft.com/office/drawing/2014/main" id="{0E77EEAC-9554-5681-A5AA-39D821079F34}"/>
                </a:ext>
              </a:extLst>
            </p:cNvPr>
            <p:cNvSpPr/>
            <p:nvPr/>
          </p:nvSpPr>
          <p:spPr>
            <a:xfrm>
              <a:off x="4518410" y="3139373"/>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51" name="グループ化 50">
            <a:extLst>
              <a:ext uri="{FF2B5EF4-FFF2-40B4-BE49-F238E27FC236}">
                <a16:creationId xmlns:a16="http://schemas.microsoft.com/office/drawing/2014/main" id="{850B329E-5A26-BCC0-EB9C-F5EDF1EC18D5}"/>
              </a:ext>
            </a:extLst>
          </p:cNvPr>
          <p:cNvGrpSpPr/>
          <p:nvPr/>
        </p:nvGrpSpPr>
        <p:grpSpPr>
          <a:xfrm>
            <a:off x="527050" y="3584809"/>
            <a:ext cx="7290550" cy="150912"/>
            <a:chOff x="590020" y="3134810"/>
            <a:chExt cx="7290550" cy="150912"/>
          </a:xfrm>
        </p:grpSpPr>
        <p:grpSp>
          <p:nvGrpSpPr>
            <p:cNvPr id="52" name="グループ化 51">
              <a:extLst>
                <a:ext uri="{FF2B5EF4-FFF2-40B4-BE49-F238E27FC236}">
                  <a16:creationId xmlns:a16="http://schemas.microsoft.com/office/drawing/2014/main" id="{A0BBDEE9-0F59-9A60-EAFE-FF72D54E56C5}"/>
                </a:ext>
              </a:extLst>
            </p:cNvPr>
            <p:cNvGrpSpPr/>
            <p:nvPr/>
          </p:nvGrpSpPr>
          <p:grpSpPr>
            <a:xfrm>
              <a:off x="590020" y="3186420"/>
              <a:ext cx="2497588" cy="99302"/>
              <a:chOff x="296407" y="6190264"/>
              <a:chExt cx="2497588" cy="99302"/>
            </a:xfrm>
          </p:grpSpPr>
          <p:cxnSp>
            <p:nvCxnSpPr>
              <p:cNvPr id="56" name="直線コネクタ 55">
                <a:extLst>
                  <a:ext uri="{FF2B5EF4-FFF2-40B4-BE49-F238E27FC236}">
                    <a16:creationId xmlns:a16="http://schemas.microsoft.com/office/drawing/2014/main" id="{86C3405D-B119-55BC-7E65-980D52D586BE}"/>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4E4DB4A4-5E30-560C-255A-E1CFCC063E61}"/>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楕円 52">
              <a:extLst>
                <a:ext uri="{FF2B5EF4-FFF2-40B4-BE49-F238E27FC236}">
                  <a16:creationId xmlns:a16="http://schemas.microsoft.com/office/drawing/2014/main" id="{08393E92-6600-F0E5-6BE9-7AF134465783}"/>
                </a:ext>
              </a:extLst>
            </p:cNvPr>
            <p:cNvSpPr/>
            <p:nvPr/>
          </p:nvSpPr>
          <p:spPr>
            <a:xfrm>
              <a:off x="7315086" y="313659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54" name="楕円 53">
              <a:extLst>
                <a:ext uri="{FF2B5EF4-FFF2-40B4-BE49-F238E27FC236}">
                  <a16:creationId xmlns:a16="http://schemas.microsoft.com/office/drawing/2014/main" id="{C4C41E03-1086-FE55-17EC-D58AF73A3F70}"/>
                </a:ext>
              </a:extLst>
            </p:cNvPr>
            <p:cNvSpPr/>
            <p:nvPr/>
          </p:nvSpPr>
          <p:spPr>
            <a:xfrm>
              <a:off x="5075532" y="3134810"/>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55" name="楕円 54">
              <a:extLst>
                <a:ext uri="{FF2B5EF4-FFF2-40B4-BE49-F238E27FC236}">
                  <a16:creationId xmlns:a16="http://schemas.microsoft.com/office/drawing/2014/main" id="{61115967-596C-7AB4-2F80-4ADD9F531D73}"/>
                </a:ext>
              </a:extLst>
            </p:cNvPr>
            <p:cNvSpPr/>
            <p:nvPr/>
          </p:nvSpPr>
          <p:spPr>
            <a:xfrm>
              <a:off x="4518410" y="3139373"/>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58" name="グループ化 57">
            <a:extLst>
              <a:ext uri="{FF2B5EF4-FFF2-40B4-BE49-F238E27FC236}">
                <a16:creationId xmlns:a16="http://schemas.microsoft.com/office/drawing/2014/main" id="{BBD09DF3-77F8-7CA0-B683-22A4958F00EC}"/>
              </a:ext>
            </a:extLst>
          </p:cNvPr>
          <p:cNvGrpSpPr/>
          <p:nvPr/>
        </p:nvGrpSpPr>
        <p:grpSpPr>
          <a:xfrm>
            <a:off x="527050" y="3753813"/>
            <a:ext cx="7290550" cy="150912"/>
            <a:chOff x="590020" y="3134810"/>
            <a:chExt cx="7290550" cy="150912"/>
          </a:xfrm>
        </p:grpSpPr>
        <p:grpSp>
          <p:nvGrpSpPr>
            <p:cNvPr id="60" name="グループ化 59">
              <a:extLst>
                <a:ext uri="{FF2B5EF4-FFF2-40B4-BE49-F238E27FC236}">
                  <a16:creationId xmlns:a16="http://schemas.microsoft.com/office/drawing/2014/main" id="{24879E27-29BA-071D-C48B-0AE9852735B1}"/>
                </a:ext>
              </a:extLst>
            </p:cNvPr>
            <p:cNvGrpSpPr/>
            <p:nvPr/>
          </p:nvGrpSpPr>
          <p:grpSpPr>
            <a:xfrm>
              <a:off x="590020" y="3186420"/>
              <a:ext cx="2497588" cy="99302"/>
              <a:chOff x="296407" y="6190264"/>
              <a:chExt cx="2497588" cy="99302"/>
            </a:xfrm>
          </p:grpSpPr>
          <p:cxnSp>
            <p:nvCxnSpPr>
              <p:cNvPr id="64" name="直線コネクタ 63">
                <a:extLst>
                  <a:ext uri="{FF2B5EF4-FFF2-40B4-BE49-F238E27FC236}">
                    <a16:creationId xmlns:a16="http://schemas.microsoft.com/office/drawing/2014/main" id="{21E99F24-88AA-B730-6C90-C81498A41582}"/>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0F495317-AA9D-5368-1F81-FA37210E432D}"/>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楕円 60">
              <a:extLst>
                <a:ext uri="{FF2B5EF4-FFF2-40B4-BE49-F238E27FC236}">
                  <a16:creationId xmlns:a16="http://schemas.microsoft.com/office/drawing/2014/main" id="{ACDE4C54-5669-33BD-F59B-7268AD9CA2F5}"/>
                </a:ext>
              </a:extLst>
            </p:cNvPr>
            <p:cNvSpPr/>
            <p:nvPr/>
          </p:nvSpPr>
          <p:spPr>
            <a:xfrm>
              <a:off x="7315086" y="313659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62" name="楕円 61">
              <a:extLst>
                <a:ext uri="{FF2B5EF4-FFF2-40B4-BE49-F238E27FC236}">
                  <a16:creationId xmlns:a16="http://schemas.microsoft.com/office/drawing/2014/main" id="{2FB34300-02DC-2D4C-51C8-01155687F559}"/>
                </a:ext>
              </a:extLst>
            </p:cNvPr>
            <p:cNvSpPr/>
            <p:nvPr/>
          </p:nvSpPr>
          <p:spPr>
            <a:xfrm>
              <a:off x="5075532" y="3134810"/>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63" name="楕円 62">
              <a:extLst>
                <a:ext uri="{FF2B5EF4-FFF2-40B4-BE49-F238E27FC236}">
                  <a16:creationId xmlns:a16="http://schemas.microsoft.com/office/drawing/2014/main" id="{2042D51E-1FB5-2B73-605B-8746C7823D1E}"/>
                </a:ext>
              </a:extLst>
            </p:cNvPr>
            <p:cNvSpPr/>
            <p:nvPr/>
          </p:nvSpPr>
          <p:spPr>
            <a:xfrm>
              <a:off x="4518410" y="3139373"/>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67" name="グループ化 66">
            <a:extLst>
              <a:ext uri="{FF2B5EF4-FFF2-40B4-BE49-F238E27FC236}">
                <a16:creationId xmlns:a16="http://schemas.microsoft.com/office/drawing/2014/main" id="{D20725F7-BF9D-E3BC-06E2-68A6B5E4D7E6}"/>
              </a:ext>
            </a:extLst>
          </p:cNvPr>
          <p:cNvGrpSpPr/>
          <p:nvPr/>
        </p:nvGrpSpPr>
        <p:grpSpPr>
          <a:xfrm>
            <a:off x="527050" y="4218874"/>
            <a:ext cx="7290550" cy="150912"/>
            <a:chOff x="590020" y="3134810"/>
            <a:chExt cx="7290550" cy="150912"/>
          </a:xfrm>
        </p:grpSpPr>
        <p:grpSp>
          <p:nvGrpSpPr>
            <p:cNvPr id="68" name="グループ化 67">
              <a:extLst>
                <a:ext uri="{FF2B5EF4-FFF2-40B4-BE49-F238E27FC236}">
                  <a16:creationId xmlns:a16="http://schemas.microsoft.com/office/drawing/2014/main" id="{0724D1C7-0F5F-CD8E-65AE-64ADBFE2EBA6}"/>
                </a:ext>
              </a:extLst>
            </p:cNvPr>
            <p:cNvGrpSpPr/>
            <p:nvPr/>
          </p:nvGrpSpPr>
          <p:grpSpPr>
            <a:xfrm>
              <a:off x="590020" y="3186420"/>
              <a:ext cx="2497588" cy="99302"/>
              <a:chOff x="296407" y="6190264"/>
              <a:chExt cx="2497588" cy="99302"/>
            </a:xfrm>
          </p:grpSpPr>
          <p:cxnSp>
            <p:nvCxnSpPr>
              <p:cNvPr id="72" name="直線コネクタ 71">
                <a:extLst>
                  <a:ext uri="{FF2B5EF4-FFF2-40B4-BE49-F238E27FC236}">
                    <a16:creationId xmlns:a16="http://schemas.microsoft.com/office/drawing/2014/main" id="{AAA3802D-03C7-39D4-49FB-C8583DBB2E1B}"/>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A3327BE3-A443-4676-613D-B736D8DAADCA}"/>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楕円 68">
              <a:extLst>
                <a:ext uri="{FF2B5EF4-FFF2-40B4-BE49-F238E27FC236}">
                  <a16:creationId xmlns:a16="http://schemas.microsoft.com/office/drawing/2014/main" id="{52EF84E4-E998-8098-1646-03E55DA1DD12}"/>
                </a:ext>
              </a:extLst>
            </p:cNvPr>
            <p:cNvSpPr/>
            <p:nvPr/>
          </p:nvSpPr>
          <p:spPr>
            <a:xfrm>
              <a:off x="7315086" y="313659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70" name="楕円 69">
              <a:extLst>
                <a:ext uri="{FF2B5EF4-FFF2-40B4-BE49-F238E27FC236}">
                  <a16:creationId xmlns:a16="http://schemas.microsoft.com/office/drawing/2014/main" id="{213C0AC6-2D2B-1618-AC52-C7F34847D43E}"/>
                </a:ext>
              </a:extLst>
            </p:cNvPr>
            <p:cNvSpPr/>
            <p:nvPr/>
          </p:nvSpPr>
          <p:spPr>
            <a:xfrm>
              <a:off x="5075532" y="3134810"/>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71" name="楕円 70">
              <a:extLst>
                <a:ext uri="{FF2B5EF4-FFF2-40B4-BE49-F238E27FC236}">
                  <a16:creationId xmlns:a16="http://schemas.microsoft.com/office/drawing/2014/main" id="{315A2912-C849-C87C-4D39-F1F3C02226C8}"/>
                </a:ext>
              </a:extLst>
            </p:cNvPr>
            <p:cNvSpPr/>
            <p:nvPr/>
          </p:nvSpPr>
          <p:spPr>
            <a:xfrm>
              <a:off x="4518410" y="3139373"/>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102" name="グループ化 101">
            <a:extLst>
              <a:ext uri="{FF2B5EF4-FFF2-40B4-BE49-F238E27FC236}">
                <a16:creationId xmlns:a16="http://schemas.microsoft.com/office/drawing/2014/main" id="{7C4C7CA6-E5E5-EB19-DA2C-3CEF3F490433}"/>
              </a:ext>
            </a:extLst>
          </p:cNvPr>
          <p:cNvGrpSpPr/>
          <p:nvPr/>
        </p:nvGrpSpPr>
        <p:grpSpPr>
          <a:xfrm>
            <a:off x="527050" y="6080324"/>
            <a:ext cx="7290550" cy="150912"/>
            <a:chOff x="590020" y="3134810"/>
            <a:chExt cx="7290550" cy="150912"/>
          </a:xfrm>
        </p:grpSpPr>
        <p:grpSp>
          <p:nvGrpSpPr>
            <p:cNvPr id="103" name="グループ化 102">
              <a:extLst>
                <a:ext uri="{FF2B5EF4-FFF2-40B4-BE49-F238E27FC236}">
                  <a16:creationId xmlns:a16="http://schemas.microsoft.com/office/drawing/2014/main" id="{5D974201-BB84-A391-FDAD-5431C9670ACD}"/>
                </a:ext>
              </a:extLst>
            </p:cNvPr>
            <p:cNvGrpSpPr/>
            <p:nvPr/>
          </p:nvGrpSpPr>
          <p:grpSpPr>
            <a:xfrm>
              <a:off x="590020" y="3186420"/>
              <a:ext cx="2497588" cy="99302"/>
              <a:chOff x="296407" y="6190264"/>
              <a:chExt cx="2497588" cy="99302"/>
            </a:xfrm>
          </p:grpSpPr>
          <p:cxnSp>
            <p:nvCxnSpPr>
              <p:cNvPr id="107" name="直線コネクタ 106">
                <a:extLst>
                  <a:ext uri="{FF2B5EF4-FFF2-40B4-BE49-F238E27FC236}">
                    <a16:creationId xmlns:a16="http://schemas.microsoft.com/office/drawing/2014/main" id="{050C93C4-B0BE-B6EC-3495-6832FD861FB8}"/>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8" name="正方形/長方形 107">
                <a:extLst>
                  <a:ext uri="{FF2B5EF4-FFF2-40B4-BE49-F238E27FC236}">
                    <a16:creationId xmlns:a16="http://schemas.microsoft.com/office/drawing/2014/main" id="{7062D980-1791-1ADD-249D-F21CE9D62B89}"/>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楕円 103">
              <a:extLst>
                <a:ext uri="{FF2B5EF4-FFF2-40B4-BE49-F238E27FC236}">
                  <a16:creationId xmlns:a16="http://schemas.microsoft.com/office/drawing/2014/main" id="{A5D9CDE5-DAD7-9757-78EA-052ABB030FEC}"/>
                </a:ext>
              </a:extLst>
            </p:cNvPr>
            <p:cNvSpPr/>
            <p:nvPr/>
          </p:nvSpPr>
          <p:spPr>
            <a:xfrm>
              <a:off x="7315086" y="313659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105" name="楕円 104">
              <a:extLst>
                <a:ext uri="{FF2B5EF4-FFF2-40B4-BE49-F238E27FC236}">
                  <a16:creationId xmlns:a16="http://schemas.microsoft.com/office/drawing/2014/main" id="{5F56905B-C032-F41D-603B-CA8404D5503C}"/>
                </a:ext>
              </a:extLst>
            </p:cNvPr>
            <p:cNvSpPr/>
            <p:nvPr/>
          </p:nvSpPr>
          <p:spPr>
            <a:xfrm>
              <a:off x="5075532" y="3134810"/>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106" name="楕円 105">
              <a:extLst>
                <a:ext uri="{FF2B5EF4-FFF2-40B4-BE49-F238E27FC236}">
                  <a16:creationId xmlns:a16="http://schemas.microsoft.com/office/drawing/2014/main" id="{E494CD11-091C-BADF-5661-6709BF6684D0}"/>
                </a:ext>
              </a:extLst>
            </p:cNvPr>
            <p:cNvSpPr/>
            <p:nvPr/>
          </p:nvSpPr>
          <p:spPr>
            <a:xfrm>
              <a:off x="4518410" y="3139373"/>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spTree>
    <p:extLst>
      <p:ext uri="{BB962C8B-B14F-4D97-AF65-F5344CB8AC3E}">
        <p14:creationId xmlns:p14="http://schemas.microsoft.com/office/powerpoint/2010/main" val="69122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B278FFF-2270-C364-9AC0-C044A18B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21" y="1127893"/>
            <a:ext cx="497020" cy="495850"/>
          </a:xfrm>
          <a:prstGeom prst="rect">
            <a:avLst/>
          </a:prstGeom>
        </p:spPr>
      </p:pic>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3CC0507-00F8-4CBD-A0F1-D945FC001DE6}"/>
              </a:ext>
            </a:extLst>
          </p:cNvPr>
          <p:cNvSpPr txBox="1"/>
          <p:nvPr/>
        </p:nvSpPr>
        <p:spPr>
          <a:xfrm>
            <a:off x="5139389" y="1245325"/>
            <a:ext cx="121058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r>
              <a:rPr lang="ja-JP" altLang="en-US" sz="2000" dirty="0">
                <a:solidFill>
                  <a:prstClr val="black">
                    <a:lumMod val="75000"/>
                    <a:lumOff val="25000"/>
                  </a:prst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一般</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2480D23D-F4BE-4BD6-BAA6-CCBA65B64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2532" y="501659"/>
            <a:ext cx="331149" cy="331149"/>
          </a:xfrm>
          <a:prstGeom prst="rect">
            <a:avLst/>
          </a:prstGeom>
        </p:spPr>
      </p:pic>
      <p:pic>
        <p:nvPicPr>
          <p:cNvPr id="14" name="図 13">
            <a:extLst>
              <a:ext uri="{FF2B5EF4-FFF2-40B4-BE49-F238E27FC236}">
                <a16:creationId xmlns:a16="http://schemas.microsoft.com/office/drawing/2014/main" id="{7D0DB89C-AFBA-458B-B716-AC29742C1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812" y="501659"/>
            <a:ext cx="331149" cy="331149"/>
          </a:xfrm>
          <a:prstGeom prst="rect">
            <a:avLst/>
          </a:prstGeom>
        </p:spPr>
      </p:pic>
      <p:pic>
        <p:nvPicPr>
          <p:cNvPr id="20" name="図 19">
            <a:extLst>
              <a:ext uri="{FF2B5EF4-FFF2-40B4-BE49-F238E27FC236}">
                <a16:creationId xmlns:a16="http://schemas.microsoft.com/office/drawing/2014/main" id="{072B855F-F4CD-4B71-B2A1-E99A481CD1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3251" y="501659"/>
            <a:ext cx="331149" cy="331149"/>
          </a:xfrm>
          <a:prstGeom prst="rect">
            <a:avLst/>
          </a:prstGeom>
        </p:spPr>
      </p:pic>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役割別／</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6875" y="698798"/>
            <a:ext cx="3877985"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役割別総合実績</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E94FF040-E9B2-4459-0AAB-D7E528CCC3F1}"/>
              </a:ext>
            </a:extLst>
          </p:cNvPr>
          <p:cNvSpPr txBox="1"/>
          <p:nvPr/>
        </p:nvSpPr>
        <p:spPr>
          <a:xfrm>
            <a:off x="4231784" y="1597646"/>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稼働・売上・粗利の各平均実績の総合ランキング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698B3866-20D6-DD26-A825-8CD9F13789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5" name="図 4">
            <a:extLst>
              <a:ext uri="{FF2B5EF4-FFF2-40B4-BE49-F238E27FC236}">
                <a16:creationId xmlns:a16="http://schemas.microsoft.com/office/drawing/2014/main" id="{B5CF1A8D-8BB4-193B-45EE-A1727D5C3C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graphicFrame>
        <p:nvGraphicFramePr>
          <p:cNvPr id="8" name="オブジェクト 7">
            <a:extLst>
              <a:ext uri="{FF2B5EF4-FFF2-40B4-BE49-F238E27FC236}">
                <a16:creationId xmlns:a16="http://schemas.microsoft.com/office/drawing/2014/main" id="{33812B7B-5859-36EE-636C-DC133FA45381}"/>
              </a:ext>
            </a:extLst>
          </p:cNvPr>
          <p:cNvGraphicFramePr>
            <a:graphicFrameLocks noChangeAspect="1"/>
          </p:cNvGraphicFramePr>
          <p:nvPr/>
        </p:nvGraphicFramePr>
        <p:xfrm>
          <a:off x="8625600" y="601200"/>
          <a:ext cx="3152775" cy="1190625"/>
        </p:xfrm>
        <a:graphic>
          <a:graphicData uri="http://schemas.openxmlformats.org/presentationml/2006/ole">
            <mc:AlternateContent xmlns:mc="http://schemas.openxmlformats.org/markup-compatibility/2006">
              <mc:Choice xmlns:v="urn:schemas-microsoft-com:vml" Requires="v">
                <p:oleObj name="Worksheet" r:id="rId10" imgW="3152685" imgH="1190651" progId="Excel.Sheet.12">
                  <p:link updateAutomatic="1"/>
                </p:oleObj>
              </mc:Choice>
              <mc:Fallback>
                <p:oleObj name="Worksheet" r:id="rId10" imgW="3152685" imgH="1190651" progId="Excel.Sheet.12">
                  <p:link updateAutomatic="1"/>
                  <p:pic>
                    <p:nvPicPr>
                      <p:cNvPr id="8" name="オブジェクト 7">
                        <a:extLst>
                          <a:ext uri="{FF2B5EF4-FFF2-40B4-BE49-F238E27FC236}">
                            <a16:creationId xmlns:a16="http://schemas.microsoft.com/office/drawing/2014/main" id="{33812B7B-5859-36EE-636C-DC133FA45381}"/>
                          </a:ext>
                        </a:extLst>
                      </p:cNvPr>
                      <p:cNvPicPr/>
                      <p:nvPr/>
                    </p:nvPicPr>
                    <p:blipFill>
                      <a:blip r:embed="rId11"/>
                      <a:stretch>
                        <a:fillRect/>
                      </a:stretch>
                    </p:blipFill>
                    <p:spPr>
                      <a:xfrm>
                        <a:off x="8625600" y="601200"/>
                        <a:ext cx="3152775" cy="1190625"/>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74A04ECC-6F31-FE9D-EFEF-49265BFBD72C}"/>
              </a:ext>
            </a:extLst>
          </p:cNvPr>
          <p:cNvGraphicFramePr>
            <a:graphicFrameLocks noChangeAspect="1"/>
          </p:cNvGraphicFramePr>
          <p:nvPr/>
        </p:nvGraphicFramePr>
        <p:xfrm>
          <a:off x="527050" y="1905000"/>
          <a:ext cx="11245850" cy="4681538"/>
        </p:xfrm>
        <a:graphic>
          <a:graphicData uri="http://schemas.openxmlformats.org/presentationml/2006/ole">
            <mc:AlternateContent xmlns:mc="http://schemas.openxmlformats.org/markup-compatibility/2006">
              <mc:Choice xmlns:v="urn:schemas-microsoft-com:vml" Requires="v">
                <p:oleObj name="Worksheet" r:id="rId12" imgW="11715772" imgH="4876942" progId="Excel.Sheet.12">
                  <p:link updateAutomatic="1"/>
                </p:oleObj>
              </mc:Choice>
              <mc:Fallback>
                <p:oleObj name="Worksheet" r:id="rId12" imgW="11715772" imgH="4876942" progId="Excel.Sheet.12">
                  <p:link updateAutomatic="1"/>
                  <p:pic>
                    <p:nvPicPr>
                      <p:cNvPr id="9" name="オブジェクト 8">
                        <a:extLst>
                          <a:ext uri="{FF2B5EF4-FFF2-40B4-BE49-F238E27FC236}">
                            <a16:creationId xmlns:a16="http://schemas.microsoft.com/office/drawing/2014/main" id="{74A04ECC-6F31-FE9D-EFEF-49265BFBD72C}"/>
                          </a:ext>
                        </a:extLst>
                      </p:cNvPr>
                      <p:cNvPicPr/>
                      <p:nvPr/>
                    </p:nvPicPr>
                    <p:blipFill>
                      <a:blip r:embed="rId13"/>
                      <a:stretch>
                        <a:fillRect/>
                      </a:stretch>
                    </p:blipFill>
                    <p:spPr>
                      <a:xfrm>
                        <a:off x="527050" y="1905000"/>
                        <a:ext cx="11245850" cy="4681538"/>
                      </a:xfrm>
                      <a:prstGeom prst="rect">
                        <a:avLst/>
                      </a:prstGeom>
                    </p:spPr>
                  </p:pic>
                </p:oleObj>
              </mc:Fallback>
            </mc:AlternateContent>
          </a:graphicData>
        </a:graphic>
      </p:graphicFrame>
      <p:sp>
        <p:nvSpPr>
          <p:cNvPr id="12" name="正方形/長方形 11">
            <a:extLst>
              <a:ext uri="{FF2B5EF4-FFF2-40B4-BE49-F238E27FC236}">
                <a16:creationId xmlns:a16="http://schemas.microsoft.com/office/drawing/2014/main" id="{6E7C92E9-A8B7-4F06-6A89-9016B4FCBF5C}"/>
              </a:ext>
            </a:extLst>
          </p:cNvPr>
          <p:cNvSpPr/>
          <p:nvPr/>
        </p:nvSpPr>
        <p:spPr>
          <a:xfrm>
            <a:off x="5591022" y="1904399"/>
            <a:ext cx="1642156" cy="4681727"/>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A84D1ED-3C5A-5A4A-806A-09739CA95867}"/>
              </a:ext>
            </a:extLst>
          </p:cNvPr>
          <p:cNvSpPr txBox="1"/>
          <p:nvPr/>
        </p:nvSpPr>
        <p:spPr>
          <a:xfrm>
            <a:off x="55492" y="1338461"/>
            <a:ext cx="4781155" cy="246221"/>
          </a:xfrm>
          <a:prstGeom prst="rect">
            <a:avLst/>
          </a:prstGeom>
          <a:noFill/>
          <a:ln w="12700">
            <a:solidFill>
              <a:srgbClr val="FF0000"/>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本役割</a:t>
            </a:r>
            <a:r>
              <a:rPr kumimoji="1" lang="ja-JP" altLang="en-US" sz="1000" b="1" dirty="0">
                <a:latin typeface="Meiryo UI" panose="020B0604030504040204" pitchFamily="50" charset="-128"/>
                <a:ea typeface="Meiryo UI" panose="020B0604030504040204" pitchFamily="50" charset="-128"/>
              </a:rPr>
              <a:t>で初登場した機種に対して、今後もそのままの役割で遂行できるかを確認していく</a:t>
            </a:r>
          </a:p>
        </p:txBody>
      </p:sp>
      <p:sp>
        <p:nvSpPr>
          <p:cNvPr id="51" name="フローチャート: 結合子 50">
            <a:extLst>
              <a:ext uri="{FF2B5EF4-FFF2-40B4-BE49-F238E27FC236}">
                <a16:creationId xmlns:a16="http://schemas.microsoft.com/office/drawing/2014/main" id="{E92A5ADE-4B30-8121-EAE4-F00D36371CA8}"/>
              </a:ext>
            </a:extLst>
          </p:cNvPr>
          <p:cNvSpPr/>
          <p:nvPr/>
        </p:nvSpPr>
        <p:spPr>
          <a:xfrm>
            <a:off x="2832461" y="1710274"/>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52" name="フローチャート: 結合子 51">
            <a:extLst>
              <a:ext uri="{FF2B5EF4-FFF2-40B4-BE49-F238E27FC236}">
                <a16:creationId xmlns:a16="http://schemas.microsoft.com/office/drawing/2014/main" id="{88E3B963-DC4E-F947-488A-F7360ABC4053}"/>
              </a:ext>
            </a:extLst>
          </p:cNvPr>
          <p:cNvSpPr/>
          <p:nvPr/>
        </p:nvSpPr>
        <p:spPr>
          <a:xfrm>
            <a:off x="3221538" y="1706966"/>
            <a:ext cx="182081" cy="1785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rPr>
              <a:t>劣</a:t>
            </a:r>
            <a:endParaRPr kumimoji="1" lang="ja-JP" altLang="en-US" sz="700" b="1" dirty="0">
              <a:solidFill>
                <a:schemeClr val="bg1"/>
              </a:solidFill>
            </a:endParaRPr>
          </a:p>
        </p:txBody>
      </p:sp>
      <p:sp>
        <p:nvSpPr>
          <p:cNvPr id="53" name="テキスト ボックス 52">
            <a:extLst>
              <a:ext uri="{FF2B5EF4-FFF2-40B4-BE49-F238E27FC236}">
                <a16:creationId xmlns:a16="http://schemas.microsoft.com/office/drawing/2014/main" id="{103EB127-8E9E-A522-1239-4931E926788A}"/>
              </a:ext>
            </a:extLst>
          </p:cNvPr>
          <p:cNvSpPr txBox="1"/>
          <p:nvPr/>
        </p:nvSpPr>
        <p:spPr>
          <a:xfrm>
            <a:off x="491705" y="1684116"/>
            <a:ext cx="311566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r>
              <a:rPr lang="ja-JP" altLang="en-US" sz="1000" dirty="0">
                <a:solidFill>
                  <a:srgbClr val="00B050"/>
                </a:solidFill>
                <a:latin typeface="Meiryo UI" panose="020B0604030504040204" pitchFamily="50" charset="-128"/>
                <a:ea typeface="Meiryo UI" panose="020B0604030504040204" pitchFamily="50" charset="-128"/>
              </a:rPr>
              <a:t>　</a:t>
            </a:r>
            <a:r>
              <a:rPr lang="ja-JP" altLang="en-US" sz="1000" dirty="0">
                <a:solidFill>
                  <a:srgbClr val="0070C0"/>
                </a:solidFill>
                <a:latin typeface="Meiryo UI" panose="020B0604030504040204" pitchFamily="50" charset="-128"/>
                <a:ea typeface="Meiryo UI" panose="020B0604030504040204" pitchFamily="50" charset="-128"/>
              </a:rPr>
              <a:t>青</a:t>
            </a:r>
            <a:r>
              <a:rPr lang="ja-JP" altLang="en-US" sz="1000" dirty="0">
                <a:solidFill>
                  <a:srgbClr val="00B050"/>
                </a:solidFill>
                <a:latin typeface="Meiryo UI" panose="020B0604030504040204" pitchFamily="50" charset="-128"/>
                <a:ea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rPr>
              <a:t>赤</a:t>
            </a:r>
            <a:endParaRPr kumimoji="1" lang="ja-JP" altLang="en-US" sz="1000" dirty="0">
              <a:solidFill>
                <a:srgbClr val="FF0000"/>
              </a:solidFill>
            </a:endParaRPr>
          </a:p>
        </p:txBody>
      </p:sp>
      <p:sp>
        <p:nvSpPr>
          <p:cNvPr id="22" name="テキスト ボックス 21">
            <a:extLst>
              <a:ext uri="{FF2B5EF4-FFF2-40B4-BE49-F238E27FC236}">
                <a16:creationId xmlns:a16="http://schemas.microsoft.com/office/drawing/2014/main" id="{2453F309-E1CB-7C6D-EB99-FAC11873C5E2}"/>
              </a:ext>
            </a:extLst>
          </p:cNvPr>
          <p:cNvSpPr txBox="1"/>
          <p:nvPr/>
        </p:nvSpPr>
        <p:spPr>
          <a:xfrm>
            <a:off x="-58770" y="6592753"/>
            <a:ext cx="6233661" cy="215444"/>
          </a:xfrm>
          <a:prstGeom prst="rect">
            <a:avLst/>
          </a:prstGeom>
          <a:noFill/>
          <a:ln>
            <a:noFill/>
          </a:ln>
        </p:spPr>
        <p:txBody>
          <a:bodyPr wrap="square" rtlCol="0">
            <a:spAutoFit/>
          </a:bodyPr>
          <a:lstStyle/>
          <a:p>
            <a:r>
              <a:rPr kumimoji="1"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一般</a:t>
            </a:r>
            <a:r>
              <a:rPr kumimoji="1" lang="ja-JP" altLang="en-US" sz="800" dirty="0">
                <a:solidFill>
                  <a:srgbClr val="FF0000"/>
                </a:solidFill>
                <a:latin typeface="Meiryo UI" panose="020B0604030504040204" pitchFamily="50" charset="-128"/>
                <a:ea typeface="Meiryo UI" panose="020B0604030504040204" pitchFamily="50" charset="-128"/>
              </a:rPr>
              <a:t>機種の役割遂行評価において最重要視するのは</a:t>
            </a:r>
            <a:r>
              <a:rPr lang="ja-JP" altLang="en-US" sz="800" dirty="0">
                <a:solidFill>
                  <a:srgbClr val="FF0000"/>
                </a:solidFill>
                <a:latin typeface="Meiryo UI" panose="020B0604030504040204" pitchFamily="50" charset="-128"/>
                <a:ea typeface="Meiryo UI" panose="020B0604030504040204" pitchFamily="50" charset="-128"/>
              </a:rPr>
              <a:t>粗利率・売上額</a:t>
            </a:r>
            <a:r>
              <a:rPr kumimoji="1" lang="en-US" altLang="ja-JP"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rgbClr val="FF0000"/>
                </a:solidFill>
                <a:latin typeface="Meiryo UI" panose="020B0604030504040204" pitchFamily="50" charset="-128"/>
                <a:ea typeface="Meiryo UI" panose="020B0604030504040204" pitchFamily="50" charset="-128"/>
              </a:rPr>
              <a:t>利益貢献</a:t>
            </a:r>
            <a:r>
              <a:rPr kumimoji="1" lang="en-US" altLang="ja-JP"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rgbClr val="FF0000"/>
                </a:solidFill>
                <a:latin typeface="Meiryo UI" panose="020B0604030504040204" pitchFamily="50" charset="-128"/>
                <a:ea typeface="Meiryo UI" panose="020B0604030504040204" pitchFamily="50" charset="-128"/>
              </a:rPr>
              <a:t>。次いで</a:t>
            </a:r>
            <a:r>
              <a:rPr kumimoji="1" lang="en-US" altLang="ja-JP" sz="800" dirty="0">
                <a:solidFill>
                  <a:srgbClr val="FF0000"/>
                </a:solidFill>
                <a:latin typeface="Meiryo UI" panose="020B0604030504040204" pitchFamily="50" charset="-128"/>
                <a:ea typeface="Meiryo UI" panose="020B0604030504040204" pitchFamily="50" charset="-128"/>
              </a:rPr>
              <a:t>IN</a:t>
            </a:r>
            <a:r>
              <a:rPr kumimoji="1" lang="ja-JP" altLang="en-US" sz="800" dirty="0">
                <a:solidFill>
                  <a:srgbClr val="FF0000"/>
                </a:solidFill>
                <a:latin typeface="Meiryo UI" panose="020B0604030504040204" pitchFamily="50" charset="-128"/>
                <a:ea typeface="Meiryo UI" panose="020B0604030504040204" pitchFamily="50" charset="-128"/>
              </a:rPr>
              <a:t>枚数</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粗利額の担保</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、コイン単価</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売上額の担保</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a:t>
            </a:r>
            <a:endParaRPr kumimoji="1" lang="ja-JP" altLang="en-US" sz="800" dirty="0">
              <a:solidFill>
                <a:srgbClr val="FF0000"/>
              </a:solidFill>
              <a:latin typeface="Meiryo UI" panose="020B0604030504040204" pitchFamily="50" charset="-128"/>
              <a:ea typeface="Meiryo UI" panose="020B0604030504040204" pitchFamily="50" charset="-128"/>
            </a:endParaRPr>
          </a:p>
        </p:txBody>
      </p:sp>
      <p:grpSp>
        <p:nvGrpSpPr>
          <p:cNvPr id="67" name="グループ化 66">
            <a:extLst>
              <a:ext uri="{FF2B5EF4-FFF2-40B4-BE49-F238E27FC236}">
                <a16:creationId xmlns:a16="http://schemas.microsoft.com/office/drawing/2014/main" id="{93FDFCE8-B216-1669-5A52-DD1131001ED7}"/>
              </a:ext>
            </a:extLst>
          </p:cNvPr>
          <p:cNvGrpSpPr/>
          <p:nvPr/>
        </p:nvGrpSpPr>
        <p:grpSpPr>
          <a:xfrm>
            <a:off x="531330" y="-338682339"/>
            <a:ext cx="8437995" cy="145095"/>
            <a:chOff x="548129" y="2997301"/>
            <a:chExt cx="8437995" cy="145095"/>
          </a:xfrm>
        </p:grpSpPr>
        <p:sp>
          <p:nvSpPr>
            <p:cNvPr id="68" name="楕円 67">
              <a:extLst>
                <a:ext uri="{FF2B5EF4-FFF2-40B4-BE49-F238E27FC236}">
                  <a16:creationId xmlns:a16="http://schemas.microsoft.com/office/drawing/2014/main" id="{9BAB1DE6-BDAE-9E4C-F58E-FDBB1B0CB05E}"/>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69" name="楕円 68">
              <a:extLst>
                <a:ext uri="{FF2B5EF4-FFF2-40B4-BE49-F238E27FC236}">
                  <a16:creationId xmlns:a16="http://schemas.microsoft.com/office/drawing/2014/main" id="{917F57C9-AF2A-3A24-795C-2E95A740638C}"/>
                </a:ext>
              </a:extLst>
            </p:cNvPr>
            <p:cNvSpPr/>
            <p:nvPr/>
          </p:nvSpPr>
          <p:spPr>
            <a:xfrm>
              <a:off x="8420640" y="299730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70" name="グループ化 69">
              <a:extLst>
                <a:ext uri="{FF2B5EF4-FFF2-40B4-BE49-F238E27FC236}">
                  <a16:creationId xmlns:a16="http://schemas.microsoft.com/office/drawing/2014/main" id="{75A8702D-EF42-2F78-257F-222AE07E25D8}"/>
                </a:ext>
              </a:extLst>
            </p:cNvPr>
            <p:cNvGrpSpPr/>
            <p:nvPr/>
          </p:nvGrpSpPr>
          <p:grpSpPr>
            <a:xfrm>
              <a:off x="548129" y="3033043"/>
              <a:ext cx="2497588" cy="99302"/>
              <a:chOff x="296407" y="6190264"/>
              <a:chExt cx="2497588" cy="99302"/>
            </a:xfrm>
          </p:grpSpPr>
          <p:cxnSp>
            <p:nvCxnSpPr>
              <p:cNvPr id="79" name="直線コネクタ 78">
                <a:extLst>
                  <a:ext uri="{FF2B5EF4-FFF2-40B4-BE49-F238E27FC236}">
                    <a16:creationId xmlns:a16="http://schemas.microsoft.com/office/drawing/2014/main" id="{252338D5-A188-E655-FF9B-4097F7722152}"/>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E8176BDA-0300-82BC-92FB-7A2B99306F81}"/>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楕円 77">
              <a:extLst>
                <a:ext uri="{FF2B5EF4-FFF2-40B4-BE49-F238E27FC236}">
                  <a16:creationId xmlns:a16="http://schemas.microsoft.com/office/drawing/2014/main" id="{7A2ECFB7-BA95-4395-08BF-7AC089A00175}"/>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81" name="グループ化 80">
            <a:extLst>
              <a:ext uri="{FF2B5EF4-FFF2-40B4-BE49-F238E27FC236}">
                <a16:creationId xmlns:a16="http://schemas.microsoft.com/office/drawing/2014/main" id="{B5C519B3-C9FD-6C76-0D13-C39A682BBE65}"/>
              </a:ext>
            </a:extLst>
          </p:cNvPr>
          <p:cNvGrpSpPr/>
          <p:nvPr/>
        </p:nvGrpSpPr>
        <p:grpSpPr>
          <a:xfrm>
            <a:off x="683730" y="-338529939"/>
            <a:ext cx="8437995" cy="145095"/>
            <a:chOff x="548129" y="2997301"/>
            <a:chExt cx="8437995" cy="145095"/>
          </a:xfrm>
        </p:grpSpPr>
        <p:sp>
          <p:nvSpPr>
            <p:cNvPr id="82" name="楕円 81">
              <a:extLst>
                <a:ext uri="{FF2B5EF4-FFF2-40B4-BE49-F238E27FC236}">
                  <a16:creationId xmlns:a16="http://schemas.microsoft.com/office/drawing/2014/main" id="{D7B69F04-E522-616A-D176-C9D0D7D44720}"/>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83" name="楕円 82">
              <a:extLst>
                <a:ext uri="{FF2B5EF4-FFF2-40B4-BE49-F238E27FC236}">
                  <a16:creationId xmlns:a16="http://schemas.microsoft.com/office/drawing/2014/main" id="{465FC74C-923E-BB21-2C27-498F935A9FE4}"/>
                </a:ext>
              </a:extLst>
            </p:cNvPr>
            <p:cNvSpPr/>
            <p:nvPr/>
          </p:nvSpPr>
          <p:spPr>
            <a:xfrm>
              <a:off x="8420640" y="299730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84" name="グループ化 83">
              <a:extLst>
                <a:ext uri="{FF2B5EF4-FFF2-40B4-BE49-F238E27FC236}">
                  <a16:creationId xmlns:a16="http://schemas.microsoft.com/office/drawing/2014/main" id="{5237485F-3338-DD65-09DE-78A7F16C1B4E}"/>
                </a:ext>
              </a:extLst>
            </p:cNvPr>
            <p:cNvGrpSpPr/>
            <p:nvPr/>
          </p:nvGrpSpPr>
          <p:grpSpPr>
            <a:xfrm>
              <a:off x="548129" y="3033043"/>
              <a:ext cx="2497588" cy="99302"/>
              <a:chOff x="296407" y="6190264"/>
              <a:chExt cx="2497588" cy="99302"/>
            </a:xfrm>
          </p:grpSpPr>
          <p:cxnSp>
            <p:nvCxnSpPr>
              <p:cNvPr id="86" name="直線コネクタ 85">
                <a:extLst>
                  <a:ext uri="{FF2B5EF4-FFF2-40B4-BE49-F238E27FC236}">
                    <a16:creationId xmlns:a16="http://schemas.microsoft.com/office/drawing/2014/main" id="{F3E6C50B-C531-3A11-92BB-B941B4A7597F}"/>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7" name="正方形/長方形 86">
                <a:extLst>
                  <a:ext uri="{FF2B5EF4-FFF2-40B4-BE49-F238E27FC236}">
                    <a16:creationId xmlns:a16="http://schemas.microsoft.com/office/drawing/2014/main" id="{2D7841FA-213A-D40A-0660-E734451CCB27}"/>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楕円 84">
              <a:extLst>
                <a:ext uri="{FF2B5EF4-FFF2-40B4-BE49-F238E27FC236}">
                  <a16:creationId xmlns:a16="http://schemas.microsoft.com/office/drawing/2014/main" id="{986C5648-2BC6-17D3-6868-3D4624767351}"/>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25" name="グループ化 24">
            <a:extLst>
              <a:ext uri="{FF2B5EF4-FFF2-40B4-BE49-F238E27FC236}">
                <a16:creationId xmlns:a16="http://schemas.microsoft.com/office/drawing/2014/main" id="{77F9EB17-2B9A-FCE9-6BCD-FA5BA0D4080C}"/>
              </a:ext>
            </a:extLst>
          </p:cNvPr>
          <p:cNvGrpSpPr/>
          <p:nvPr/>
        </p:nvGrpSpPr>
        <p:grpSpPr>
          <a:xfrm>
            <a:off x="531330" y="2980186"/>
            <a:ext cx="8437995" cy="145095"/>
            <a:chOff x="548129" y="2997301"/>
            <a:chExt cx="8437995" cy="145095"/>
          </a:xfrm>
        </p:grpSpPr>
        <p:sp>
          <p:nvSpPr>
            <p:cNvPr id="26" name="楕円 25">
              <a:extLst>
                <a:ext uri="{FF2B5EF4-FFF2-40B4-BE49-F238E27FC236}">
                  <a16:creationId xmlns:a16="http://schemas.microsoft.com/office/drawing/2014/main" id="{09B22FF5-BE76-CA80-3F7A-8890ADD37F72}"/>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27" name="楕円 26">
              <a:extLst>
                <a:ext uri="{FF2B5EF4-FFF2-40B4-BE49-F238E27FC236}">
                  <a16:creationId xmlns:a16="http://schemas.microsoft.com/office/drawing/2014/main" id="{ECAB0C53-828F-058C-5606-72E10A79C7DB}"/>
                </a:ext>
              </a:extLst>
            </p:cNvPr>
            <p:cNvSpPr/>
            <p:nvPr/>
          </p:nvSpPr>
          <p:spPr>
            <a:xfrm>
              <a:off x="8420640"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28" name="グループ化 27">
              <a:extLst>
                <a:ext uri="{FF2B5EF4-FFF2-40B4-BE49-F238E27FC236}">
                  <a16:creationId xmlns:a16="http://schemas.microsoft.com/office/drawing/2014/main" id="{B2BBF8CE-CD9A-A397-9CC2-E54C1AC19973}"/>
                </a:ext>
              </a:extLst>
            </p:cNvPr>
            <p:cNvGrpSpPr/>
            <p:nvPr/>
          </p:nvGrpSpPr>
          <p:grpSpPr>
            <a:xfrm>
              <a:off x="548129" y="3033043"/>
              <a:ext cx="2497588" cy="99302"/>
              <a:chOff x="296407" y="6190264"/>
              <a:chExt cx="2497588" cy="99302"/>
            </a:xfrm>
          </p:grpSpPr>
          <p:cxnSp>
            <p:nvCxnSpPr>
              <p:cNvPr id="31" name="直線コネクタ 30">
                <a:extLst>
                  <a:ext uri="{FF2B5EF4-FFF2-40B4-BE49-F238E27FC236}">
                    <a16:creationId xmlns:a16="http://schemas.microsoft.com/office/drawing/2014/main" id="{93E70DE9-DCAD-320B-9A7B-40AA2834B162}"/>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E63696FD-FE1A-9837-BB59-E0F7D720C8B3}"/>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楕円 29">
              <a:extLst>
                <a:ext uri="{FF2B5EF4-FFF2-40B4-BE49-F238E27FC236}">
                  <a16:creationId xmlns:a16="http://schemas.microsoft.com/office/drawing/2014/main" id="{D9D3C774-B15A-A654-2A63-91FB8DFFFA46}"/>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33" name="グループ化 32">
            <a:extLst>
              <a:ext uri="{FF2B5EF4-FFF2-40B4-BE49-F238E27FC236}">
                <a16:creationId xmlns:a16="http://schemas.microsoft.com/office/drawing/2014/main" id="{757704D5-59BB-599C-9039-802AB75E2F35}"/>
              </a:ext>
            </a:extLst>
          </p:cNvPr>
          <p:cNvGrpSpPr/>
          <p:nvPr/>
        </p:nvGrpSpPr>
        <p:grpSpPr>
          <a:xfrm>
            <a:off x="534438" y="3922572"/>
            <a:ext cx="8437995" cy="145095"/>
            <a:chOff x="548129" y="2997301"/>
            <a:chExt cx="8437995" cy="145095"/>
          </a:xfrm>
        </p:grpSpPr>
        <p:sp>
          <p:nvSpPr>
            <p:cNvPr id="34" name="楕円 33">
              <a:extLst>
                <a:ext uri="{FF2B5EF4-FFF2-40B4-BE49-F238E27FC236}">
                  <a16:creationId xmlns:a16="http://schemas.microsoft.com/office/drawing/2014/main" id="{9CF288B3-590C-5A36-F109-E67797793E26}"/>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35" name="楕円 34">
              <a:extLst>
                <a:ext uri="{FF2B5EF4-FFF2-40B4-BE49-F238E27FC236}">
                  <a16:creationId xmlns:a16="http://schemas.microsoft.com/office/drawing/2014/main" id="{67735CFD-AAE5-E2E6-0B4E-680356F1759B}"/>
                </a:ext>
              </a:extLst>
            </p:cNvPr>
            <p:cNvSpPr/>
            <p:nvPr/>
          </p:nvSpPr>
          <p:spPr>
            <a:xfrm>
              <a:off x="8420640"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36" name="グループ化 35">
              <a:extLst>
                <a:ext uri="{FF2B5EF4-FFF2-40B4-BE49-F238E27FC236}">
                  <a16:creationId xmlns:a16="http://schemas.microsoft.com/office/drawing/2014/main" id="{1BB10FFD-4030-8D32-6865-941D180F4AC7}"/>
                </a:ext>
              </a:extLst>
            </p:cNvPr>
            <p:cNvGrpSpPr/>
            <p:nvPr/>
          </p:nvGrpSpPr>
          <p:grpSpPr>
            <a:xfrm>
              <a:off x="548129" y="3033043"/>
              <a:ext cx="2497588" cy="99302"/>
              <a:chOff x="296407" y="6190264"/>
              <a:chExt cx="2497588" cy="99302"/>
            </a:xfrm>
          </p:grpSpPr>
          <p:cxnSp>
            <p:nvCxnSpPr>
              <p:cNvPr id="38" name="直線コネクタ 37">
                <a:extLst>
                  <a:ext uri="{FF2B5EF4-FFF2-40B4-BE49-F238E27FC236}">
                    <a16:creationId xmlns:a16="http://schemas.microsoft.com/office/drawing/2014/main" id="{F9145225-E9C7-B6C2-3035-0C4A2A2876D3}"/>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B2313B23-AFB3-25E7-AB03-49D813E90375}"/>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楕円 36">
              <a:extLst>
                <a:ext uri="{FF2B5EF4-FFF2-40B4-BE49-F238E27FC236}">
                  <a16:creationId xmlns:a16="http://schemas.microsoft.com/office/drawing/2014/main" id="{5FE9280A-E96F-9C91-EDF7-CDC467E1F303}"/>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40" name="グループ化 39">
            <a:extLst>
              <a:ext uri="{FF2B5EF4-FFF2-40B4-BE49-F238E27FC236}">
                <a16:creationId xmlns:a16="http://schemas.microsoft.com/office/drawing/2014/main" id="{302D9092-DDB0-E18E-BA60-96F3553DC62F}"/>
              </a:ext>
            </a:extLst>
          </p:cNvPr>
          <p:cNvGrpSpPr/>
          <p:nvPr/>
        </p:nvGrpSpPr>
        <p:grpSpPr>
          <a:xfrm>
            <a:off x="528221" y="4705043"/>
            <a:ext cx="8437995" cy="145095"/>
            <a:chOff x="548129" y="2997301"/>
            <a:chExt cx="8437995" cy="145095"/>
          </a:xfrm>
        </p:grpSpPr>
        <p:sp>
          <p:nvSpPr>
            <p:cNvPr id="41" name="楕円 40">
              <a:extLst>
                <a:ext uri="{FF2B5EF4-FFF2-40B4-BE49-F238E27FC236}">
                  <a16:creationId xmlns:a16="http://schemas.microsoft.com/office/drawing/2014/main" id="{E59D3EEC-D369-E6BE-0B1C-E2B75B5C24B7}"/>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42" name="楕円 41">
              <a:extLst>
                <a:ext uri="{FF2B5EF4-FFF2-40B4-BE49-F238E27FC236}">
                  <a16:creationId xmlns:a16="http://schemas.microsoft.com/office/drawing/2014/main" id="{8A1C41F9-DEDD-AADF-21A7-5938967E0BF9}"/>
                </a:ext>
              </a:extLst>
            </p:cNvPr>
            <p:cNvSpPr/>
            <p:nvPr/>
          </p:nvSpPr>
          <p:spPr>
            <a:xfrm>
              <a:off x="8420640" y="299730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43" name="グループ化 42">
              <a:extLst>
                <a:ext uri="{FF2B5EF4-FFF2-40B4-BE49-F238E27FC236}">
                  <a16:creationId xmlns:a16="http://schemas.microsoft.com/office/drawing/2014/main" id="{55B78DDD-42AB-A231-DDAB-4E3FAF134082}"/>
                </a:ext>
              </a:extLst>
            </p:cNvPr>
            <p:cNvGrpSpPr/>
            <p:nvPr/>
          </p:nvGrpSpPr>
          <p:grpSpPr>
            <a:xfrm>
              <a:off x="548129" y="3033043"/>
              <a:ext cx="2497588" cy="99302"/>
              <a:chOff x="296407" y="6190264"/>
              <a:chExt cx="2497588" cy="99302"/>
            </a:xfrm>
          </p:grpSpPr>
          <p:cxnSp>
            <p:nvCxnSpPr>
              <p:cNvPr id="45" name="直線コネクタ 44">
                <a:extLst>
                  <a:ext uri="{FF2B5EF4-FFF2-40B4-BE49-F238E27FC236}">
                    <a16:creationId xmlns:a16="http://schemas.microsoft.com/office/drawing/2014/main" id="{1487C8BA-745B-F6DA-BA48-E172B52EFA53}"/>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41491F12-FB1C-6218-0057-1E5E3897C34B}"/>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楕円 43">
              <a:extLst>
                <a:ext uri="{FF2B5EF4-FFF2-40B4-BE49-F238E27FC236}">
                  <a16:creationId xmlns:a16="http://schemas.microsoft.com/office/drawing/2014/main" id="{8BA79836-C0E3-7363-B5DD-A41FF6AF3012}"/>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10" name="グループ化 9">
            <a:extLst>
              <a:ext uri="{FF2B5EF4-FFF2-40B4-BE49-F238E27FC236}">
                <a16:creationId xmlns:a16="http://schemas.microsoft.com/office/drawing/2014/main" id="{F3439569-C26E-DA18-D9E8-F777FF65CE74}"/>
              </a:ext>
            </a:extLst>
          </p:cNvPr>
          <p:cNvGrpSpPr/>
          <p:nvPr/>
        </p:nvGrpSpPr>
        <p:grpSpPr>
          <a:xfrm>
            <a:off x="533136" y="5634193"/>
            <a:ext cx="8437995" cy="145095"/>
            <a:chOff x="548129" y="2997301"/>
            <a:chExt cx="8437995" cy="145095"/>
          </a:xfrm>
        </p:grpSpPr>
        <p:sp>
          <p:nvSpPr>
            <p:cNvPr id="15" name="楕円 14">
              <a:extLst>
                <a:ext uri="{FF2B5EF4-FFF2-40B4-BE49-F238E27FC236}">
                  <a16:creationId xmlns:a16="http://schemas.microsoft.com/office/drawing/2014/main" id="{445765FA-0025-D0DF-D63A-83CF8CD5A36B}"/>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16" name="楕円 15">
              <a:extLst>
                <a:ext uri="{FF2B5EF4-FFF2-40B4-BE49-F238E27FC236}">
                  <a16:creationId xmlns:a16="http://schemas.microsoft.com/office/drawing/2014/main" id="{5133327F-9E7E-82FF-3EAA-CE3B44F21F87}"/>
                </a:ext>
              </a:extLst>
            </p:cNvPr>
            <p:cNvSpPr/>
            <p:nvPr/>
          </p:nvSpPr>
          <p:spPr>
            <a:xfrm>
              <a:off x="8420640" y="299730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17" name="グループ化 16">
              <a:extLst>
                <a:ext uri="{FF2B5EF4-FFF2-40B4-BE49-F238E27FC236}">
                  <a16:creationId xmlns:a16="http://schemas.microsoft.com/office/drawing/2014/main" id="{EAC1EDD2-C582-C146-A0ED-C534687A365B}"/>
                </a:ext>
              </a:extLst>
            </p:cNvPr>
            <p:cNvGrpSpPr/>
            <p:nvPr/>
          </p:nvGrpSpPr>
          <p:grpSpPr>
            <a:xfrm>
              <a:off x="548129" y="3033043"/>
              <a:ext cx="2497588" cy="99302"/>
              <a:chOff x="296407" y="6190264"/>
              <a:chExt cx="2497588" cy="99302"/>
            </a:xfrm>
          </p:grpSpPr>
          <p:cxnSp>
            <p:nvCxnSpPr>
              <p:cNvPr id="23" name="直線コネクタ 22">
                <a:extLst>
                  <a:ext uri="{FF2B5EF4-FFF2-40B4-BE49-F238E27FC236}">
                    <a16:creationId xmlns:a16="http://schemas.microsoft.com/office/drawing/2014/main" id="{BC4A09B0-57BE-FEDD-180F-86FEE49F6247}"/>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66F1A3E-CB68-8F88-E16C-57562BE231AB}"/>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5B609A9E-1D37-2ACE-A6F2-473A14612193}"/>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47" name="グループ化 46">
            <a:extLst>
              <a:ext uri="{FF2B5EF4-FFF2-40B4-BE49-F238E27FC236}">
                <a16:creationId xmlns:a16="http://schemas.microsoft.com/office/drawing/2014/main" id="{245D6AF2-969E-5219-A491-4B7F22BEDE7F}"/>
              </a:ext>
            </a:extLst>
          </p:cNvPr>
          <p:cNvGrpSpPr/>
          <p:nvPr/>
        </p:nvGrpSpPr>
        <p:grpSpPr>
          <a:xfrm>
            <a:off x="528219" y="6101222"/>
            <a:ext cx="8437995" cy="145095"/>
            <a:chOff x="548129" y="2997301"/>
            <a:chExt cx="8437995" cy="145095"/>
          </a:xfrm>
        </p:grpSpPr>
        <p:sp>
          <p:nvSpPr>
            <p:cNvPr id="48" name="楕円 47">
              <a:extLst>
                <a:ext uri="{FF2B5EF4-FFF2-40B4-BE49-F238E27FC236}">
                  <a16:creationId xmlns:a16="http://schemas.microsoft.com/office/drawing/2014/main" id="{792D6832-FBC8-1FBA-303A-AE192A9DB3C4}"/>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49" name="楕円 48">
              <a:extLst>
                <a:ext uri="{FF2B5EF4-FFF2-40B4-BE49-F238E27FC236}">
                  <a16:creationId xmlns:a16="http://schemas.microsoft.com/office/drawing/2014/main" id="{A4ECAE57-2E76-B429-6824-CBD928A1A8C5}"/>
                </a:ext>
              </a:extLst>
            </p:cNvPr>
            <p:cNvSpPr/>
            <p:nvPr/>
          </p:nvSpPr>
          <p:spPr>
            <a:xfrm>
              <a:off x="8420640"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grpSp>
          <p:nvGrpSpPr>
            <p:cNvPr id="50" name="グループ化 49">
              <a:extLst>
                <a:ext uri="{FF2B5EF4-FFF2-40B4-BE49-F238E27FC236}">
                  <a16:creationId xmlns:a16="http://schemas.microsoft.com/office/drawing/2014/main" id="{D6F992C1-E21B-863D-C712-1997087ABF25}"/>
                </a:ext>
              </a:extLst>
            </p:cNvPr>
            <p:cNvGrpSpPr/>
            <p:nvPr/>
          </p:nvGrpSpPr>
          <p:grpSpPr>
            <a:xfrm>
              <a:off x="548129" y="3033043"/>
              <a:ext cx="2497588" cy="99302"/>
              <a:chOff x="296407" y="6190264"/>
              <a:chExt cx="2497588" cy="99302"/>
            </a:xfrm>
          </p:grpSpPr>
          <p:cxnSp>
            <p:nvCxnSpPr>
              <p:cNvPr id="55" name="直線コネクタ 54">
                <a:extLst>
                  <a:ext uri="{FF2B5EF4-FFF2-40B4-BE49-F238E27FC236}">
                    <a16:creationId xmlns:a16="http://schemas.microsoft.com/office/drawing/2014/main" id="{D64BD049-5F8D-FC62-1E54-76D4236CB95E}"/>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CF656831-2EA2-9DEE-A092-2E499CDC705A}"/>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楕円 53">
              <a:extLst>
                <a:ext uri="{FF2B5EF4-FFF2-40B4-BE49-F238E27FC236}">
                  <a16:creationId xmlns:a16="http://schemas.microsoft.com/office/drawing/2014/main" id="{84C6E935-22C3-AC41-BD85-EA352945287C}"/>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58" name="グループ化 57">
            <a:extLst>
              <a:ext uri="{FF2B5EF4-FFF2-40B4-BE49-F238E27FC236}">
                <a16:creationId xmlns:a16="http://schemas.microsoft.com/office/drawing/2014/main" id="{96895249-E52A-5999-ED8F-35EF25AB8728}"/>
              </a:ext>
            </a:extLst>
          </p:cNvPr>
          <p:cNvGrpSpPr/>
          <p:nvPr/>
        </p:nvGrpSpPr>
        <p:grpSpPr>
          <a:xfrm>
            <a:off x="533134" y="6253623"/>
            <a:ext cx="8437995" cy="145095"/>
            <a:chOff x="548129" y="2997301"/>
            <a:chExt cx="8437995" cy="145095"/>
          </a:xfrm>
        </p:grpSpPr>
        <p:sp>
          <p:nvSpPr>
            <p:cNvPr id="59" name="楕円 58">
              <a:extLst>
                <a:ext uri="{FF2B5EF4-FFF2-40B4-BE49-F238E27FC236}">
                  <a16:creationId xmlns:a16="http://schemas.microsoft.com/office/drawing/2014/main" id="{0A1BB184-26FD-A2E7-ECA6-FBB97018500F}"/>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60" name="楕円 59">
              <a:extLst>
                <a:ext uri="{FF2B5EF4-FFF2-40B4-BE49-F238E27FC236}">
                  <a16:creationId xmlns:a16="http://schemas.microsoft.com/office/drawing/2014/main" id="{C959310D-A074-0104-0C55-5F29A8675AA3}"/>
                </a:ext>
              </a:extLst>
            </p:cNvPr>
            <p:cNvSpPr/>
            <p:nvPr/>
          </p:nvSpPr>
          <p:spPr>
            <a:xfrm>
              <a:off x="8420640" y="299730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61" name="グループ化 60">
              <a:extLst>
                <a:ext uri="{FF2B5EF4-FFF2-40B4-BE49-F238E27FC236}">
                  <a16:creationId xmlns:a16="http://schemas.microsoft.com/office/drawing/2014/main" id="{9111C720-1AB0-2B61-26DE-9861FF034A2F}"/>
                </a:ext>
              </a:extLst>
            </p:cNvPr>
            <p:cNvGrpSpPr/>
            <p:nvPr/>
          </p:nvGrpSpPr>
          <p:grpSpPr>
            <a:xfrm>
              <a:off x="548129" y="3033043"/>
              <a:ext cx="2497588" cy="99302"/>
              <a:chOff x="296407" y="6190264"/>
              <a:chExt cx="2497588" cy="99302"/>
            </a:xfrm>
          </p:grpSpPr>
          <p:cxnSp>
            <p:nvCxnSpPr>
              <p:cNvPr id="63" name="直線コネクタ 62">
                <a:extLst>
                  <a:ext uri="{FF2B5EF4-FFF2-40B4-BE49-F238E27FC236}">
                    <a16:creationId xmlns:a16="http://schemas.microsoft.com/office/drawing/2014/main" id="{D3A0B74F-3963-7FA2-05E6-D8ED245BDC24}"/>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EF5F8935-2548-FCE9-A9EC-CD002FB196E4}"/>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楕円 61">
              <a:extLst>
                <a:ext uri="{FF2B5EF4-FFF2-40B4-BE49-F238E27FC236}">
                  <a16:creationId xmlns:a16="http://schemas.microsoft.com/office/drawing/2014/main" id="{1BDB168F-3BB4-B3F8-3FD8-9206128BA858}"/>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65" name="グループ化 64">
            <a:extLst>
              <a:ext uri="{FF2B5EF4-FFF2-40B4-BE49-F238E27FC236}">
                <a16:creationId xmlns:a16="http://schemas.microsoft.com/office/drawing/2014/main" id="{1731142F-37A8-F7F7-F80B-0DAD3FCD5B79}"/>
              </a:ext>
            </a:extLst>
          </p:cNvPr>
          <p:cNvGrpSpPr/>
          <p:nvPr/>
        </p:nvGrpSpPr>
        <p:grpSpPr>
          <a:xfrm>
            <a:off x="528218" y="2846735"/>
            <a:ext cx="8437995" cy="145095"/>
            <a:chOff x="548129" y="2997301"/>
            <a:chExt cx="8437995" cy="145095"/>
          </a:xfrm>
        </p:grpSpPr>
        <p:sp>
          <p:nvSpPr>
            <p:cNvPr id="66" name="楕円 65">
              <a:extLst>
                <a:ext uri="{FF2B5EF4-FFF2-40B4-BE49-F238E27FC236}">
                  <a16:creationId xmlns:a16="http://schemas.microsoft.com/office/drawing/2014/main" id="{3DE9C02D-BB1D-9F75-6D8E-24EFE7DBE1D3}"/>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71" name="楕円 70">
              <a:extLst>
                <a:ext uri="{FF2B5EF4-FFF2-40B4-BE49-F238E27FC236}">
                  <a16:creationId xmlns:a16="http://schemas.microsoft.com/office/drawing/2014/main" id="{20585E44-5862-BA16-36F3-E6208DF94A03}"/>
                </a:ext>
              </a:extLst>
            </p:cNvPr>
            <p:cNvSpPr/>
            <p:nvPr/>
          </p:nvSpPr>
          <p:spPr>
            <a:xfrm>
              <a:off x="8420640" y="299730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72" name="グループ化 71">
              <a:extLst>
                <a:ext uri="{FF2B5EF4-FFF2-40B4-BE49-F238E27FC236}">
                  <a16:creationId xmlns:a16="http://schemas.microsoft.com/office/drawing/2014/main" id="{6652279C-DEDD-DC6E-AE68-1C869DCEDB51}"/>
                </a:ext>
              </a:extLst>
            </p:cNvPr>
            <p:cNvGrpSpPr/>
            <p:nvPr/>
          </p:nvGrpSpPr>
          <p:grpSpPr>
            <a:xfrm>
              <a:off x="548129" y="3033043"/>
              <a:ext cx="2497588" cy="99302"/>
              <a:chOff x="296407" y="6190264"/>
              <a:chExt cx="2497588" cy="99302"/>
            </a:xfrm>
          </p:grpSpPr>
          <p:cxnSp>
            <p:nvCxnSpPr>
              <p:cNvPr id="74" name="直線コネクタ 73">
                <a:extLst>
                  <a:ext uri="{FF2B5EF4-FFF2-40B4-BE49-F238E27FC236}">
                    <a16:creationId xmlns:a16="http://schemas.microsoft.com/office/drawing/2014/main" id="{183150CC-DE7F-5EAD-BCA6-E65A7F0174C8}"/>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FFB9A683-3310-5620-EF56-B300EFD18AFA}"/>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楕円 72">
              <a:extLst>
                <a:ext uri="{FF2B5EF4-FFF2-40B4-BE49-F238E27FC236}">
                  <a16:creationId xmlns:a16="http://schemas.microsoft.com/office/drawing/2014/main" id="{6B2D73CB-C7B5-314E-12A5-F3CC0D214EFD}"/>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grpSp>
        <p:nvGrpSpPr>
          <p:cNvPr id="76" name="グループ化 75">
            <a:extLst>
              <a:ext uri="{FF2B5EF4-FFF2-40B4-BE49-F238E27FC236}">
                <a16:creationId xmlns:a16="http://schemas.microsoft.com/office/drawing/2014/main" id="{E5E493D2-72CB-B6BA-2E76-855F7BB5F703}"/>
              </a:ext>
            </a:extLst>
          </p:cNvPr>
          <p:cNvGrpSpPr/>
          <p:nvPr/>
        </p:nvGrpSpPr>
        <p:grpSpPr>
          <a:xfrm>
            <a:off x="533132" y="2684502"/>
            <a:ext cx="8437995" cy="145095"/>
            <a:chOff x="548129" y="2997301"/>
            <a:chExt cx="8437995" cy="145095"/>
          </a:xfrm>
        </p:grpSpPr>
        <p:sp>
          <p:nvSpPr>
            <p:cNvPr id="77" name="楕円 76">
              <a:extLst>
                <a:ext uri="{FF2B5EF4-FFF2-40B4-BE49-F238E27FC236}">
                  <a16:creationId xmlns:a16="http://schemas.microsoft.com/office/drawing/2014/main" id="{9920F0D2-5BE0-D6C1-E4E8-53A53163EDF6}"/>
                </a:ext>
              </a:extLst>
            </p:cNvPr>
            <p:cNvSpPr/>
            <p:nvPr/>
          </p:nvSpPr>
          <p:spPr>
            <a:xfrm>
              <a:off x="5027615"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noFill/>
              </a:endParaRPr>
            </a:p>
          </p:txBody>
        </p:sp>
        <p:sp>
          <p:nvSpPr>
            <p:cNvPr id="88" name="楕円 87">
              <a:extLst>
                <a:ext uri="{FF2B5EF4-FFF2-40B4-BE49-F238E27FC236}">
                  <a16:creationId xmlns:a16="http://schemas.microsoft.com/office/drawing/2014/main" id="{76DD966D-0503-6C04-99AD-644E9D291061}"/>
                </a:ext>
              </a:extLst>
            </p:cNvPr>
            <p:cNvSpPr/>
            <p:nvPr/>
          </p:nvSpPr>
          <p:spPr>
            <a:xfrm>
              <a:off x="8420640" y="2997301"/>
              <a:ext cx="565484" cy="145095"/>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nvGrpSpPr>
            <p:cNvPr id="89" name="グループ化 88">
              <a:extLst>
                <a:ext uri="{FF2B5EF4-FFF2-40B4-BE49-F238E27FC236}">
                  <a16:creationId xmlns:a16="http://schemas.microsoft.com/office/drawing/2014/main" id="{7263E08C-946F-E909-F685-2AC86E535CB7}"/>
                </a:ext>
              </a:extLst>
            </p:cNvPr>
            <p:cNvGrpSpPr/>
            <p:nvPr/>
          </p:nvGrpSpPr>
          <p:grpSpPr>
            <a:xfrm>
              <a:off x="548129" y="3033043"/>
              <a:ext cx="2497588" cy="99302"/>
              <a:chOff x="296407" y="6190264"/>
              <a:chExt cx="2497588" cy="99302"/>
            </a:xfrm>
          </p:grpSpPr>
          <p:cxnSp>
            <p:nvCxnSpPr>
              <p:cNvPr id="91" name="直線コネクタ 90">
                <a:extLst>
                  <a:ext uri="{FF2B5EF4-FFF2-40B4-BE49-F238E27FC236}">
                    <a16:creationId xmlns:a16="http://schemas.microsoft.com/office/drawing/2014/main" id="{0A0335B6-B444-4DEC-4F31-41722FCD6096}"/>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5BD7F8BD-C34D-D5C0-B9E9-7368ECAFBA6C}"/>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楕円 89">
              <a:extLst>
                <a:ext uri="{FF2B5EF4-FFF2-40B4-BE49-F238E27FC236}">
                  <a16:creationId xmlns:a16="http://schemas.microsoft.com/office/drawing/2014/main" id="{BAD48AC9-92FC-5955-DF89-D972F96AABEC}"/>
                </a:ext>
              </a:extLst>
            </p:cNvPr>
            <p:cNvSpPr/>
            <p:nvPr/>
          </p:nvSpPr>
          <p:spPr>
            <a:xfrm>
              <a:off x="5585927" y="2997301"/>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sp>
        <p:nvSpPr>
          <p:cNvPr id="57" name="フローチャート: 結合子 56">
            <a:extLst>
              <a:ext uri="{FF2B5EF4-FFF2-40B4-BE49-F238E27FC236}">
                <a16:creationId xmlns:a16="http://schemas.microsoft.com/office/drawing/2014/main" id="{D19297C7-DBA8-B5D9-FE48-223815A9079E}"/>
              </a:ext>
            </a:extLst>
          </p:cNvPr>
          <p:cNvSpPr/>
          <p:nvPr/>
        </p:nvSpPr>
        <p:spPr>
          <a:xfrm>
            <a:off x="446313" y="2967716"/>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93" name="フローチャート: 結合子 92">
            <a:extLst>
              <a:ext uri="{FF2B5EF4-FFF2-40B4-BE49-F238E27FC236}">
                <a16:creationId xmlns:a16="http://schemas.microsoft.com/office/drawing/2014/main" id="{62930D79-E5C6-52A7-B47A-38F55C587AA7}"/>
              </a:ext>
            </a:extLst>
          </p:cNvPr>
          <p:cNvSpPr/>
          <p:nvPr/>
        </p:nvSpPr>
        <p:spPr>
          <a:xfrm>
            <a:off x="441397" y="3906697"/>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94" name="フローチャート: 結合子 93">
            <a:extLst>
              <a:ext uri="{FF2B5EF4-FFF2-40B4-BE49-F238E27FC236}">
                <a16:creationId xmlns:a16="http://schemas.microsoft.com/office/drawing/2014/main" id="{128BF0D0-0F1A-AAE2-460B-7EB9815FD5AB}"/>
              </a:ext>
            </a:extLst>
          </p:cNvPr>
          <p:cNvSpPr/>
          <p:nvPr/>
        </p:nvSpPr>
        <p:spPr>
          <a:xfrm>
            <a:off x="426649" y="6084542"/>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Tree>
    <p:extLst>
      <p:ext uri="{BB962C8B-B14F-4D97-AF65-F5344CB8AC3E}">
        <p14:creationId xmlns:p14="http://schemas.microsoft.com/office/powerpoint/2010/main" val="305606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D09EB655-83AD-1F0F-714D-600864C1B01D}"/>
              </a:ext>
            </a:extLst>
          </p:cNvPr>
          <p:cNvSpPr txBox="1"/>
          <p:nvPr/>
        </p:nvSpPr>
        <p:spPr>
          <a:xfrm>
            <a:off x="491705" y="1684116"/>
            <a:ext cx="311566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r>
              <a:rPr lang="ja-JP" altLang="en-US" sz="1000" dirty="0">
                <a:solidFill>
                  <a:srgbClr val="00B050"/>
                </a:solidFill>
                <a:latin typeface="Meiryo UI" panose="020B0604030504040204" pitchFamily="50" charset="-128"/>
                <a:ea typeface="Meiryo UI" panose="020B0604030504040204" pitchFamily="50" charset="-128"/>
              </a:rPr>
              <a:t>　</a:t>
            </a:r>
            <a:r>
              <a:rPr lang="ja-JP" altLang="en-US" sz="1000" dirty="0">
                <a:solidFill>
                  <a:srgbClr val="0070C0"/>
                </a:solidFill>
                <a:latin typeface="Meiryo UI" panose="020B0604030504040204" pitchFamily="50" charset="-128"/>
                <a:ea typeface="Meiryo UI" panose="020B0604030504040204" pitchFamily="50" charset="-128"/>
              </a:rPr>
              <a:t>青</a:t>
            </a:r>
            <a:r>
              <a:rPr lang="ja-JP" altLang="en-US" sz="1000" dirty="0">
                <a:solidFill>
                  <a:srgbClr val="00B050"/>
                </a:solidFill>
                <a:latin typeface="Meiryo UI" panose="020B0604030504040204" pitchFamily="50" charset="-128"/>
                <a:ea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rPr>
              <a:t>赤</a:t>
            </a:r>
            <a:endParaRPr kumimoji="1" lang="ja-JP" altLang="en-US" sz="1000" dirty="0">
              <a:solidFill>
                <a:srgbClr val="FF0000"/>
              </a:solidFill>
            </a:endParaRPr>
          </a:p>
        </p:txBody>
      </p:sp>
      <p:pic>
        <p:nvPicPr>
          <p:cNvPr id="25" name="図 24">
            <a:extLst>
              <a:ext uri="{FF2B5EF4-FFF2-40B4-BE49-F238E27FC236}">
                <a16:creationId xmlns:a16="http://schemas.microsoft.com/office/drawing/2014/main" id="{07B01E4C-7E75-1869-658E-10BF67928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471" y="1127893"/>
            <a:ext cx="497020" cy="495850"/>
          </a:xfrm>
          <a:prstGeom prst="rect">
            <a:avLst/>
          </a:prstGeom>
        </p:spPr>
      </p:pic>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3CC0507-00F8-4CBD-A0F1-D945FC001DE6}"/>
              </a:ext>
            </a:extLst>
          </p:cNvPr>
          <p:cNvSpPr txBox="1"/>
          <p:nvPr/>
        </p:nvSpPr>
        <p:spPr>
          <a:xfrm>
            <a:off x="4754669" y="1245325"/>
            <a:ext cx="198003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＜バラエティ＞</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2480D23D-F4BE-4BD6-BAA6-CCBA65B64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2532" y="501659"/>
            <a:ext cx="331149" cy="331149"/>
          </a:xfrm>
          <a:prstGeom prst="rect">
            <a:avLst/>
          </a:prstGeom>
        </p:spPr>
      </p:pic>
      <p:pic>
        <p:nvPicPr>
          <p:cNvPr id="14" name="図 13">
            <a:extLst>
              <a:ext uri="{FF2B5EF4-FFF2-40B4-BE49-F238E27FC236}">
                <a16:creationId xmlns:a16="http://schemas.microsoft.com/office/drawing/2014/main" id="{7D0DB89C-AFBA-458B-B716-AC29742C1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812" y="501659"/>
            <a:ext cx="331149" cy="331149"/>
          </a:xfrm>
          <a:prstGeom prst="rect">
            <a:avLst/>
          </a:prstGeom>
        </p:spPr>
      </p:pic>
      <p:pic>
        <p:nvPicPr>
          <p:cNvPr id="20" name="図 19">
            <a:extLst>
              <a:ext uri="{FF2B5EF4-FFF2-40B4-BE49-F238E27FC236}">
                <a16:creationId xmlns:a16="http://schemas.microsoft.com/office/drawing/2014/main" id="{072B855F-F4CD-4B71-B2A1-E99A481CD1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3251" y="501659"/>
            <a:ext cx="331149" cy="331149"/>
          </a:xfrm>
          <a:prstGeom prst="rect">
            <a:avLst/>
          </a:prstGeom>
        </p:spPr>
      </p:pic>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役割別／</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8374" y="698798"/>
            <a:ext cx="3877985"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役割別総合実績</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6D062C17-5725-8D1E-C7F8-9EB52A22D1E8}"/>
              </a:ext>
            </a:extLst>
          </p:cNvPr>
          <p:cNvSpPr txBox="1"/>
          <p:nvPr/>
        </p:nvSpPr>
        <p:spPr>
          <a:xfrm>
            <a:off x="4186853" y="1597646"/>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稼働・売上・粗利の各平均実績の総合ランキング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C55AD11A-7B9D-2955-CE9E-E8C9784A68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5" name="図 4">
            <a:extLst>
              <a:ext uri="{FF2B5EF4-FFF2-40B4-BE49-F238E27FC236}">
                <a16:creationId xmlns:a16="http://schemas.microsoft.com/office/drawing/2014/main" id="{AB821A1B-5637-4FFF-FDD7-6C5ED84B48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graphicFrame>
        <p:nvGraphicFramePr>
          <p:cNvPr id="7" name="オブジェクト 6">
            <a:extLst>
              <a:ext uri="{FF2B5EF4-FFF2-40B4-BE49-F238E27FC236}">
                <a16:creationId xmlns:a16="http://schemas.microsoft.com/office/drawing/2014/main" id="{31ABFBA5-1705-115D-0E2A-AE49773D2994}"/>
              </a:ext>
            </a:extLst>
          </p:cNvPr>
          <p:cNvGraphicFramePr>
            <a:graphicFrameLocks noChangeAspect="1"/>
          </p:cNvGraphicFramePr>
          <p:nvPr>
            <p:extLst>
              <p:ext uri="{D42A27DB-BD31-4B8C-83A1-F6EECF244321}">
                <p14:modId xmlns:p14="http://schemas.microsoft.com/office/powerpoint/2010/main" val="355488034"/>
              </p:ext>
            </p:extLst>
          </p:nvPr>
        </p:nvGraphicFramePr>
        <p:xfrm>
          <a:off x="8625600" y="601200"/>
          <a:ext cx="3152775" cy="1190625"/>
        </p:xfrm>
        <a:graphic>
          <a:graphicData uri="http://schemas.openxmlformats.org/presentationml/2006/ole">
            <mc:AlternateContent xmlns:mc="http://schemas.openxmlformats.org/markup-compatibility/2006">
              <mc:Choice xmlns:v="urn:schemas-microsoft-com:vml" Requires="v">
                <p:oleObj name="Worksheet" r:id="rId10" imgW="3152685" imgH="1190651" progId="Excel.Sheet.12">
                  <p:link updateAutomatic="1"/>
                </p:oleObj>
              </mc:Choice>
              <mc:Fallback>
                <p:oleObj name="Worksheet" r:id="rId10" imgW="3152685" imgH="1190651" progId="Excel.Sheet.12">
                  <p:link updateAutomatic="1"/>
                  <p:pic>
                    <p:nvPicPr>
                      <p:cNvPr id="7" name="オブジェクト 6">
                        <a:extLst>
                          <a:ext uri="{FF2B5EF4-FFF2-40B4-BE49-F238E27FC236}">
                            <a16:creationId xmlns:a16="http://schemas.microsoft.com/office/drawing/2014/main" id="{31ABFBA5-1705-115D-0E2A-AE49773D2994}"/>
                          </a:ext>
                        </a:extLst>
                      </p:cNvPr>
                      <p:cNvPicPr/>
                      <p:nvPr/>
                    </p:nvPicPr>
                    <p:blipFill>
                      <a:blip r:embed="rId11"/>
                      <a:stretch>
                        <a:fillRect/>
                      </a:stretch>
                    </p:blipFill>
                    <p:spPr>
                      <a:xfrm>
                        <a:off x="8625600" y="601200"/>
                        <a:ext cx="3152775" cy="1190625"/>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61637F4F-8D24-8BEE-1696-93F8C4141056}"/>
              </a:ext>
            </a:extLst>
          </p:cNvPr>
          <p:cNvGraphicFramePr>
            <a:graphicFrameLocks noChangeAspect="1"/>
          </p:cNvGraphicFramePr>
          <p:nvPr>
            <p:extLst>
              <p:ext uri="{D42A27DB-BD31-4B8C-83A1-F6EECF244321}">
                <p14:modId xmlns:p14="http://schemas.microsoft.com/office/powerpoint/2010/main" val="1326356110"/>
              </p:ext>
            </p:extLst>
          </p:nvPr>
        </p:nvGraphicFramePr>
        <p:xfrm>
          <a:off x="527050" y="1905000"/>
          <a:ext cx="11245850" cy="4681538"/>
        </p:xfrm>
        <a:graphic>
          <a:graphicData uri="http://schemas.openxmlformats.org/presentationml/2006/ole">
            <mc:AlternateContent xmlns:mc="http://schemas.openxmlformats.org/markup-compatibility/2006">
              <mc:Choice xmlns:v="urn:schemas-microsoft-com:vml" Requires="v">
                <p:oleObj name="Worksheet" r:id="rId12" imgW="11715772" imgH="4876942" progId="Excel.Sheet.12">
                  <p:link updateAutomatic="1"/>
                </p:oleObj>
              </mc:Choice>
              <mc:Fallback>
                <p:oleObj name="Worksheet" r:id="rId12" imgW="11715772" imgH="4876942" progId="Excel.Sheet.12">
                  <p:link updateAutomatic="1"/>
                  <p:pic>
                    <p:nvPicPr>
                      <p:cNvPr id="8" name="オブジェクト 7">
                        <a:extLst>
                          <a:ext uri="{FF2B5EF4-FFF2-40B4-BE49-F238E27FC236}">
                            <a16:creationId xmlns:a16="http://schemas.microsoft.com/office/drawing/2014/main" id="{61637F4F-8D24-8BEE-1696-93F8C4141056}"/>
                          </a:ext>
                        </a:extLst>
                      </p:cNvPr>
                      <p:cNvPicPr/>
                      <p:nvPr/>
                    </p:nvPicPr>
                    <p:blipFill>
                      <a:blip r:embed="rId13"/>
                      <a:stretch>
                        <a:fillRect/>
                      </a:stretch>
                    </p:blipFill>
                    <p:spPr>
                      <a:xfrm>
                        <a:off x="527050" y="1905000"/>
                        <a:ext cx="11245850" cy="4681538"/>
                      </a:xfrm>
                      <a:prstGeom prst="rect">
                        <a:avLst/>
                      </a:prstGeom>
                    </p:spPr>
                  </p:pic>
                </p:oleObj>
              </mc:Fallback>
            </mc:AlternateContent>
          </a:graphicData>
        </a:graphic>
      </p:graphicFrame>
      <p:sp>
        <p:nvSpPr>
          <p:cNvPr id="22" name="テキスト ボックス 21">
            <a:extLst>
              <a:ext uri="{FF2B5EF4-FFF2-40B4-BE49-F238E27FC236}">
                <a16:creationId xmlns:a16="http://schemas.microsoft.com/office/drawing/2014/main" id="{0E9D614C-9F09-C7D6-81A8-2132E0F0FD61}"/>
              </a:ext>
            </a:extLst>
          </p:cNvPr>
          <p:cNvSpPr txBox="1"/>
          <p:nvPr/>
        </p:nvSpPr>
        <p:spPr>
          <a:xfrm>
            <a:off x="55492" y="1338461"/>
            <a:ext cx="4781155" cy="246221"/>
          </a:xfrm>
          <a:prstGeom prst="rect">
            <a:avLst/>
          </a:prstGeom>
          <a:noFill/>
          <a:ln w="12700">
            <a:solidFill>
              <a:srgbClr val="FF0000"/>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本役割</a:t>
            </a:r>
            <a:r>
              <a:rPr kumimoji="1" lang="ja-JP" altLang="en-US" sz="1000" b="1" dirty="0">
                <a:latin typeface="Meiryo UI" panose="020B0604030504040204" pitchFamily="50" charset="-128"/>
                <a:ea typeface="Meiryo UI" panose="020B0604030504040204" pitchFamily="50" charset="-128"/>
              </a:rPr>
              <a:t>で初登場した機種に対して、今後もそのままの役割で遂行できるかを確認していく</a:t>
            </a:r>
          </a:p>
        </p:txBody>
      </p:sp>
      <p:sp>
        <p:nvSpPr>
          <p:cNvPr id="23" name="フローチャート: 結合子 22">
            <a:extLst>
              <a:ext uri="{FF2B5EF4-FFF2-40B4-BE49-F238E27FC236}">
                <a16:creationId xmlns:a16="http://schemas.microsoft.com/office/drawing/2014/main" id="{615E76D8-CF68-52CD-AC50-C022F50F0F04}"/>
              </a:ext>
            </a:extLst>
          </p:cNvPr>
          <p:cNvSpPr/>
          <p:nvPr/>
        </p:nvSpPr>
        <p:spPr>
          <a:xfrm>
            <a:off x="2832461" y="1710274"/>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24" name="フローチャート: 結合子 23">
            <a:extLst>
              <a:ext uri="{FF2B5EF4-FFF2-40B4-BE49-F238E27FC236}">
                <a16:creationId xmlns:a16="http://schemas.microsoft.com/office/drawing/2014/main" id="{3F98CB32-3BCF-1C0D-30B0-9E08103FCED0}"/>
              </a:ext>
            </a:extLst>
          </p:cNvPr>
          <p:cNvSpPr/>
          <p:nvPr/>
        </p:nvSpPr>
        <p:spPr>
          <a:xfrm>
            <a:off x="3221538" y="1706966"/>
            <a:ext cx="182081" cy="1785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rPr>
              <a:t>劣</a:t>
            </a:r>
            <a:endParaRPr kumimoji="1" lang="ja-JP" altLang="en-US" sz="700" b="1" dirty="0">
              <a:solidFill>
                <a:schemeClr val="bg1"/>
              </a:solidFill>
            </a:endParaRPr>
          </a:p>
        </p:txBody>
      </p:sp>
      <p:sp>
        <p:nvSpPr>
          <p:cNvPr id="53" name="正方形/長方形 52">
            <a:extLst>
              <a:ext uri="{FF2B5EF4-FFF2-40B4-BE49-F238E27FC236}">
                <a16:creationId xmlns:a16="http://schemas.microsoft.com/office/drawing/2014/main" id="{40F7020D-C234-D6FB-14B7-F9398B90B02D}"/>
              </a:ext>
            </a:extLst>
          </p:cNvPr>
          <p:cNvSpPr/>
          <p:nvPr/>
        </p:nvSpPr>
        <p:spPr>
          <a:xfrm>
            <a:off x="6672471" y="2062064"/>
            <a:ext cx="570538" cy="4524062"/>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966A6AA8-E6B0-54F0-05AA-44820F851F68}"/>
              </a:ext>
            </a:extLst>
          </p:cNvPr>
          <p:cNvSpPr/>
          <p:nvPr/>
        </p:nvSpPr>
        <p:spPr>
          <a:xfrm>
            <a:off x="5040849" y="1904399"/>
            <a:ext cx="570539" cy="4681727"/>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17A34DE-C1E6-BA7E-DCD4-A7BE98D52E2A}"/>
              </a:ext>
            </a:extLst>
          </p:cNvPr>
          <p:cNvSpPr txBox="1"/>
          <p:nvPr/>
        </p:nvSpPr>
        <p:spPr>
          <a:xfrm>
            <a:off x="116316" y="6587204"/>
            <a:ext cx="5900052" cy="215444"/>
          </a:xfrm>
          <a:prstGeom prst="rect">
            <a:avLst/>
          </a:prstGeom>
          <a:noFill/>
          <a:ln>
            <a:noFill/>
          </a:ln>
        </p:spPr>
        <p:txBody>
          <a:bodyPr wrap="square" rtlCol="0">
            <a:spAutoFit/>
          </a:bodyPr>
          <a:lstStyle/>
          <a:p>
            <a:r>
              <a:rPr kumimoji="1" lang="en-US" altLang="ja-JP"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rgbClr val="FF0000"/>
                </a:solidFill>
                <a:latin typeface="Meiryo UI" panose="020B0604030504040204" pitchFamily="50" charset="-128"/>
                <a:ea typeface="Meiryo UI" panose="020B0604030504040204" pitchFamily="50" charset="-128"/>
              </a:rPr>
              <a:t>バラエティ機種の役割遂行評価において最重要視するのは</a:t>
            </a:r>
            <a:r>
              <a:rPr kumimoji="1" lang="en-US" altLang="ja-JP" sz="800" dirty="0">
                <a:solidFill>
                  <a:srgbClr val="FF0000"/>
                </a:solidFill>
                <a:latin typeface="Meiryo UI" panose="020B0604030504040204" pitchFamily="50" charset="-128"/>
                <a:ea typeface="Meiryo UI" panose="020B0604030504040204" pitchFamily="50" charset="-128"/>
              </a:rPr>
              <a:t>IN</a:t>
            </a:r>
            <a:r>
              <a:rPr kumimoji="1" lang="ja-JP" altLang="en-US" sz="800" dirty="0">
                <a:solidFill>
                  <a:srgbClr val="FF0000"/>
                </a:solidFill>
                <a:latin typeface="Meiryo UI" panose="020B0604030504040204" pitchFamily="50" charset="-128"/>
                <a:ea typeface="Meiryo UI" panose="020B0604030504040204" pitchFamily="50" charset="-128"/>
              </a:rPr>
              <a:t>枚数</a:t>
            </a:r>
            <a:r>
              <a:rPr kumimoji="1" lang="en-US" altLang="ja-JP"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rgbClr val="FF0000"/>
                </a:solidFill>
                <a:latin typeface="Meiryo UI" panose="020B0604030504040204" pitchFamily="50" charset="-128"/>
                <a:ea typeface="Meiryo UI" panose="020B0604030504040204" pitchFamily="50" charset="-128"/>
              </a:rPr>
              <a:t>ユーザー人気</a:t>
            </a:r>
            <a:r>
              <a:rPr kumimoji="1"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と粗利率</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利益貢献</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a:t>
            </a:r>
            <a:endParaRPr kumimoji="1" lang="ja-JP" altLang="en-US" sz="800" dirty="0">
              <a:solidFill>
                <a:srgbClr val="FF0000"/>
              </a:solidFill>
              <a:latin typeface="Meiryo UI" panose="020B0604030504040204" pitchFamily="50" charset="-128"/>
              <a:ea typeface="Meiryo UI" panose="020B0604030504040204" pitchFamily="50" charset="-128"/>
            </a:endParaRPr>
          </a:p>
        </p:txBody>
      </p:sp>
      <p:sp>
        <p:nvSpPr>
          <p:cNvPr id="39" name="フローチャート: 結合子 38">
            <a:extLst>
              <a:ext uri="{FF2B5EF4-FFF2-40B4-BE49-F238E27FC236}">
                <a16:creationId xmlns:a16="http://schemas.microsoft.com/office/drawing/2014/main" id="{7F69FD5A-C522-1201-51FA-7571B2533A1C}"/>
              </a:ext>
            </a:extLst>
          </p:cNvPr>
          <p:cNvSpPr/>
          <p:nvPr/>
        </p:nvSpPr>
        <p:spPr>
          <a:xfrm>
            <a:off x="-581056" y="2634323"/>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40" name="フローチャート: 結合子 39">
            <a:extLst>
              <a:ext uri="{FF2B5EF4-FFF2-40B4-BE49-F238E27FC236}">
                <a16:creationId xmlns:a16="http://schemas.microsoft.com/office/drawing/2014/main" id="{B11A093B-AFCB-2A4D-25A3-0689FE5BDC0E}"/>
              </a:ext>
            </a:extLst>
          </p:cNvPr>
          <p:cNvSpPr/>
          <p:nvPr/>
        </p:nvSpPr>
        <p:spPr>
          <a:xfrm>
            <a:off x="-549955" y="2814715"/>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64" name="フローチャート: 結合子 63">
            <a:extLst>
              <a:ext uri="{FF2B5EF4-FFF2-40B4-BE49-F238E27FC236}">
                <a16:creationId xmlns:a16="http://schemas.microsoft.com/office/drawing/2014/main" id="{234FD1E6-CC81-3703-C68E-3436C215D2BD}"/>
              </a:ext>
            </a:extLst>
          </p:cNvPr>
          <p:cNvSpPr/>
          <p:nvPr/>
        </p:nvSpPr>
        <p:spPr>
          <a:xfrm>
            <a:off x="-791006" y="3246614"/>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grpSp>
        <p:nvGrpSpPr>
          <p:cNvPr id="21" name="グループ化 20">
            <a:extLst>
              <a:ext uri="{FF2B5EF4-FFF2-40B4-BE49-F238E27FC236}">
                <a16:creationId xmlns:a16="http://schemas.microsoft.com/office/drawing/2014/main" id="{20B495ED-5821-8BDE-3DC3-E4D26B04CF9E}"/>
              </a:ext>
            </a:extLst>
          </p:cNvPr>
          <p:cNvGrpSpPr/>
          <p:nvPr/>
        </p:nvGrpSpPr>
        <p:grpSpPr>
          <a:xfrm>
            <a:off x="513521" y="3130902"/>
            <a:ext cx="6713569" cy="155264"/>
            <a:chOff x="590020" y="3134810"/>
            <a:chExt cx="6713569" cy="155264"/>
          </a:xfrm>
        </p:grpSpPr>
        <p:grpSp>
          <p:nvGrpSpPr>
            <p:cNvPr id="30" name="グループ化 29">
              <a:extLst>
                <a:ext uri="{FF2B5EF4-FFF2-40B4-BE49-F238E27FC236}">
                  <a16:creationId xmlns:a16="http://schemas.microsoft.com/office/drawing/2014/main" id="{4BD1419C-D73F-1C95-0FDD-1A2F4F3AFC88}"/>
                </a:ext>
              </a:extLst>
            </p:cNvPr>
            <p:cNvGrpSpPr/>
            <p:nvPr/>
          </p:nvGrpSpPr>
          <p:grpSpPr>
            <a:xfrm>
              <a:off x="590020" y="3186420"/>
              <a:ext cx="2497588" cy="99302"/>
              <a:chOff x="296407" y="6190264"/>
              <a:chExt cx="2497588" cy="99302"/>
            </a:xfrm>
          </p:grpSpPr>
          <p:cxnSp>
            <p:nvCxnSpPr>
              <p:cNvPr id="36" name="直線コネクタ 35">
                <a:extLst>
                  <a:ext uri="{FF2B5EF4-FFF2-40B4-BE49-F238E27FC236}">
                    <a16:creationId xmlns:a16="http://schemas.microsoft.com/office/drawing/2014/main" id="{89075203-314A-03CF-BCE2-AB054EF38FE2}"/>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B148A82C-39AB-1618-0502-DF0B9841AEC7}"/>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楕円 30">
              <a:extLst>
                <a:ext uri="{FF2B5EF4-FFF2-40B4-BE49-F238E27FC236}">
                  <a16:creationId xmlns:a16="http://schemas.microsoft.com/office/drawing/2014/main" id="{4731C7F2-7F91-4E96-CDF7-75D5A07ED345}"/>
                </a:ext>
              </a:extLst>
            </p:cNvPr>
            <p:cNvSpPr/>
            <p:nvPr/>
          </p:nvSpPr>
          <p:spPr>
            <a:xfrm>
              <a:off x="6738105" y="3144979"/>
              <a:ext cx="565484" cy="145095"/>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32" name="楕円 31">
              <a:extLst>
                <a:ext uri="{FF2B5EF4-FFF2-40B4-BE49-F238E27FC236}">
                  <a16:creationId xmlns:a16="http://schemas.microsoft.com/office/drawing/2014/main" id="{073808DA-E2CF-2FC1-B91B-54210E50559C}"/>
                </a:ext>
              </a:extLst>
            </p:cNvPr>
            <p:cNvSpPr/>
            <p:nvPr/>
          </p:nvSpPr>
          <p:spPr>
            <a:xfrm>
              <a:off x="5084585" y="3134810"/>
              <a:ext cx="565484" cy="145095"/>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sp>
        <p:nvSpPr>
          <p:cNvPr id="38" name="フローチャート: 結合子 37">
            <a:extLst>
              <a:ext uri="{FF2B5EF4-FFF2-40B4-BE49-F238E27FC236}">
                <a16:creationId xmlns:a16="http://schemas.microsoft.com/office/drawing/2014/main" id="{41150DBD-32E0-B391-2B87-93AAFF96D440}"/>
              </a:ext>
            </a:extLst>
          </p:cNvPr>
          <p:cNvSpPr/>
          <p:nvPr/>
        </p:nvSpPr>
        <p:spPr>
          <a:xfrm>
            <a:off x="-817779" y="3830088"/>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
        <p:nvSpPr>
          <p:cNvPr id="37" name="フローチャート: 結合子 36">
            <a:extLst>
              <a:ext uri="{FF2B5EF4-FFF2-40B4-BE49-F238E27FC236}">
                <a16:creationId xmlns:a16="http://schemas.microsoft.com/office/drawing/2014/main" id="{E2DA0CED-D695-F108-5FE1-2AF7F99F4D07}"/>
              </a:ext>
            </a:extLst>
          </p:cNvPr>
          <p:cNvSpPr/>
          <p:nvPr/>
        </p:nvSpPr>
        <p:spPr>
          <a:xfrm>
            <a:off x="408430" y="3121406"/>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grpSp>
        <p:nvGrpSpPr>
          <p:cNvPr id="9" name="グループ化 8">
            <a:extLst>
              <a:ext uri="{FF2B5EF4-FFF2-40B4-BE49-F238E27FC236}">
                <a16:creationId xmlns:a16="http://schemas.microsoft.com/office/drawing/2014/main" id="{020D2046-F440-DBFA-6467-1E790EDCFDE9}"/>
              </a:ext>
            </a:extLst>
          </p:cNvPr>
          <p:cNvGrpSpPr/>
          <p:nvPr/>
        </p:nvGrpSpPr>
        <p:grpSpPr>
          <a:xfrm>
            <a:off x="513521" y="2682819"/>
            <a:ext cx="6713569" cy="159405"/>
            <a:chOff x="590020" y="3126317"/>
            <a:chExt cx="6713569" cy="159405"/>
          </a:xfrm>
        </p:grpSpPr>
        <p:grpSp>
          <p:nvGrpSpPr>
            <p:cNvPr id="10" name="グループ化 9">
              <a:extLst>
                <a:ext uri="{FF2B5EF4-FFF2-40B4-BE49-F238E27FC236}">
                  <a16:creationId xmlns:a16="http://schemas.microsoft.com/office/drawing/2014/main" id="{779FA162-8DB0-979B-122C-E938EC032F30}"/>
                </a:ext>
              </a:extLst>
            </p:cNvPr>
            <p:cNvGrpSpPr/>
            <p:nvPr/>
          </p:nvGrpSpPr>
          <p:grpSpPr>
            <a:xfrm>
              <a:off x="590020" y="3186420"/>
              <a:ext cx="2497588" cy="99302"/>
              <a:chOff x="296407" y="6190264"/>
              <a:chExt cx="2497588" cy="99302"/>
            </a:xfrm>
          </p:grpSpPr>
          <p:cxnSp>
            <p:nvCxnSpPr>
              <p:cNvPr id="16" name="直線コネクタ 15">
                <a:extLst>
                  <a:ext uri="{FF2B5EF4-FFF2-40B4-BE49-F238E27FC236}">
                    <a16:creationId xmlns:a16="http://schemas.microsoft.com/office/drawing/2014/main" id="{FEE27D20-B13C-4821-B080-900C00F37C0F}"/>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45755FE8-537A-0A5D-E68D-224EB08D59C9}"/>
                  </a:ext>
                </a:extLst>
              </p:cNvPr>
              <p:cNvSpPr/>
              <p:nvPr/>
            </p:nvSpPr>
            <p:spPr>
              <a:xfrm>
                <a:off x="296407" y="6190264"/>
                <a:ext cx="73153" cy="71821"/>
              </a:xfrm>
              <a:prstGeom prst="rect">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楕円 11">
              <a:extLst>
                <a:ext uri="{FF2B5EF4-FFF2-40B4-BE49-F238E27FC236}">
                  <a16:creationId xmlns:a16="http://schemas.microsoft.com/office/drawing/2014/main" id="{3577DBB5-7348-9EC0-F87B-6F510D4AD4A5}"/>
                </a:ext>
              </a:extLst>
            </p:cNvPr>
            <p:cNvSpPr/>
            <p:nvPr/>
          </p:nvSpPr>
          <p:spPr>
            <a:xfrm>
              <a:off x="6738105" y="3126317"/>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15" name="楕円 14">
              <a:extLst>
                <a:ext uri="{FF2B5EF4-FFF2-40B4-BE49-F238E27FC236}">
                  <a16:creationId xmlns:a16="http://schemas.microsoft.com/office/drawing/2014/main" id="{EBCFD859-33E8-BB52-16E2-9899260DD283}"/>
                </a:ext>
              </a:extLst>
            </p:cNvPr>
            <p:cNvSpPr/>
            <p:nvPr/>
          </p:nvSpPr>
          <p:spPr>
            <a:xfrm>
              <a:off x="5084585" y="3134810"/>
              <a:ext cx="565484" cy="145095"/>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grpSp>
      <p:sp>
        <p:nvSpPr>
          <p:cNvPr id="42" name="フローチャート: 結合子 41">
            <a:extLst>
              <a:ext uri="{FF2B5EF4-FFF2-40B4-BE49-F238E27FC236}">
                <a16:creationId xmlns:a16="http://schemas.microsoft.com/office/drawing/2014/main" id="{C9785FB8-EE45-9703-CED6-C59FC3DC2F42}"/>
              </a:ext>
            </a:extLst>
          </p:cNvPr>
          <p:cNvSpPr/>
          <p:nvPr/>
        </p:nvSpPr>
        <p:spPr>
          <a:xfrm>
            <a:off x="414533" y="2676819"/>
            <a:ext cx="182081" cy="17853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良</a:t>
            </a:r>
            <a:endParaRPr kumimoji="1" lang="ja-JP" altLang="en-US" b="1" dirty="0"/>
          </a:p>
        </p:txBody>
      </p:sp>
    </p:spTree>
    <p:extLst>
      <p:ext uri="{BB962C8B-B14F-4D97-AF65-F5344CB8AC3E}">
        <p14:creationId xmlns:p14="http://schemas.microsoft.com/office/powerpoint/2010/main" val="22175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3CC0507-00F8-4CBD-A0F1-D945FC001DE6}"/>
              </a:ext>
            </a:extLst>
          </p:cNvPr>
          <p:cNvSpPr txBox="1"/>
          <p:nvPr/>
        </p:nvSpPr>
        <p:spPr>
          <a:xfrm>
            <a:off x="3770299" y="1245325"/>
            <a:ext cx="3948773"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＜ノーマル</a:t>
            </a:r>
            <a:r>
              <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ジャグラー</a:t>
            </a:r>
            <a:r>
              <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/A+RT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2480D23D-F4BE-4BD6-BAA6-CCBA65B64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532" y="501659"/>
            <a:ext cx="331149" cy="331149"/>
          </a:xfrm>
          <a:prstGeom prst="rect">
            <a:avLst/>
          </a:prstGeom>
        </p:spPr>
      </p:pic>
      <p:pic>
        <p:nvPicPr>
          <p:cNvPr id="14" name="図 13">
            <a:extLst>
              <a:ext uri="{FF2B5EF4-FFF2-40B4-BE49-F238E27FC236}">
                <a16:creationId xmlns:a16="http://schemas.microsoft.com/office/drawing/2014/main" id="{7D0DB89C-AFBA-458B-B716-AC29742C1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812" y="501659"/>
            <a:ext cx="331149" cy="331149"/>
          </a:xfrm>
          <a:prstGeom prst="rect">
            <a:avLst/>
          </a:prstGeom>
        </p:spPr>
      </p:pic>
      <p:pic>
        <p:nvPicPr>
          <p:cNvPr id="20" name="図 19">
            <a:extLst>
              <a:ext uri="{FF2B5EF4-FFF2-40B4-BE49-F238E27FC236}">
                <a16:creationId xmlns:a16="http://schemas.microsoft.com/office/drawing/2014/main" id="{072B855F-F4CD-4B71-B2A1-E99A481CD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3251" y="501659"/>
            <a:ext cx="331149" cy="331149"/>
          </a:xfrm>
          <a:prstGeom prst="rect">
            <a:avLst/>
          </a:prstGeom>
        </p:spPr>
      </p:pic>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スペック別／</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6875" y="706393"/>
            <a:ext cx="4493538"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スペック別総合実績</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6D062C17-5725-8D1E-C7F8-9EB52A22D1E8}"/>
              </a:ext>
            </a:extLst>
          </p:cNvPr>
          <p:cNvSpPr txBox="1"/>
          <p:nvPr/>
        </p:nvSpPr>
        <p:spPr>
          <a:xfrm>
            <a:off x="4186853" y="1597646"/>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稼働・売上・粗利の各平均実績の総合ランキング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5" name="図 14">
            <a:extLst>
              <a:ext uri="{FF2B5EF4-FFF2-40B4-BE49-F238E27FC236}">
                <a16:creationId xmlns:a16="http://schemas.microsoft.com/office/drawing/2014/main" id="{A61DDEC4-F1A4-43B2-AD84-E7BE937ADA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16" name="図 15">
            <a:extLst>
              <a:ext uri="{FF2B5EF4-FFF2-40B4-BE49-F238E27FC236}">
                <a16:creationId xmlns:a16="http://schemas.microsoft.com/office/drawing/2014/main" id="{DE2C3A8A-2143-EA39-C1E4-F6F6F09B50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graphicFrame>
        <p:nvGraphicFramePr>
          <p:cNvPr id="5" name="オブジェクト 4">
            <a:extLst>
              <a:ext uri="{FF2B5EF4-FFF2-40B4-BE49-F238E27FC236}">
                <a16:creationId xmlns:a16="http://schemas.microsoft.com/office/drawing/2014/main" id="{9E035925-02B4-1443-35C7-FF0A3611E953}"/>
              </a:ext>
            </a:extLst>
          </p:cNvPr>
          <p:cNvGraphicFramePr>
            <a:graphicFrameLocks noChangeAspect="1"/>
          </p:cNvGraphicFramePr>
          <p:nvPr>
            <p:extLst>
              <p:ext uri="{D42A27DB-BD31-4B8C-83A1-F6EECF244321}">
                <p14:modId xmlns:p14="http://schemas.microsoft.com/office/powerpoint/2010/main" val="2950760795"/>
              </p:ext>
            </p:extLst>
          </p:nvPr>
        </p:nvGraphicFramePr>
        <p:xfrm>
          <a:off x="527050" y="1905000"/>
          <a:ext cx="11245850" cy="4681538"/>
        </p:xfrm>
        <a:graphic>
          <a:graphicData uri="http://schemas.openxmlformats.org/presentationml/2006/ole">
            <mc:AlternateContent xmlns:mc="http://schemas.openxmlformats.org/markup-compatibility/2006">
              <mc:Choice xmlns:v="urn:schemas-microsoft-com:vml" Requires="v">
                <p:oleObj name="Worksheet" r:id="rId9" imgW="11715772" imgH="4876942" progId="Excel.Sheet.12">
                  <p:link updateAutomatic="1"/>
                </p:oleObj>
              </mc:Choice>
              <mc:Fallback>
                <p:oleObj name="Worksheet" r:id="rId9" imgW="11715772" imgH="4876942" progId="Excel.Sheet.12">
                  <p:link updateAutomatic="1"/>
                  <p:pic>
                    <p:nvPicPr>
                      <p:cNvPr id="5" name="オブジェクト 4">
                        <a:extLst>
                          <a:ext uri="{FF2B5EF4-FFF2-40B4-BE49-F238E27FC236}">
                            <a16:creationId xmlns:a16="http://schemas.microsoft.com/office/drawing/2014/main" id="{9E035925-02B4-1443-35C7-FF0A3611E953}"/>
                          </a:ext>
                        </a:extLst>
                      </p:cNvPr>
                      <p:cNvPicPr/>
                      <p:nvPr/>
                    </p:nvPicPr>
                    <p:blipFill>
                      <a:blip r:embed="rId10"/>
                      <a:stretch>
                        <a:fillRect/>
                      </a:stretch>
                    </p:blipFill>
                    <p:spPr>
                      <a:xfrm>
                        <a:off x="527050" y="1905000"/>
                        <a:ext cx="11245850" cy="4681538"/>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6D98187B-AB94-CA61-DD93-578039A82B23}"/>
              </a:ext>
            </a:extLst>
          </p:cNvPr>
          <p:cNvGraphicFramePr>
            <a:graphicFrameLocks noChangeAspect="1"/>
          </p:cNvGraphicFramePr>
          <p:nvPr>
            <p:extLst>
              <p:ext uri="{D42A27DB-BD31-4B8C-83A1-F6EECF244321}">
                <p14:modId xmlns:p14="http://schemas.microsoft.com/office/powerpoint/2010/main" val="1137355164"/>
              </p:ext>
            </p:extLst>
          </p:nvPr>
        </p:nvGraphicFramePr>
        <p:xfrm>
          <a:off x="8625600" y="601200"/>
          <a:ext cx="3152775" cy="1190625"/>
        </p:xfrm>
        <a:graphic>
          <a:graphicData uri="http://schemas.openxmlformats.org/presentationml/2006/ole">
            <mc:AlternateContent xmlns:mc="http://schemas.openxmlformats.org/markup-compatibility/2006">
              <mc:Choice xmlns:v="urn:schemas-microsoft-com:vml" Requires="v">
                <p:oleObj name="Worksheet" r:id="rId11" imgW="3152685" imgH="1190651" progId="Excel.Sheet.12">
                  <p:link updateAutomatic="1"/>
                </p:oleObj>
              </mc:Choice>
              <mc:Fallback>
                <p:oleObj name="Worksheet" r:id="rId11" imgW="3152685" imgH="1190651" progId="Excel.Sheet.12">
                  <p:link updateAutomatic="1"/>
                  <p:pic>
                    <p:nvPicPr>
                      <p:cNvPr id="7" name="オブジェクト 6">
                        <a:extLst>
                          <a:ext uri="{FF2B5EF4-FFF2-40B4-BE49-F238E27FC236}">
                            <a16:creationId xmlns:a16="http://schemas.microsoft.com/office/drawing/2014/main" id="{6D98187B-AB94-CA61-DD93-578039A82B23}"/>
                          </a:ext>
                        </a:extLst>
                      </p:cNvPr>
                      <p:cNvPicPr/>
                      <p:nvPr/>
                    </p:nvPicPr>
                    <p:blipFill>
                      <a:blip r:embed="rId12"/>
                      <a:stretch>
                        <a:fillRect/>
                      </a:stretch>
                    </p:blipFill>
                    <p:spPr>
                      <a:xfrm>
                        <a:off x="8625600" y="601200"/>
                        <a:ext cx="3152775" cy="1190625"/>
                      </a:xfrm>
                      <a:prstGeom prst="rect">
                        <a:avLst/>
                      </a:prstGeom>
                    </p:spPr>
                  </p:pic>
                </p:oleObj>
              </mc:Fallback>
            </mc:AlternateContent>
          </a:graphicData>
        </a:graphic>
      </p:graphicFrame>
      <p:sp>
        <p:nvSpPr>
          <p:cNvPr id="4" name="テキスト ボックス 3">
            <a:extLst>
              <a:ext uri="{FF2B5EF4-FFF2-40B4-BE49-F238E27FC236}">
                <a16:creationId xmlns:a16="http://schemas.microsoft.com/office/drawing/2014/main" id="{CF53FC11-B4CA-CA56-3119-9733D4D58A84}"/>
              </a:ext>
            </a:extLst>
          </p:cNvPr>
          <p:cNvSpPr txBox="1"/>
          <p:nvPr/>
        </p:nvSpPr>
        <p:spPr>
          <a:xfrm>
            <a:off x="596787" y="1196512"/>
            <a:ext cx="2644253" cy="400110"/>
          </a:xfrm>
          <a:prstGeom prst="rect">
            <a:avLst/>
          </a:prstGeom>
          <a:noFill/>
          <a:ln w="12700">
            <a:solidFill>
              <a:srgbClr val="FF0000"/>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前頁までの分析を踏まえた上で、同タイプ内での実績差を比較・確認</a:t>
            </a:r>
            <a:endParaRPr kumimoji="1" lang="ja-JP" altLang="en-US" sz="10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FEBC6BD-2775-CC92-255D-81A3DE78C907}"/>
              </a:ext>
            </a:extLst>
          </p:cNvPr>
          <p:cNvSpPr txBox="1"/>
          <p:nvPr/>
        </p:nvSpPr>
        <p:spPr>
          <a:xfrm>
            <a:off x="487811" y="1684116"/>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8" name="グループ化 7">
            <a:extLst>
              <a:ext uri="{FF2B5EF4-FFF2-40B4-BE49-F238E27FC236}">
                <a16:creationId xmlns:a16="http://schemas.microsoft.com/office/drawing/2014/main" id="{CA3AFA63-7351-7A08-570C-23F239E57FB9}"/>
              </a:ext>
            </a:extLst>
          </p:cNvPr>
          <p:cNvGrpSpPr/>
          <p:nvPr/>
        </p:nvGrpSpPr>
        <p:grpSpPr>
          <a:xfrm>
            <a:off x="563315" y="2717347"/>
            <a:ext cx="2497588" cy="99302"/>
            <a:chOff x="296407" y="6190264"/>
            <a:chExt cx="2497588" cy="99302"/>
          </a:xfrm>
        </p:grpSpPr>
        <p:cxnSp>
          <p:nvCxnSpPr>
            <p:cNvPr id="10" name="直線コネクタ 9">
              <a:extLst>
                <a:ext uri="{FF2B5EF4-FFF2-40B4-BE49-F238E27FC236}">
                  <a16:creationId xmlns:a16="http://schemas.microsoft.com/office/drawing/2014/main" id="{4697C1A2-7EE3-7155-DA20-9340968C104D}"/>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C43847AE-A60F-5B4D-CC8E-C21E0ADE32F0}"/>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8242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3CC0507-00F8-4CBD-A0F1-D945FC001DE6}"/>
              </a:ext>
            </a:extLst>
          </p:cNvPr>
          <p:cNvSpPr txBox="1"/>
          <p:nvPr/>
        </p:nvSpPr>
        <p:spPr>
          <a:xfrm>
            <a:off x="4643005" y="1245325"/>
            <a:ext cx="220336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r>
              <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ART/A+ART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2480D23D-F4BE-4BD6-BAA6-CCBA65B64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532" y="501659"/>
            <a:ext cx="331149" cy="331149"/>
          </a:xfrm>
          <a:prstGeom prst="rect">
            <a:avLst/>
          </a:prstGeom>
        </p:spPr>
      </p:pic>
      <p:pic>
        <p:nvPicPr>
          <p:cNvPr id="14" name="図 13">
            <a:extLst>
              <a:ext uri="{FF2B5EF4-FFF2-40B4-BE49-F238E27FC236}">
                <a16:creationId xmlns:a16="http://schemas.microsoft.com/office/drawing/2014/main" id="{7D0DB89C-AFBA-458B-B716-AC29742C1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812" y="501659"/>
            <a:ext cx="331149" cy="331149"/>
          </a:xfrm>
          <a:prstGeom prst="rect">
            <a:avLst/>
          </a:prstGeom>
        </p:spPr>
      </p:pic>
      <p:pic>
        <p:nvPicPr>
          <p:cNvPr id="20" name="図 19">
            <a:extLst>
              <a:ext uri="{FF2B5EF4-FFF2-40B4-BE49-F238E27FC236}">
                <a16:creationId xmlns:a16="http://schemas.microsoft.com/office/drawing/2014/main" id="{072B855F-F4CD-4B71-B2A1-E99A481CD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3251" y="501659"/>
            <a:ext cx="331149" cy="331149"/>
          </a:xfrm>
          <a:prstGeom prst="rect">
            <a:avLst/>
          </a:prstGeom>
        </p:spPr>
      </p:pic>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スペック別／</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6875" y="692923"/>
            <a:ext cx="4493538"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スペック別総合実績</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6D062C17-5725-8D1E-C7F8-9EB52A22D1E8}"/>
              </a:ext>
            </a:extLst>
          </p:cNvPr>
          <p:cNvSpPr txBox="1"/>
          <p:nvPr/>
        </p:nvSpPr>
        <p:spPr>
          <a:xfrm>
            <a:off x="4186853" y="1597646"/>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稼働・売上・粗利の各平均実績の総合ランキング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1E3760CF-0EAA-CC59-5536-CAF19F8C48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21" name="図 20">
            <a:extLst>
              <a:ext uri="{FF2B5EF4-FFF2-40B4-BE49-F238E27FC236}">
                <a16:creationId xmlns:a16="http://schemas.microsoft.com/office/drawing/2014/main" id="{A0B45F67-64EA-9B3A-66CE-A6FABD6CF9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graphicFrame>
        <p:nvGraphicFramePr>
          <p:cNvPr id="4" name="オブジェクト 3">
            <a:extLst>
              <a:ext uri="{FF2B5EF4-FFF2-40B4-BE49-F238E27FC236}">
                <a16:creationId xmlns:a16="http://schemas.microsoft.com/office/drawing/2014/main" id="{706B0795-C3EE-489E-6777-5A983F21EB12}"/>
              </a:ext>
            </a:extLst>
          </p:cNvPr>
          <p:cNvGraphicFramePr>
            <a:graphicFrameLocks noChangeAspect="1"/>
          </p:cNvGraphicFramePr>
          <p:nvPr>
            <p:extLst>
              <p:ext uri="{D42A27DB-BD31-4B8C-83A1-F6EECF244321}">
                <p14:modId xmlns:p14="http://schemas.microsoft.com/office/powerpoint/2010/main" val="445440099"/>
              </p:ext>
            </p:extLst>
          </p:nvPr>
        </p:nvGraphicFramePr>
        <p:xfrm>
          <a:off x="527050" y="1905000"/>
          <a:ext cx="11245850" cy="4681538"/>
        </p:xfrm>
        <a:graphic>
          <a:graphicData uri="http://schemas.openxmlformats.org/presentationml/2006/ole">
            <mc:AlternateContent xmlns:mc="http://schemas.openxmlformats.org/markup-compatibility/2006">
              <mc:Choice xmlns:v="urn:schemas-microsoft-com:vml" Requires="v">
                <p:oleObj name="Worksheet" r:id="rId9" imgW="11715772" imgH="4876942" progId="Excel.Sheet.12">
                  <p:link updateAutomatic="1"/>
                </p:oleObj>
              </mc:Choice>
              <mc:Fallback>
                <p:oleObj name="Worksheet" r:id="rId9" imgW="11715772" imgH="4876942" progId="Excel.Sheet.12">
                  <p:link updateAutomatic="1"/>
                  <p:pic>
                    <p:nvPicPr>
                      <p:cNvPr id="4" name="オブジェクト 3">
                        <a:extLst>
                          <a:ext uri="{FF2B5EF4-FFF2-40B4-BE49-F238E27FC236}">
                            <a16:creationId xmlns:a16="http://schemas.microsoft.com/office/drawing/2014/main" id="{706B0795-C3EE-489E-6777-5A983F21EB12}"/>
                          </a:ext>
                        </a:extLst>
                      </p:cNvPr>
                      <p:cNvPicPr/>
                      <p:nvPr/>
                    </p:nvPicPr>
                    <p:blipFill>
                      <a:blip r:embed="rId10"/>
                      <a:stretch>
                        <a:fillRect/>
                      </a:stretch>
                    </p:blipFill>
                    <p:spPr>
                      <a:xfrm>
                        <a:off x="527050" y="1905000"/>
                        <a:ext cx="11245850" cy="46815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0B27F7A2-BA7C-E23E-4D6A-B1DF7B22827B}"/>
              </a:ext>
            </a:extLst>
          </p:cNvPr>
          <p:cNvGraphicFramePr>
            <a:graphicFrameLocks noChangeAspect="1"/>
          </p:cNvGraphicFramePr>
          <p:nvPr>
            <p:extLst>
              <p:ext uri="{D42A27DB-BD31-4B8C-83A1-F6EECF244321}">
                <p14:modId xmlns:p14="http://schemas.microsoft.com/office/powerpoint/2010/main" val="3725803115"/>
              </p:ext>
            </p:extLst>
          </p:nvPr>
        </p:nvGraphicFramePr>
        <p:xfrm>
          <a:off x="8625600" y="601200"/>
          <a:ext cx="3152775" cy="1190625"/>
        </p:xfrm>
        <a:graphic>
          <a:graphicData uri="http://schemas.openxmlformats.org/presentationml/2006/ole">
            <mc:AlternateContent xmlns:mc="http://schemas.openxmlformats.org/markup-compatibility/2006">
              <mc:Choice xmlns:v="urn:schemas-microsoft-com:vml" Requires="v">
                <p:oleObj name="Worksheet" r:id="rId11" imgW="3152685" imgH="1190651" progId="Excel.Sheet.12">
                  <p:link updateAutomatic="1"/>
                </p:oleObj>
              </mc:Choice>
              <mc:Fallback>
                <p:oleObj name="Worksheet" r:id="rId11" imgW="3152685" imgH="1190651" progId="Excel.Sheet.12">
                  <p:link updateAutomatic="1"/>
                  <p:pic>
                    <p:nvPicPr>
                      <p:cNvPr id="5" name="オブジェクト 4">
                        <a:extLst>
                          <a:ext uri="{FF2B5EF4-FFF2-40B4-BE49-F238E27FC236}">
                            <a16:creationId xmlns:a16="http://schemas.microsoft.com/office/drawing/2014/main" id="{0B27F7A2-BA7C-E23E-4D6A-B1DF7B22827B}"/>
                          </a:ext>
                        </a:extLst>
                      </p:cNvPr>
                      <p:cNvPicPr/>
                      <p:nvPr/>
                    </p:nvPicPr>
                    <p:blipFill>
                      <a:blip r:embed="rId12"/>
                      <a:stretch>
                        <a:fillRect/>
                      </a:stretch>
                    </p:blipFill>
                    <p:spPr>
                      <a:xfrm>
                        <a:off x="8625600" y="601200"/>
                        <a:ext cx="3152775" cy="1190625"/>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4A546D6C-AA8F-C548-647B-8424B42318FC}"/>
              </a:ext>
            </a:extLst>
          </p:cNvPr>
          <p:cNvSpPr txBox="1"/>
          <p:nvPr/>
        </p:nvSpPr>
        <p:spPr>
          <a:xfrm>
            <a:off x="596787" y="1196512"/>
            <a:ext cx="2644253" cy="400110"/>
          </a:xfrm>
          <a:prstGeom prst="rect">
            <a:avLst/>
          </a:prstGeom>
          <a:noFill/>
          <a:ln w="12700">
            <a:solidFill>
              <a:srgbClr val="FF0000"/>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前頁までの分析を踏まえた上で、同タイプ内での実績差を比較・確認</a:t>
            </a:r>
            <a:endParaRPr kumimoji="1" lang="ja-JP" altLang="en-US" sz="10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0206A47-B16F-D312-F04C-F98AD5FD1DDF}"/>
              </a:ext>
            </a:extLst>
          </p:cNvPr>
          <p:cNvSpPr txBox="1"/>
          <p:nvPr/>
        </p:nvSpPr>
        <p:spPr>
          <a:xfrm>
            <a:off x="487811" y="1684116"/>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8" name="グループ化 7">
            <a:extLst>
              <a:ext uri="{FF2B5EF4-FFF2-40B4-BE49-F238E27FC236}">
                <a16:creationId xmlns:a16="http://schemas.microsoft.com/office/drawing/2014/main" id="{BCEB95B7-825D-651D-798A-80CDD0490EBE}"/>
              </a:ext>
            </a:extLst>
          </p:cNvPr>
          <p:cNvGrpSpPr/>
          <p:nvPr/>
        </p:nvGrpSpPr>
        <p:grpSpPr>
          <a:xfrm>
            <a:off x="563315" y="2717347"/>
            <a:ext cx="2497588" cy="99302"/>
            <a:chOff x="296407" y="6190264"/>
            <a:chExt cx="2497588" cy="99302"/>
          </a:xfrm>
        </p:grpSpPr>
        <p:cxnSp>
          <p:nvCxnSpPr>
            <p:cNvPr id="9" name="直線コネクタ 8">
              <a:extLst>
                <a:ext uri="{FF2B5EF4-FFF2-40B4-BE49-F238E27FC236}">
                  <a16:creationId xmlns:a16="http://schemas.microsoft.com/office/drawing/2014/main" id="{58752876-6663-9DC8-F2DB-91A9BD2D82CF}"/>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87CC606-B7F3-014E-BE07-DE9CA8135D57}"/>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6403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3CC0507-00F8-4CBD-A0F1-D945FC001DE6}"/>
              </a:ext>
            </a:extLst>
          </p:cNvPr>
          <p:cNvSpPr txBox="1"/>
          <p:nvPr/>
        </p:nvSpPr>
        <p:spPr>
          <a:xfrm>
            <a:off x="4384024" y="1245325"/>
            <a:ext cx="2721322"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r>
              <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AT/A+AT/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その他＞</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2480D23D-F4BE-4BD6-BAA6-CCBA65B64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532" y="501659"/>
            <a:ext cx="331149" cy="331149"/>
          </a:xfrm>
          <a:prstGeom prst="rect">
            <a:avLst/>
          </a:prstGeom>
        </p:spPr>
      </p:pic>
      <p:pic>
        <p:nvPicPr>
          <p:cNvPr id="14" name="図 13">
            <a:extLst>
              <a:ext uri="{FF2B5EF4-FFF2-40B4-BE49-F238E27FC236}">
                <a16:creationId xmlns:a16="http://schemas.microsoft.com/office/drawing/2014/main" id="{7D0DB89C-AFBA-458B-B716-AC29742C1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812" y="501659"/>
            <a:ext cx="331149" cy="331149"/>
          </a:xfrm>
          <a:prstGeom prst="rect">
            <a:avLst/>
          </a:prstGeom>
        </p:spPr>
      </p:pic>
      <p:pic>
        <p:nvPicPr>
          <p:cNvPr id="20" name="図 19">
            <a:extLst>
              <a:ext uri="{FF2B5EF4-FFF2-40B4-BE49-F238E27FC236}">
                <a16:creationId xmlns:a16="http://schemas.microsoft.com/office/drawing/2014/main" id="{072B855F-F4CD-4B71-B2A1-E99A481CD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3251" y="501659"/>
            <a:ext cx="331149" cy="331149"/>
          </a:xfrm>
          <a:prstGeom prst="rect">
            <a:avLst/>
          </a:prstGeom>
        </p:spPr>
      </p:pic>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スペック別／</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8773" y="692923"/>
            <a:ext cx="4493538"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スペック別総合実績</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6D062C17-5725-8D1E-C7F8-9EB52A22D1E8}"/>
              </a:ext>
            </a:extLst>
          </p:cNvPr>
          <p:cNvSpPr txBox="1"/>
          <p:nvPr/>
        </p:nvSpPr>
        <p:spPr>
          <a:xfrm>
            <a:off x="4186853" y="1597646"/>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稼働・売上・粗利の各平均実績の総合ランキング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250C0A96-8204-2855-B636-E6E583932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10" name="図 9">
            <a:extLst>
              <a:ext uri="{FF2B5EF4-FFF2-40B4-BE49-F238E27FC236}">
                <a16:creationId xmlns:a16="http://schemas.microsoft.com/office/drawing/2014/main" id="{1BE29410-2EE2-9CD3-5375-62C8B4D2D5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graphicFrame>
        <p:nvGraphicFramePr>
          <p:cNvPr id="8" name="オブジェクト 7">
            <a:extLst>
              <a:ext uri="{FF2B5EF4-FFF2-40B4-BE49-F238E27FC236}">
                <a16:creationId xmlns:a16="http://schemas.microsoft.com/office/drawing/2014/main" id="{F3E62F06-2FE8-38C1-2878-29B2A10C4A6D}"/>
              </a:ext>
            </a:extLst>
          </p:cNvPr>
          <p:cNvGraphicFramePr>
            <a:graphicFrameLocks noChangeAspect="1"/>
          </p:cNvGraphicFramePr>
          <p:nvPr>
            <p:extLst>
              <p:ext uri="{D42A27DB-BD31-4B8C-83A1-F6EECF244321}">
                <p14:modId xmlns:p14="http://schemas.microsoft.com/office/powerpoint/2010/main" val="1541120321"/>
              </p:ext>
            </p:extLst>
          </p:nvPr>
        </p:nvGraphicFramePr>
        <p:xfrm>
          <a:off x="527050" y="1905000"/>
          <a:ext cx="11245850" cy="4681538"/>
        </p:xfrm>
        <a:graphic>
          <a:graphicData uri="http://schemas.openxmlformats.org/presentationml/2006/ole">
            <mc:AlternateContent xmlns:mc="http://schemas.openxmlformats.org/markup-compatibility/2006">
              <mc:Choice xmlns:v="urn:schemas-microsoft-com:vml" Requires="v">
                <p:oleObj name="Worksheet" r:id="rId9" imgW="11715772" imgH="4876942" progId="Excel.Sheet.12">
                  <p:link updateAutomatic="1"/>
                </p:oleObj>
              </mc:Choice>
              <mc:Fallback>
                <p:oleObj name="Worksheet" r:id="rId9" imgW="11715772" imgH="4876942" progId="Excel.Sheet.12">
                  <p:link updateAutomatic="1"/>
                  <p:pic>
                    <p:nvPicPr>
                      <p:cNvPr id="8" name="オブジェクト 7">
                        <a:extLst>
                          <a:ext uri="{FF2B5EF4-FFF2-40B4-BE49-F238E27FC236}">
                            <a16:creationId xmlns:a16="http://schemas.microsoft.com/office/drawing/2014/main" id="{F3E62F06-2FE8-38C1-2878-29B2A10C4A6D}"/>
                          </a:ext>
                        </a:extLst>
                      </p:cNvPr>
                      <p:cNvPicPr/>
                      <p:nvPr/>
                    </p:nvPicPr>
                    <p:blipFill>
                      <a:blip r:embed="rId10"/>
                      <a:stretch>
                        <a:fillRect/>
                      </a:stretch>
                    </p:blipFill>
                    <p:spPr>
                      <a:xfrm>
                        <a:off x="527050" y="1905000"/>
                        <a:ext cx="11245850" cy="4681538"/>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F9DD39A4-5ADC-D543-4512-E1416CE65ED7}"/>
              </a:ext>
            </a:extLst>
          </p:cNvPr>
          <p:cNvGraphicFramePr>
            <a:graphicFrameLocks noChangeAspect="1"/>
          </p:cNvGraphicFramePr>
          <p:nvPr>
            <p:extLst>
              <p:ext uri="{D42A27DB-BD31-4B8C-83A1-F6EECF244321}">
                <p14:modId xmlns:p14="http://schemas.microsoft.com/office/powerpoint/2010/main" val="854422327"/>
              </p:ext>
            </p:extLst>
          </p:nvPr>
        </p:nvGraphicFramePr>
        <p:xfrm>
          <a:off x="8625600" y="601200"/>
          <a:ext cx="3152775" cy="1190625"/>
        </p:xfrm>
        <a:graphic>
          <a:graphicData uri="http://schemas.openxmlformats.org/presentationml/2006/ole">
            <mc:AlternateContent xmlns:mc="http://schemas.openxmlformats.org/markup-compatibility/2006">
              <mc:Choice xmlns:v="urn:schemas-microsoft-com:vml" Requires="v">
                <p:oleObj name="Worksheet" r:id="rId11" imgW="3152685" imgH="1190651" progId="Excel.Sheet.12">
                  <p:link updateAutomatic="1"/>
                </p:oleObj>
              </mc:Choice>
              <mc:Fallback>
                <p:oleObj name="Worksheet" r:id="rId11" imgW="3152685" imgH="1190651" progId="Excel.Sheet.12">
                  <p:link updateAutomatic="1"/>
                  <p:pic>
                    <p:nvPicPr>
                      <p:cNvPr id="9" name="オブジェクト 8">
                        <a:extLst>
                          <a:ext uri="{FF2B5EF4-FFF2-40B4-BE49-F238E27FC236}">
                            <a16:creationId xmlns:a16="http://schemas.microsoft.com/office/drawing/2014/main" id="{F9DD39A4-5ADC-D543-4512-E1416CE65ED7}"/>
                          </a:ext>
                        </a:extLst>
                      </p:cNvPr>
                      <p:cNvPicPr/>
                      <p:nvPr/>
                    </p:nvPicPr>
                    <p:blipFill>
                      <a:blip r:embed="rId12"/>
                      <a:stretch>
                        <a:fillRect/>
                      </a:stretch>
                    </p:blipFill>
                    <p:spPr>
                      <a:xfrm>
                        <a:off x="8625600" y="601200"/>
                        <a:ext cx="3152775" cy="1190625"/>
                      </a:xfrm>
                      <a:prstGeom prst="rect">
                        <a:avLst/>
                      </a:prstGeom>
                    </p:spPr>
                  </p:pic>
                </p:oleObj>
              </mc:Fallback>
            </mc:AlternateContent>
          </a:graphicData>
        </a:graphic>
      </p:graphicFrame>
      <p:sp>
        <p:nvSpPr>
          <p:cNvPr id="18" name="テキスト ボックス 17">
            <a:extLst>
              <a:ext uri="{FF2B5EF4-FFF2-40B4-BE49-F238E27FC236}">
                <a16:creationId xmlns:a16="http://schemas.microsoft.com/office/drawing/2014/main" id="{0E6DBE37-6024-CF1A-6EC4-1E04A23ACA9E}"/>
              </a:ext>
            </a:extLst>
          </p:cNvPr>
          <p:cNvSpPr txBox="1"/>
          <p:nvPr/>
        </p:nvSpPr>
        <p:spPr>
          <a:xfrm>
            <a:off x="596787" y="1196512"/>
            <a:ext cx="2644253" cy="400110"/>
          </a:xfrm>
          <a:prstGeom prst="rect">
            <a:avLst/>
          </a:prstGeom>
          <a:noFill/>
          <a:ln w="12700">
            <a:solidFill>
              <a:srgbClr val="FF0000"/>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前頁までの分析を踏まえた上で、同タイプ内での実績差を比較・確認</a:t>
            </a:r>
            <a:endParaRPr kumimoji="1" lang="ja-JP" altLang="en-US" sz="10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7CA5E1A-0EFE-9B0C-B4E2-03B88D497A96}"/>
              </a:ext>
            </a:extLst>
          </p:cNvPr>
          <p:cNvSpPr txBox="1"/>
          <p:nvPr/>
        </p:nvSpPr>
        <p:spPr>
          <a:xfrm>
            <a:off x="487811" y="1684116"/>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16" name="グループ化 15">
            <a:extLst>
              <a:ext uri="{FF2B5EF4-FFF2-40B4-BE49-F238E27FC236}">
                <a16:creationId xmlns:a16="http://schemas.microsoft.com/office/drawing/2014/main" id="{D356A75B-EF21-CE27-2FBB-2EC52F4782BD}"/>
              </a:ext>
            </a:extLst>
          </p:cNvPr>
          <p:cNvGrpSpPr/>
          <p:nvPr/>
        </p:nvGrpSpPr>
        <p:grpSpPr>
          <a:xfrm>
            <a:off x="522942" y="2743280"/>
            <a:ext cx="2497588" cy="99302"/>
            <a:chOff x="296407" y="6190264"/>
            <a:chExt cx="2497588" cy="99302"/>
          </a:xfrm>
        </p:grpSpPr>
        <p:cxnSp>
          <p:nvCxnSpPr>
            <p:cNvPr id="21" name="直線コネクタ 20">
              <a:extLst>
                <a:ext uri="{FF2B5EF4-FFF2-40B4-BE49-F238E27FC236}">
                  <a16:creationId xmlns:a16="http://schemas.microsoft.com/office/drawing/2014/main" id="{B57E4277-14AE-634D-E573-6FC7164BE43E}"/>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609B0002-7B43-DF64-82E1-E091E1463AF3}"/>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C3CE89F2-91D5-D633-C466-6242513F733A}"/>
              </a:ext>
            </a:extLst>
          </p:cNvPr>
          <p:cNvGrpSpPr/>
          <p:nvPr/>
        </p:nvGrpSpPr>
        <p:grpSpPr>
          <a:xfrm>
            <a:off x="522942" y="2875429"/>
            <a:ext cx="2497588" cy="99302"/>
            <a:chOff x="296407" y="6190264"/>
            <a:chExt cx="2497588" cy="99302"/>
          </a:xfrm>
        </p:grpSpPr>
        <p:cxnSp>
          <p:nvCxnSpPr>
            <p:cNvPr id="33" name="直線コネクタ 32">
              <a:extLst>
                <a:ext uri="{FF2B5EF4-FFF2-40B4-BE49-F238E27FC236}">
                  <a16:creationId xmlns:a16="http://schemas.microsoft.com/office/drawing/2014/main" id="{FF50E59E-6816-D4E0-969D-6458FC747D5C}"/>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35707149-FB06-ED53-D455-2325B88F0E45}"/>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907CA82C-E1C8-0953-29B1-32E5A989F467}"/>
              </a:ext>
            </a:extLst>
          </p:cNvPr>
          <p:cNvGrpSpPr/>
          <p:nvPr/>
        </p:nvGrpSpPr>
        <p:grpSpPr>
          <a:xfrm>
            <a:off x="522942" y="3013207"/>
            <a:ext cx="2497588" cy="99302"/>
            <a:chOff x="296407" y="6190264"/>
            <a:chExt cx="2497588" cy="99302"/>
          </a:xfrm>
        </p:grpSpPr>
        <p:cxnSp>
          <p:nvCxnSpPr>
            <p:cNvPr id="36" name="直線コネクタ 35">
              <a:extLst>
                <a:ext uri="{FF2B5EF4-FFF2-40B4-BE49-F238E27FC236}">
                  <a16:creationId xmlns:a16="http://schemas.microsoft.com/office/drawing/2014/main" id="{329BB75C-242A-A50C-ACE1-F7EAFC29DC50}"/>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E189533F-6E7C-FE9A-9DCE-B44AE0F41DC3}"/>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BBFF5A2F-71C1-3DDE-1614-9B777A7FD6CB}"/>
              </a:ext>
            </a:extLst>
          </p:cNvPr>
          <p:cNvGrpSpPr/>
          <p:nvPr/>
        </p:nvGrpSpPr>
        <p:grpSpPr>
          <a:xfrm>
            <a:off x="522942" y="3174944"/>
            <a:ext cx="2497588" cy="99302"/>
            <a:chOff x="296407" y="6190264"/>
            <a:chExt cx="2497588" cy="99302"/>
          </a:xfrm>
        </p:grpSpPr>
        <p:cxnSp>
          <p:nvCxnSpPr>
            <p:cNvPr id="12" name="直線コネクタ 11">
              <a:extLst>
                <a:ext uri="{FF2B5EF4-FFF2-40B4-BE49-F238E27FC236}">
                  <a16:creationId xmlns:a16="http://schemas.microsoft.com/office/drawing/2014/main" id="{A3D90325-3770-702A-CBF5-78F9CA59085C}"/>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E27518DD-8526-79E6-E2EA-B9E15809220B}"/>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552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8E8DA1-AD33-106C-9810-076DB13B75B4}"/>
              </a:ext>
            </a:extLst>
          </p:cNvPr>
          <p:cNvSpPr/>
          <p:nvPr/>
        </p:nvSpPr>
        <p:spPr>
          <a:xfrm>
            <a:off x="0" y="3166"/>
            <a:ext cx="12192000" cy="694373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733C9B12-75E1-BA91-9AD4-89A3CE7EE905}"/>
              </a:ext>
            </a:extLst>
          </p:cNvPr>
          <p:cNvSpPr>
            <a:spLocks noGrp="1"/>
          </p:cNvSpPr>
          <p:nvPr>
            <p:ph type="title"/>
          </p:nvPr>
        </p:nvSpPr>
        <p:spPr>
          <a:xfrm>
            <a:off x="2489200" y="3360371"/>
            <a:ext cx="7645400" cy="1325563"/>
          </a:xfrm>
        </p:spPr>
        <p:txBody>
          <a:bodyPr/>
          <a:lstStyle/>
          <a:p>
            <a:pPr algn="ctr"/>
            <a:r>
              <a:rPr lang="en-US" altLang="ja-JP" sz="3600" b="1" dirty="0">
                <a:latin typeface="メイリオ" panose="020B0604030504040204" pitchFamily="50" charset="-128"/>
                <a:ea typeface="メイリオ" panose="020B0604030504040204" pitchFamily="50" charset="-128"/>
              </a:rPr>
              <a:t>STEP</a:t>
            </a: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03【</a:t>
            </a:r>
            <a:r>
              <a:rPr lang="ja-JP" altLang="en-US" sz="3600" b="1" dirty="0">
                <a:latin typeface="メイリオ" panose="020B0604030504040204" pitchFamily="50" charset="-128"/>
                <a:ea typeface="メイリオ" panose="020B0604030504040204" pitchFamily="50" charset="-128"/>
              </a:rPr>
              <a:t>設定分析</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0809159-D6B9-50AD-C909-C1E0E3DABC2D}"/>
              </a:ext>
            </a:extLst>
          </p:cNvPr>
          <p:cNvPicPr>
            <a:picLocks noChangeAspect="1"/>
          </p:cNvPicPr>
          <p:nvPr/>
        </p:nvPicPr>
        <p:blipFill>
          <a:blip r:embed="rId4"/>
          <a:stretch>
            <a:fillRect/>
          </a:stretch>
        </p:blipFill>
        <p:spPr>
          <a:xfrm>
            <a:off x="10812730" y="15866"/>
            <a:ext cx="1365622" cy="518205"/>
          </a:xfrm>
          <a:prstGeom prst="rect">
            <a:avLst/>
          </a:prstGeom>
        </p:spPr>
      </p:pic>
    </p:spTree>
    <p:extLst>
      <p:ext uri="{BB962C8B-B14F-4D97-AF65-F5344CB8AC3E}">
        <p14:creationId xmlns:p14="http://schemas.microsoft.com/office/powerpoint/2010/main" val="67324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4" name="オブジェクト 23">
            <a:extLst>
              <a:ext uri="{FF2B5EF4-FFF2-40B4-BE49-F238E27FC236}">
                <a16:creationId xmlns:a16="http://schemas.microsoft.com/office/drawing/2014/main" id="{964B2CEA-2BF3-70F2-D939-7137BB0008A5}"/>
              </a:ext>
            </a:extLst>
          </p:cNvPr>
          <p:cNvGraphicFramePr>
            <a:graphicFrameLocks noChangeAspect="1"/>
          </p:cNvGraphicFramePr>
          <p:nvPr>
            <p:extLst>
              <p:ext uri="{D42A27DB-BD31-4B8C-83A1-F6EECF244321}">
                <p14:modId xmlns:p14="http://schemas.microsoft.com/office/powerpoint/2010/main" val="2904020942"/>
              </p:ext>
            </p:extLst>
          </p:nvPr>
        </p:nvGraphicFramePr>
        <p:xfrm>
          <a:off x="557213" y="1855731"/>
          <a:ext cx="11466512" cy="4333436"/>
        </p:xfrm>
        <a:graphic>
          <a:graphicData uri="http://schemas.openxmlformats.org/presentationml/2006/ole">
            <mc:AlternateContent xmlns:mc="http://schemas.openxmlformats.org/markup-compatibility/2006">
              <mc:Choice xmlns:v="urn:schemas-microsoft-com:vml" Requires="v">
                <p:oleObj name="Worksheet" r:id="rId3" imgW="11820572" imgH="4467199" progId="Excel.Sheet.12">
                  <p:link updateAutomatic="1"/>
                </p:oleObj>
              </mc:Choice>
              <mc:Fallback>
                <p:oleObj name="Worksheet" r:id="rId3" imgW="11820572" imgH="4467199" progId="Excel.Sheet.12">
                  <p:link updateAutomatic="1"/>
                  <p:pic>
                    <p:nvPicPr>
                      <p:cNvPr id="0" name=""/>
                      <p:cNvPicPr/>
                      <p:nvPr/>
                    </p:nvPicPr>
                    <p:blipFill>
                      <a:blip r:embed="rId4"/>
                      <a:stretch>
                        <a:fillRect/>
                      </a:stretch>
                    </p:blipFill>
                    <p:spPr>
                      <a:xfrm>
                        <a:off x="557213" y="1855731"/>
                        <a:ext cx="11466512" cy="4333436"/>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2A598299-132B-43F1-86E2-DA7FEB6DC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0" name="テキスト ボックス 9">
            <a:extLst>
              <a:ext uri="{FF2B5EF4-FFF2-40B4-BE49-F238E27FC236}">
                <a16:creationId xmlns:a16="http://schemas.microsoft.com/office/drawing/2014/main" id="{DA0AE3A7-8ED0-4BC9-84B1-4809AB9A4910}"/>
              </a:ext>
            </a:extLst>
          </p:cNvPr>
          <p:cNvSpPr txBox="1"/>
          <p:nvPr/>
        </p:nvSpPr>
        <p:spPr>
          <a:xfrm>
            <a:off x="131471" y="55134"/>
            <a:ext cx="10419298"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設定分析①　設定別実績</a:t>
            </a:r>
            <a:r>
              <a:rPr lang="en-US" altLang="ja-JP" sz="2000" dirty="0">
                <a:solidFill>
                  <a:schemeClr val="bg1"/>
                </a:solidFill>
                <a:latin typeface="Meiryo UI" panose="020B0604030504040204" pitchFamily="50" charset="-128"/>
                <a:ea typeface="Meiryo UI" panose="020B0604030504040204" pitchFamily="50" charset="-128"/>
              </a:rPr>
              <a:t>【IN</a:t>
            </a:r>
            <a:r>
              <a:rPr lang="ja-JP" altLang="en-US" sz="2000" dirty="0">
                <a:solidFill>
                  <a:schemeClr val="bg1"/>
                </a:solidFill>
                <a:latin typeface="Meiryo UI" panose="020B0604030504040204" pitchFamily="50" charset="-128"/>
                <a:ea typeface="Meiryo UI" panose="020B0604030504040204" pitchFamily="50" charset="-128"/>
              </a:rPr>
              <a:t>枚数・粗利</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分布／</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701638"/>
            <a:ext cx="2954655" cy="461665"/>
          </a:xfrm>
          <a:prstGeom prst="rect">
            <a:avLst/>
          </a:prstGeom>
          <a:noFill/>
        </p:spPr>
        <p:txBody>
          <a:bodyPr wrap="non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設定別実績</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accent1">
                    <a:lumMod val="60000"/>
                    <a:lumOff val="40000"/>
                  </a:schemeClr>
                </a:solidFill>
                <a:latin typeface="Meiryo" panose="020B0604030504040204" pitchFamily="34" charset="-128"/>
                <a:ea typeface="Meiryo" panose="020B0604030504040204" pitchFamily="34" charset="-128"/>
              </a:rPr>
              <a:t>設定１</a:t>
            </a:r>
            <a:endParaRPr lang="en-US" altLang="ja-JP" sz="2400" dirty="0">
              <a:solidFill>
                <a:schemeClr val="bg1">
                  <a:lumMod val="50000"/>
                </a:schemeClr>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19</a:t>
            </a:fld>
            <a:endParaRPr kumimoji="1" lang="ja-JP" altLang="en-US" dirty="0"/>
          </a:p>
        </p:txBody>
      </p:sp>
      <p:pic>
        <p:nvPicPr>
          <p:cNvPr id="2" name="図 1">
            <a:extLst>
              <a:ext uri="{FF2B5EF4-FFF2-40B4-BE49-F238E27FC236}">
                <a16:creationId xmlns:a16="http://schemas.microsoft.com/office/drawing/2014/main" id="{6B4AAD1B-E045-DA48-F0BF-1D55D15E53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3" name="図 2">
            <a:extLst>
              <a:ext uri="{FF2B5EF4-FFF2-40B4-BE49-F238E27FC236}">
                <a16:creationId xmlns:a16="http://schemas.microsoft.com/office/drawing/2014/main" id="{F88DB28D-17A3-E76D-CD1C-286C6556D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sp>
        <p:nvSpPr>
          <p:cNvPr id="14" name="テキスト ボックス 13">
            <a:extLst>
              <a:ext uri="{FF2B5EF4-FFF2-40B4-BE49-F238E27FC236}">
                <a16:creationId xmlns:a16="http://schemas.microsoft.com/office/drawing/2014/main" id="{16D1A221-A318-A8D1-824C-08CC0CB65696}"/>
              </a:ext>
            </a:extLst>
          </p:cNvPr>
          <p:cNvSpPr txBox="1"/>
          <p:nvPr/>
        </p:nvSpPr>
        <p:spPr>
          <a:xfrm>
            <a:off x="9542711" y="6221565"/>
            <a:ext cx="241444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枚数の平均順位上位</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25</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機種を抜粋</a:t>
            </a:r>
            <a:endParaRPr kumimoji="1" lang="ja-JP" altLang="en-US" sz="1000" dirty="0"/>
          </a:p>
        </p:txBody>
      </p:sp>
      <p:cxnSp>
        <p:nvCxnSpPr>
          <p:cNvPr id="5" name="直線矢印コネクタ 4">
            <a:extLst>
              <a:ext uri="{FF2B5EF4-FFF2-40B4-BE49-F238E27FC236}">
                <a16:creationId xmlns:a16="http://schemas.microsoft.com/office/drawing/2014/main" id="{0B4942FA-C801-B828-8AC1-147A2857E5A1}"/>
              </a:ext>
            </a:extLst>
          </p:cNvPr>
          <p:cNvCxnSpPr>
            <a:cxnSpLocks/>
          </p:cNvCxnSpPr>
          <p:nvPr/>
        </p:nvCxnSpPr>
        <p:spPr>
          <a:xfrm>
            <a:off x="1058452" y="6209881"/>
            <a:ext cx="4381082" cy="0"/>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0C96DAB3-3ADE-3DE4-2FB3-F1AD65711BBD}"/>
              </a:ext>
            </a:extLst>
          </p:cNvPr>
          <p:cNvSpPr txBox="1"/>
          <p:nvPr/>
        </p:nvSpPr>
        <p:spPr>
          <a:xfrm>
            <a:off x="2529887" y="6290923"/>
            <a:ext cx="1438214" cy="276999"/>
          </a:xfrm>
          <a:prstGeom prst="rect">
            <a:avLst/>
          </a:prstGeom>
          <a:noFill/>
        </p:spPr>
        <p:txBody>
          <a:bodyPr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a:t>
            </a:r>
            <a:r>
              <a:rPr lang="en-US" altLang="ja-JP" sz="1200" dirty="0">
                <a:solidFill>
                  <a:schemeClr val="bg1">
                    <a:lumMod val="50000"/>
                  </a:schemeClr>
                </a:solidFill>
                <a:latin typeface="Meiryo" panose="020B0604030504040204" pitchFamily="34" charset="-128"/>
                <a:ea typeface="Meiryo" panose="020B0604030504040204" pitchFamily="34" charset="-128"/>
              </a:rPr>
              <a:t>IN</a:t>
            </a:r>
            <a:r>
              <a:rPr lang="ja-JP" altLang="en-US" sz="1200" dirty="0">
                <a:solidFill>
                  <a:schemeClr val="bg1">
                    <a:lumMod val="50000"/>
                  </a:schemeClr>
                </a:solidFill>
                <a:latin typeface="Meiryo" panose="020B0604030504040204" pitchFamily="34" charset="-128"/>
                <a:ea typeface="Meiryo" panose="020B0604030504040204" pitchFamily="34" charset="-128"/>
              </a:rPr>
              <a:t>枚数（枚）</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cxnSp>
        <p:nvCxnSpPr>
          <p:cNvPr id="9" name="直線矢印コネクタ 8">
            <a:extLst>
              <a:ext uri="{FF2B5EF4-FFF2-40B4-BE49-F238E27FC236}">
                <a16:creationId xmlns:a16="http://schemas.microsoft.com/office/drawing/2014/main" id="{DA6207C2-F3FD-94F9-B62B-5558D7C14152}"/>
              </a:ext>
            </a:extLst>
          </p:cNvPr>
          <p:cNvCxnSpPr>
            <a:cxnSpLocks/>
          </p:cNvCxnSpPr>
          <p:nvPr/>
        </p:nvCxnSpPr>
        <p:spPr>
          <a:xfrm flipV="1">
            <a:off x="485277" y="1929284"/>
            <a:ext cx="0" cy="3984698"/>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517A24FD-7B2B-D797-3375-61C98EE24594}"/>
              </a:ext>
            </a:extLst>
          </p:cNvPr>
          <p:cNvSpPr txBox="1"/>
          <p:nvPr/>
        </p:nvSpPr>
        <p:spPr>
          <a:xfrm>
            <a:off x="40192" y="3255236"/>
            <a:ext cx="369332" cy="1169551"/>
          </a:xfrm>
          <a:prstGeom prst="rect">
            <a:avLst/>
          </a:prstGeom>
          <a:noFill/>
        </p:spPr>
        <p:txBody>
          <a:bodyPr vert="eaVert"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平均粗利（円）</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FD402387-EE29-DDFC-9764-447814C7D1C1}"/>
              </a:ext>
            </a:extLst>
          </p:cNvPr>
          <p:cNvSpPr txBox="1"/>
          <p:nvPr/>
        </p:nvSpPr>
        <p:spPr>
          <a:xfrm>
            <a:off x="5528262" y="510378"/>
            <a:ext cx="6642471" cy="1323439"/>
          </a:xfrm>
          <a:prstGeom prst="rect">
            <a:avLst/>
          </a:prstGeom>
          <a:noFill/>
          <a:ln>
            <a:solidFill>
              <a:srgbClr val="FF0000"/>
            </a:solid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①▶左表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橙枠囲み：稼働貢献◎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→設定①で動く機種を評価するにあたり、全体平均稼働から閾値を設定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弊社計算式</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。今回は</a:t>
            </a:r>
            <a:r>
              <a:rPr lang="en-US" altLang="ja-JP" sz="1100" dirty="0">
                <a:latin typeface="Meiryo UI" panose="020B0604030504040204" pitchFamily="50" charset="-128"/>
                <a:ea typeface="Meiryo UI" panose="020B0604030504040204" pitchFamily="50" charset="-128"/>
              </a:rPr>
              <a:t>20,000</a:t>
            </a:r>
            <a:r>
              <a:rPr lang="ja-JP" altLang="en-US" sz="1100" dirty="0">
                <a:latin typeface="Meiryo UI" panose="020B0604030504040204" pitchFamily="50" charset="-128"/>
                <a:ea typeface="Meiryo UI" panose="020B0604030504040204" pitchFamily="50" charset="-128"/>
              </a:rPr>
              <a:t>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閾値を超える機種は設定不問で遊技志向が高いか、人気機種でありながら設定看破が難しい機種である。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②▶左表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青枠囲み：稼働貢献◎</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粗利貢献◎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→稼働が市場平均以上</a:t>
            </a:r>
            <a:r>
              <a:rPr lang="en-US" altLang="ja-JP" sz="1100" dirty="0">
                <a:latin typeface="Meiryo UI" panose="020B0604030504040204" pitchFamily="50" charset="-128"/>
                <a:ea typeface="Meiryo UI" panose="020B0604030504040204" pitchFamily="50" charset="-128"/>
              </a:rPr>
              <a:t>(8,983</a:t>
            </a:r>
            <a:r>
              <a:rPr lang="ja-JP" altLang="en-US" sz="1100" dirty="0">
                <a:latin typeface="Meiryo UI" panose="020B0604030504040204" pitchFamily="50" charset="-128"/>
                <a:ea typeface="Meiryo UI" panose="020B0604030504040204" pitchFamily="50" charset="-128"/>
              </a:rPr>
              <a:t>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を超えて粗利が市場平均の２倍以上</a:t>
            </a:r>
            <a:r>
              <a:rPr lang="en-US" altLang="ja-JP" sz="1100" dirty="0">
                <a:latin typeface="Meiryo UI" panose="020B0604030504040204" pitchFamily="50" charset="-128"/>
                <a:ea typeface="Meiryo UI" panose="020B0604030504040204" pitchFamily="50" charset="-128"/>
              </a:rPr>
              <a:t>(6,738</a:t>
            </a:r>
            <a:r>
              <a:rPr lang="ja-JP" altLang="en-US" sz="1100" dirty="0">
                <a:latin typeface="Meiryo UI" panose="020B0604030504040204" pitchFamily="50" charset="-128"/>
                <a:ea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の機種は設定</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のエース。</a:t>
            </a:r>
            <a:endParaRPr lang="en-US" altLang="ja-JP" sz="1100" dirty="0">
              <a:latin typeface="Meiryo UI" panose="020B0604030504040204" pitchFamily="50" charset="-128"/>
              <a:ea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③▶右表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赤太線より上は、設定①の平均稼働の</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倍</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rPr>
              <a:t>13,648</a:t>
            </a:r>
            <a:r>
              <a:rPr lang="ja-JP" altLang="en-US" sz="1100" dirty="0">
                <a:latin typeface="Meiryo UI" panose="020B0604030504040204" pitchFamily="50" charset="-128"/>
                <a:ea typeface="Meiryo UI" panose="020B0604030504040204" pitchFamily="50" charset="-128"/>
              </a:rPr>
              <a:t>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を超えた機械で、設定①でもよく動いた機械として認識したい。今回上位</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機種中</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機種が該当。利益貢献が低い機種をどう評価するかは店舗戦略による。</a:t>
            </a:r>
            <a:endParaRPr kumimoji="1" lang="en-US" altLang="ja-JP" sz="3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7B1C5B34-9740-79ED-58C5-4BDB1D44811A}"/>
              </a:ext>
            </a:extLst>
          </p:cNvPr>
          <p:cNvSpPr/>
          <p:nvPr/>
        </p:nvSpPr>
        <p:spPr>
          <a:xfrm>
            <a:off x="5034887" y="2037522"/>
            <a:ext cx="172018" cy="1413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latin typeface="Meiryo UI" panose="020B0604030504040204" pitchFamily="50" charset="-128"/>
                <a:ea typeface="Meiryo UI" panose="020B0604030504040204" pitchFamily="50" charset="-128"/>
              </a:rPr>
              <a:t>1</a:t>
            </a:r>
            <a:endParaRPr lang="en-US" altLang="ja-JP"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1A2F1417-A0B2-CE8C-6DD3-51177CC93BAC}"/>
              </a:ext>
            </a:extLst>
          </p:cNvPr>
          <p:cNvSpPr/>
          <p:nvPr/>
        </p:nvSpPr>
        <p:spPr>
          <a:xfrm>
            <a:off x="2286000" y="2190751"/>
            <a:ext cx="2438400" cy="129889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98C8F8A-3175-0FB0-5D71-D988295251CD}"/>
              </a:ext>
            </a:extLst>
          </p:cNvPr>
          <p:cNvSpPr/>
          <p:nvPr/>
        </p:nvSpPr>
        <p:spPr>
          <a:xfrm>
            <a:off x="2292277" y="2205716"/>
            <a:ext cx="172018" cy="1413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rPr>
              <a:t>２</a:t>
            </a:r>
            <a:endParaRPr lang="en-US" altLang="ja-JP" sz="105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C44A8A7B-887D-52FE-47EC-A9B041F5B0A8}"/>
              </a:ext>
            </a:extLst>
          </p:cNvPr>
          <p:cNvSpPr/>
          <p:nvPr/>
        </p:nvSpPr>
        <p:spPr>
          <a:xfrm>
            <a:off x="4334494" y="2028830"/>
            <a:ext cx="940351" cy="3676645"/>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5F3AB7F9-BDB9-122A-7FF3-F9E9DB2FE44E}"/>
              </a:ext>
            </a:extLst>
          </p:cNvPr>
          <p:cNvSpPr txBox="1"/>
          <p:nvPr/>
        </p:nvSpPr>
        <p:spPr>
          <a:xfrm>
            <a:off x="101151" y="1187687"/>
            <a:ext cx="5190171"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▶設定</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のミッションとして、通常営業日にどれだけ稼働を落とさず粗利貢献を維持出来るかがポイント。</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新台影響もあるが、設定</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使用下での各機種の位置関係を把握して戦術を考えていきたい。</a:t>
            </a:r>
            <a:endParaRPr kumimoji="1" lang="ja-JP" altLang="en-US" sz="1000" dirty="0"/>
          </a:p>
        </p:txBody>
      </p:sp>
      <p:cxnSp>
        <p:nvCxnSpPr>
          <p:cNvPr id="45" name="直線コネクタ 44">
            <a:extLst>
              <a:ext uri="{FF2B5EF4-FFF2-40B4-BE49-F238E27FC236}">
                <a16:creationId xmlns:a16="http://schemas.microsoft.com/office/drawing/2014/main" id="{2917D950-D9C1-5132-FF25-303753A51C1C}"/>
              </a:ext>
            </a:extLst>
          </p:cNvPr>
          <p:cNvCxnSpPr>
            <a:cxnSpLocks/>
          </p:cNvCxnSpPr>
          <p:nvPr/>
        </p:nvCxnSpPr>
        <p:spPr>
          <a:xfrm>
            <a:off x="5545860" y="3976692"/>
            <a:ext cx="6503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5E2779B8-2E77-30DA-6CDF-7E9435CC821D}"/>
              </a:ext>
            </a:extLst>
          </p:cNvPr>
          <p:cNvCxnSpPr>
            <a:cxnSpLocks/>
          </p:cNvCxnSpPr>
          <p:nvPr/>
        </p:nvCxnSpPr>
        <p:spPr>
          <a:xfrm flipV="1">
            <a:off x="5441649" y="2452270"/>
            <a:ext cx="0" cy="14048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F3FEE73-BB99-698E-CDBA-DF8AEC8FE220}"/>
              </a:ext>
            </a:extLst>
          </p:cNvPr>
          <p:cNvCxnSpPr/>
          <p:nvPr/>
        </p:nvCxnSpPr>
        <p:spPr>
          <a:xfrm>
            <a:off x="1666875" y="5202621"/>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137C1218-6AC5-4B22-1C78-33AB6EFAB3D9}"/>
              </a:ext>
            </a:extLst>
          </p:cNvPr>
          <p:cNvGrpSpPr/>
          <p:nvPr/>
        </p:nvGrpSpPr>
        <p:grpSpPr>
          <a:xfrm>
            <a:off x="1267189" y="3429000"/>
            <a:ext cx="673066" cy="316760"/>
            <a:chOff x="1044042" y="4907280"/>
            <a:chExt cx="673066" cy="262128"/>
          </a:xfrm>
        </p:grpSpPr>
        <p:sp>
          <p:nvSpPr>
            <p:cNvPr id="16" name="テキスト ボックス 15">
              <a:extLst>
                <a:ext uri="{FF2B5EF4-FFF2-40B4-BE49-F238E27FC236}">
                  <a16:creationId xmlns:a16="http://schemas.microsoft.com/office/drawing/2014/main" id="{29482B4C-F100-95DA-F781-107CE08519CF}"/>
                </a:ext>
              </a:extLst>
            </p:cNvPr>
            <p:cNvSpPr txBox="1"/>
            <p:nvPr/>
          </p:nvSpPr>
          <p:spPr>
            <a:xfrm>
              <a:off x="1044042" y="4907280"/>
              <a:ext cx="654513" cy="246221"/>
            </a:xfrm>
            <a:prstGeom prst="rect">
              <a:avLst/>
            </a:prstGeom>
            <a:noFill/>
            <a:ln>
              <a:noFill/>
            </a:ln>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設定①稼働平均ライン</a:t>
              </a:r>
            </a:p>
          </p:txBody>
        </p:sp>
        <p:cxnSp>
          <p:nvCxnSpPr>
            <p:cNvPr id="22" name="直線コネクタ 21">
              <a:extLst>
                <a:ext uri="{FF2B5EF4-FFF2-40B4-BE49-F238E27FC236}">
                  <a16:creationId xmlns:a16="http://schemas.microsoft.com/office/drawing/2014/main" id="{EDBF32D0-9F28-2937-BB35-C72CCB09ECDA}"/>
                </a:ext>
              </a:extLst>
            </p:cNvPr>
            <p:cNvCxnSpPr>
              <a:cxnSpLocks/>
              <a:endCxn id="28" idx="4"/>
            </p:cNvCxnSpPr>
            <p:nvPr/>
          </p:nvCxnSpPr>
          <p:spPr>
            <a:xfrm flipH="1" flipV="1">
              <a:off x="1362664" y="5076557"/>
              <a:ext cx="354444" cy="928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楕円 27">
              <a:extLst>
                <a:ext uri="{FF2B5EF4-FFF2-40B4-BE49-F238E27FC236}">
                  <a16:creationId xmlns:a16="http://schemas.microsoft.com/office/drawing/2014/main" id="{CA5258AC-8348-6F9F-CC2A-930398762360}"/>
                </a:ext>
              </a:extLst>
            </p:cNvPr>
            <p:cNvSpPr/>
            <p:nvPr/>
          </p:nvSpPr>
          <p:spPr>
            <a:xfrm>
              <a:off x="1058452" y="4907280"/>
              <a:ext cx="608423" cy="169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a:extLst>
              <a:ext uri="{FF2B5EF4-FFF2-40B4-BE49-F238E27FC236}">
                <a16:creationId xmlns:a16="http://schemas.microsoft.com/office/drawing/2014/main" id="{1036C068-107D-5CC0-5B34-F5E78AF2056C}"/>
              </a:ext>
            </a:extLst>
          </p:cNvPr>
          <p:cNvSpPr/>
          <p:nvPr/>
        </p:nvSpPr>
        <p:spPr>
          <a:xfrm>
            <a:off x="5365963" y="3860144"/>
            <a:ext cx="172018" cy="1413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latin typeface="Meiryo UI" panose="020B0604030504040204" pitchFamily="50" charset="-128"/>
                <a:ea typeface="Meiryo UI" panose="020B0604030504040204" pitchFamily="50" charset="-128"/>
              </a:rPr>
              <a:t>3</a:t>
            </a:r>
          </a:p>
        </p:txBody>
      </p:sp>
      <p:sp>
        <p:nvSpPr>
          <p:cNvPr id="17" name="正方形/長方形 16">
            <a:extLst>
              <a:ext uri="{FF2B5EF4-FFF2-40B4-BE49-F238E27FC236}">
                <a16:creationId xmlns:a16="http://schemas.microsoft.com/office/drawing/2014/main" id="{CA34E3F0-FC6F-6504-AD09-FFFBEE34AE7E}"/>
              </a:ext>
            </a:extLst>
          </p:cNvPr>
          <p:cNvSpPr/>
          <p:nvPr/>
        </p:nvSpPr>
        <p:spPr>
          <a:xfrm>
            <a:off x="5545428" y="2401442"/>
            <a:ext cx="6478297" cy="342713"/>
          </a:xfrm>
          <a:prstGeom prst="rect">
            <a:avLst/>
          </a:prstGeom>
          <a:solidFill>
            <a:schemeClr val="accent1">
              <a:lumMod val="75000"/>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A2CA00F-F543-F2F6-976E-1813BD76BF7F}"/>
              </a:ext>
            </a:extLst>
          </p:cNvPr>
          <p:cNvSpPr/>
          <p:nvPr/>
        </p:nvSpPr>
        <p:spPr>
          <a:xfrm flipV="1">
            <a:off x="5551464" y="3489644"/>
            <a:ext cx="6478297" cy="181905"/>
          </a:xfrm>
          <a:prstGeom prst="rect">
            <a:avLst/>
          </a:prstGeom>
          <a:solidFill>
            <a:schemeClr val="accent1">
              <a:lumMod val="75000"/>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8287E92-AD9C-41C7-26D6-C0BC556D70D4}"/>
              </a:ext>
            </a:extLst>
          </p:cNvPr>
          <p:cNvSpPr/>
          <p:nvPr/>
        </p:nvSpPr>
        <p:spPr>
          <a:xfrm>
            <a:off x="5513585" y="3023666"/>
            <a:ext cx="6478296" cy="325193"/>
          </a:xfrm>
          <a:prstGeom prst="rect">
            <a:avLst/>
          </a:prstGeom>
          <a:solidFill>
            <a:schemeClr val="accent1">
              <a:lumMod val="75000"/>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6745B013-D76E-4986-62D2-DC1094B4206E}"/>
              </a:ext>
            </a:extLst>
          </p:cNvPr>
          <p:cNvSpPr/>
          <p:nvPr/>
        </p:nvSpPr>
        <p:spPr>
          <a:xfrm>
            <a:off x="5533053" y="2253110"/>
            <a:ext cx="6494106" cy="447865"/>
          </a:xfrm>
          <a:prstGeom prst="rect">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A3C4A364-5CCC-65A7-AA71-4A1807FDFCB4}"/>
              </a:ext>
            </a:extLst>
          </p:cNvPr>
          <p:cNvSpPr/>
          <p:nvPr/>
        </p:nvSpPr>
        <p:spPr>
          <a:xfrm flipV="1">
            <a:off x="5558453" y="3822965"/>
            <a:ext cx="6478297" cy="601821"/>
          </a:xfrm>
          <a:prstGeom prst="rect">
            <a:avLst/>
          </a:prstGeom>
          <a:solidFill>
            <a:schemeClr val="accent1">
              <a:lumMod val="75000"/>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037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003AE899-1AD7-1745-BCC3-A76414C4E570}"/>
              </a:ext>
            </a:extLst>
          </p:cNvPr>
          <p:cNvPicPr>
            <a:picLocks noChangeAspect="1"/>
          </p:cNvPicPr>
          <p:nvPr/>
        </p:nvPicPr>
        <p:blipFill>
          <a:blip r:embed="rId3"/>
          <a:stretch>
            <a:fillRect/>
          </a:stretch>
        </p:blipFill>
        <p:spPr>
          <a:xfrm>
            <a:off x="-44511" y="0"/>
            <a:ext cx="12225753" cy="6882552"/>
          </a:xfrm>
          <a:prstGeom prst="rect">
            <a:avLst/>
          </a:prstGeom>
        </p:spPr>
      </p:pic>
      <p:sp>
        <p:nvSpPr>
          <p:cNvPr id="23" name="テキスト ボックス 22">
            <a:extLst>
              <a:ext uri="{FF2B5EF4-FFF2-40B4-BE49-F238E27FC236}">
                <a16:creationId xmlns:a16="http://schemas.microsoft.com/office/drawing/2014/main" id="{41D6D560-1C40-1C4C-8819-9CF14A804A58}"/>
              </a:ext>
            </a:extLst>
          </p:cNvPr>
          <p:cNvSpPr txBox="1"/>
          <p:nvPr/>
        </p:nvSpPr>
        <p:spPr>
          <a:xfrm>
            <a:off x="223273" y="131372"/>
            <a:ext cx="2852063" cy="323165"/>
          </a:xfrm>
          <a:prstGeom prst="rect">
            <a:avLst/>
          </a:prstGeom>
          <a:noFill/>
        </p:spPr>
        <p:txBody>
          <a:bodyPr wrap="none" rtlCol="0">
            <a:spAutoFit/>
          </a:bodyPr>
          <a:lstStyle/>
          <a:p>
            <a:r>
              <a:rPr lang="en-US" altLang="ja-JP" sz="1500" dirty="0">
                <a:solidFill>
                  <a:schemeClr val="bg1"/>
                </a:solidFill>
                <a:latin typeface="Meiryo" panose="020B0604030504040204" pitchFamily="34" charset="-128"/>
                <a:ea typeface="Meiryo" panose="020B0604030504040204" pitchFamily="34" charset="-128"/>
              </a:rPr>
              <a:t>MIS</a:t>
            </a:r>
            <a:r>
              <a:rPr lang="ja-JP" altLang="en-US" sz="1500" dirty="0">
                <a:solidFill>
                  <a:schemeClr val="bg1"/>
                </a:solidFill>
                <a:latin typeface="Meiryo" panose="020B0604030504040204" pitchFamily="34" charset="-128"/>
                <a:ea typeface="Meiryo" panose="020B0604030504040204" pitchFamily="34" charset="-128"/>
              </a:rPr>
              <a:t>ホール分析データレポート</a:t>
            </a:r>
          </a:p>
        </p:txBody>
      </p:sp>
      <p:sp>
        <p:nvSpPr>
          <p:cNvPr id="52" name="テキスト ボックス 51">
            <a:extLst>
              <a:ext uri="{FF2B5EF4-FFF2-40B4-BE49-F238E27FC236}">
                <a16:creationId xmlns:a16="http://schemas.microsoft.com/office/drawing/2014/main" id="{AAAD631A-D3B7-40B4-A3DF-7F6204B8D662}"/>
              </a:ext>
            </a:extLst>
          </p:cNvPr>
          <p:cNvSpPr txBox="1"/>
          <p:nvPr/>
        </p:nvSpPr>
        <p:spPr>
          <a:xfrm>
            <a:off x="9184712" y="6648944"/>
            <a:ext cx="3103540" cy="230832"/>
          </a:xfrm>
          <a:prstGeom prst="rect">
            <a:avLst/>
          </a:prstGeom>
          <a:noFill/>
        </p:spPr>
        <p:txBody>
          <a:bodyPr wrap="square" rtlCol="0">
            <a:spAutoFit/>
          </a:bodyPr>
          <a:lstStyle/>
          <a:p>
            <a:r>
              <a:rPr lang="en-US" altLang="ja-JP" sz="900" dirty="0">
                <a:solidFill>
                  <a:schemeClr val="bg1">
                    <a:lumMod val="50000"/>
                  </a:schemeClr>
                </a:solidFill>
                <a:latin typeface="Meiryo UI" panose="020B0604030504040204" pitchFamily="50" charset="-128"/>
                <a:ea typeface="Meiryo UI" panose="020B0604030504040204" pitchFamily="50" charset="-128"/>
              </a:rPr>
              <a:t>©2026</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Made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in</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a:solidFill>
                  <a:schemeClr val="bg1">
                    <a:lumMod val="50000"/>
                  </a:schemeClr>
                </a:solidFill>
                <a:latin typeface="Meiryo UI" panose="020B0604030504040204" pitchFamily="50" charset="-128"/>
                <a:ea typeface="Meiryo UI" panose="020B0604030504040204" pitchFamily="50" charset="-128"/>
              </a:rPr>
              <a:t>service</a:t>
            </a:r>
            <a:r>
              <a:rPr lang="ja-JP" altLang="en-US" sz="900" dirty="0">
                <a:solidFill>
                  <a:schemeClr val="bg1">
                    <a:lumMod val="50000"/>
                  </a:schemeClr>
                </a:solidFill>
                <a:latin typeface="Meiryo UI" panose="020B0604030504040204" pitchFamily="50" charset="-128"/>
                <a:ea typeface="Meiryo UI" panose="020B0604030504040204" pitchFamily="50" charset="-128"/>
              </a:rPr>
              <a:t>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Co.,Ltd</a:t>
            </a:r>
            <a:r>
              <a:rPr lang="en-US" altLang="ja-JP" sz="900" dirty="0">
                <a:solidFill>
                  <a:schemeClr val="bg1">
                    <a:lumMod val="50000"/>
                  </a:schemeClr>
                </a:solidFill>
                <a:latin typeface="Meiryo UI" panose="020B0604030504040204" pitchFamily="50" charset="-128"/>
                <a:ea typeface="Meiryo UI" panose="020B0604030504040204" pitchFamily="50" charset="-128"/>
              </a:rPr>
              <a:t>. All rights reserved.</a:t>
            </a:r>
            <a:endParaRPr kumimoji="1" lang="ja-JP" altLang="en-US" sz="900" dirty="0">
              <a:solidFill>
                <a:schemeClr val="bg1">
                  <a:lumMod val="50000"/>
                </a:schemeClr>
              </a:solidFill>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33BA0EF1-7D58-FB48-9E3D-6BC6B5007610}"/>
              </a:ext>
            </a:extLst>
          </p:cNvPr>
          <p:cNvGrpSpPr/>
          <p:nvPr/>
        </p:nvGrpSpPr>
        <p:grpSpPr>
          <a:xfrm>
            <a:off x="245230" y="635997"/>
            <a:ext cx="1905991" cy="495300"/>
            <a:chOff x="245230" y="635997"/>
            <a:chExt cx="1905991" cy="495300"/>
          </a:xfrm>
        </p:grpSpPr>
        <p:sp>
          <p:nvSpPr>
            <p:cNvPr id="25" name="テキスト ボックス 24">
              <a:extLst>
                <a:ext uri="{FF2B5EF4-FFF2-40B4-BE49-F238E27FC236}">
                  <a16:creationId xmlns:a16="http://schemas.microsoft.com/office/drawing/2014/main" id="{5538A94B-402D-8845-8EE5-81D79ED94A59}"/>
                </a:ext>
              </a:extLst>
            </p:cNvPr>
            <p:cNvSpPr txBox="1"/>
            <p:nvPr/>
          </p:nvSpPr>
          <p:spPr>
            <a:xfrm>
              <a:off x="379582" y="731187"/>
              <a:ext cx="1771639" cy="400110"/>
            </a:xfrm>
            <a:prstGeom prst="rect">
              <a:avLst/>
            </a:prstGeom>
            <a:noFill/>
          </p:spPr>
          <p:txBody>
            <a:bodyPr wrap="none" rtlCol="0">
              <a:spAutoFit/>
            </a:bodyPr>
            <a:lstStyle/>
            <a:p>
              <a:r>
                <a:rPr lang="ja-JP" altLang="en-US" sz="2000" dirty="0">
                  <a:solidFill>
                    <a:schemeClr val="bg1">
                      <a:lumMod val="50000"/>
                    </a:schemeClr>
                  </a:solidFill>
                  <a:latin typeface="Meiryo" panose="020B0604030504040204" pitchFamily="34" charset="-128"/>
                  <a:ea typeface="Meiryo" panose="020B0604030504040204" pitchFamily="34" charset="-128"/>
                </a:rPr>
                <a:t>内容・</a:t>
              </a:r>
              <a:r>
                <a:rPr lang="en-US" altLang="ja-JP" sz="2000" dirty="0">
                  <a:solidFill>
                    <a:schemeClr val="bg1">
                      <a:lumMod val="50000"/>
                    </a:schemeClr>
                  </a:solidFill>
                  <a:latin typeface="Meiryo" panose="020B0604030504040204" pitchFamily="34" charset="-128"/>
                  <a:ea typeface="Meiryo" panose="020B0604030504040204" pitchFamily="34" charset="-128"/>
                </a:rPr>
                <a:t>INDEX</a:t>
              </a:r>
              <a:endParaRPr lang="ja-JP" altLang="en-US" sz="2000" dirty="0">
                <a:solidFill>
                  <a:schemeClr val="bg1">
                    <a:lumMod val="50000"/>
                  </a:schemeClr>
                </a:solidFill>
                <a:latin typeface="Meiryo" panose="020B0604030504040204" pitchFamily="34" charset="-128"/>
                <a:ea typeface="Meiryo" panose="020B0604030504040204" pitchFamily="34" charset="-128"/>
              </a:endParaRPr>
            </a:p>
          </p:txBody>
        </p:sp>
        <p:pic>
          <p:nvPicPr>
            <p:cNvPr id="28" name="図 27">
              <a:extLst>
                <a:ext uri="{FF2B5EF4-FFF2-40B4-BE49-F238E27FC236}">
                  <a16:creationId xmlns:a16="http://schemas.microsoft.com/office/drawing/2014/main" id="{FA3D45C8-A74F-3F4F-B599-4CB038F95227}"/>
                </a:ext>
              </a:extLst>
            </p:cNvPr>
            <p:cNvPicPr>
              <a:picLocks noChangeAspect="1"/>
            </p:cNvPicPr>
            <p:nvPr/>
          </p:nvPicPr>
          <p:blipFill>
            <a:blip r:embed="rId4"/>
            <a:stretch>
              <a:fillRect/>
            </a:stretch>
          </p:blipFill>
          <p:spPr>
            <a:xfrm>
              <a:off x="245230" y="635997"/>
              <a:ext cx="88900" cy="495300"/>
            </a:xfrm>
            <a:prstGeom prst="rect">
              <a:avLst/>
            </a:prstGeom>
          </p:spPr>
        </p:pic>
      </p:grpSp>
      <p:sp>
        <p:nvSpPr>
          <p:cNvPr id="26" name="スライド番号プレースホルダー 5">
            <a:extLst>
              <a:ext uri="{FF2B5EF4-FFF2-40B4-BE49-F238E27FC236}">
                <a16:creationId xmlns:a16="http://schemas.microsoft.com/office/drawing/2014/main" id="{3F649DEA-F16E-4F40-9C33-B2BD3C5C3E24}"/>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a:t>
            </a:fld>
            <a:endParaRPr kumimoji="1" lang="ja-JP" altLang="en-US" dirty="0"/>
          </a:p>
        </p:txBody>
      </p:sp>
      <p:pic>
        <p:nvPicPr>
          <p:cNvPr id="3" name="図 2">
            <a:extLst>
              <a:ext uri="{FF2B5EF4-FFF2-40B4-BE49-F238E27FC236}">
                <a16:creationId xmlns:a16="http://schemas.microsoft.com/office/drawing/2014/main" id="{67DCE69A-CD8E-4EBF-A1D8-D5D76915C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37" y="1675041"/>
            <a:ext cx="1708573" cy="1708573"/>
          </a:xfrm>
          <a:prstGeom prst="rect">
            <a:avLst/>
          </a:prstGeom>
        </p:spPr>
      </p:pic>
      <p:pic>
        <p:nvPicPr>
          <p:cNvPr id="6" name="図 5">
            <a:extLst>
              <a:ext uri="{FF2B5EF4-FFF2-40B4-BE49-F238E27FC236}">
                <a16:creationId xmlns:a16="http://schemas.microsoft.com/office/drawing/2014/main" id="{10204F92-1D93-44E0-A5D7-5AC214BFD9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0794" y="2038192"/>
            <a:ext cx="301023" cy="938719"/>
          </a:xfrm>
          <a:prstGeom prst="rect">
            <a:avLst/>
          </a:prstGeom>
        </p:spPr>
      </p:pic>
      <p:pic>
        <p:nvPicPr>
          <p:cNvPr id="8" name="図 7">
            <a:extLst>
              <a:ext uri="{FF2B5EF4-FFF2-40B4-BE49-F238E27FC236}">
                <a16:creationId xmlns:a16="http://schemas.microsoft.com/office/drawing/2014/main" id="{9A854D90-89A6-4D2E-B21C-2133928D4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719" y="1149893"/>
            <a:ext cx="934861" cy="481595"/>
          </a:xfrm>
          <a:prstGeom prst="rect">
            <a:avLst/>
          </a:prstGeom>
        </p:spPr>
      </p:pic>
      <p:pic>
        <p:nvPicPr>
          <p:cNvPr id="10" name="図 9">
            <a:extLst>
              <a:ext uri="{FF2B5EF4-FFF2-40B4-BE49-F238E27FC236}">
                <a16:creationId xmlns:a16="http://schemas.microsoft.com/office/drawing/2014/main" id="{31737577-4E09-4E7B-A14F-64C1BA324F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101" y="1834348"/>
            <a:ext cx="542644" cy="542644"/>
          </a:xfrm>
          <a:prstGeom prst="rect">
            <a:avLst/>
          </a:prstGeom>
        </p:spPr>
      </p:pic>
      <p:sp>
        <p:nvSpPr>
          <p:cNvPr id="27" name="テキスト ボックス 26">
            <a:extLst>
              <a:ext uri="{FF2B5EF4-FFF2-40B4-BE49-F238E27FC236}">
                <a16:creationId xmlns:a16="http://schemas.microsoft.com/office/drawing/2014/main" id="{4612C5EC-CC8C-454D-ADD8-93E7F40AB748}"/>
              </a:ext>
            </a:extLst>
          </p:cNvPr>
          <p:cNvSpPr txBox="1"/>
          <p:nvPr/>
        </p:nvSpPr>
        <p:spPr>
          <a:xfrm>
            <a:off x="295955" y="2423224"/>
            <a:ext cx="1552937" cy="461665"/>
          </a:xfrm>
          <a:prstGeom prst="rect">
            <a:avLst/>
          </a:prstGeom>
          <a:noFill/>
        </p:spPr>
        <p:txBody>
          <a:bodyPr wrap="square" rtlCol="0">
            <a:spAutoFit/>
          </a:bodyPr>
          <a:lstStyle/>
          <a:p>
            <a:pPr algn="ctr"/>
            <a:r>
              <a:rPr lang="ja-JP" altLang="en-US" sz="1200" dirty="0">
                <a:solidFill>
                  <a:schemeClr val="tx1">
                    <a:lumMod val="65000"/>
                    <a:lumOff val="35000"/>
                  </a:schemeClr>
                </a:solidFill>
                <a:latin typeface="Meiryo" panose="020B0604030504040204" pitchFamily="34" charset="-128"/>
                <a:ea typeface="Meiryo" panose="020B0604030504040204" pitchFamily="34" charset="-128"/>
              </a:rPr>
              <a:t>当月基本情報</a:t>
            </a:r>
            <a:br>
              <a:rPr lang="en-US" altLang="ja-JP" sz="1200" dirty="0">
                <a:solidFill>
                  <a:schemeClr val="tx1">
                    <a:lumMod val="65000"/>
                    <a:lumOff val="35000"/>
                  </a:schemeClr>
                </a:solidFill>
                <a:latin typeface="Meiryo" panose="020B0604030504040204" pitchFamily="34" charset="-128"/>
                <a:ea typeface="Meiryo" panose="020B0604030504040204" pitchFamily="34" charset="-128"/>
              </a:rPr>
            </a:br>
            <a:endParaRPr kumimoji="1" lang="ja-JP" altLang="en-US" sz="12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34" name="図 33">
            <a:extLst>
              <a:ext uri="{FF2B5EF4-FFF2-40B4-BE49-F238E27FC236}">
                <a16:creationId xmlns:a16="http://schemas.microsoft.com/office/drawing/2014/main" id="{EA7031DF-C932-44CC-B868-456DA275D6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719" y="1675041"/>
            <a:ext cx="1708573" cy="1708573"/>
          </a:xfrm>
          <a:prstGeom prst="rect">
            <a:avLst/>
          </a:prstGeom>
        </p:spPr>
      </p:pic>
      <p:pic>
        <p:nvPicPr>
          <p:cNvPr id="12" name="図 11">
            <a:extLst>
              <a:ext uri="{FF2B5EF4-FFF2-40B4-BE49-F238E27FC236}">
                <a16:creationId xmlns:a16="http://schemas.microsoft.com/office/drawing/2014/main" id="{24EE7C83-1E3F-408D-8238-FCCCF399C9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3768" y="1152250"/>
            <a:ext cx="930286" cy="479238"/>
          </a:xfrm>
          <a:prstGeom prst="rect">
            <a:avLst/>
          </a:prstGeom>
        </p:spPr>
      </p:pic>
      <p:pic>
        <p:nvPicPr>
          <p:cNvPr id="14" name="図 13">
            <a:extLst>
              <a:ext uri="{FF2B5EF4-FFF2-40B4-BE49-F238E27FC236}">
                <a16:creationId xmlns:a16="http://schemas.microsoft.com/office/drawing/2014/main" id="{314CE256-6BD8-4129-B6E2-55D48BCB01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893" y="2062851"/>
            <a:ext cx="299174" cy="932952"/>
          </a:xfrm>
          <a:prstGeom prst="rect">
            <a:avLst/>
          </a:prstGeom>
        </p:spPr>
      </p:pic>
      <p:pic>
        <p:nvPicPr>
          <p:cNvPr id="16" name="図 15">
            <a:extLst>
              <a:ext uri="{FF2B5EF4-FFF2-40B4-BE49-F238E27FC236}">
                <a16:creationId xmlns:a16="http://schemas.microsoft.com/office/drawing/2014/main" id="{4EAA730C-BC7A-4915-8777-1CC38E4F29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5370" y="1834348"/>
            <a:ext cx="545270" cy="545270"/>
          </a:xfrm>
          <a:prstGeom prst="rect">
            <a:avLst/>
          </a:prstGeom>
        </p:spPr>
      </p:pic>
      <p:sp>
        <p:nvSpPr>
          <p:cNvPr id="32" name="テキスト ボックス 31">
            <a:extLst>
              <a:ext uri="{FF2B5EF4-FFF2-40B4-BE49-F238E27FC236}">
                <a16:creationId xmlns:a16="http://schemas.microsoft.com/office/drawing/2014/main" id="{869B2394-9294-4DB7-9A2B-B48542DA7BBF}"/>
              </a:ext>
            </a:extLst>
          </p:cNvPr>
          <p:cNvSpPr txBox="1"/>
          <p:nvPr/>
        </p:nvSpPr>
        <p:spPr>
          <a:xfrm>
            <a:off x="2256187" y="2423224"/>
            <a:ext cx="1623636" cy="276999"/>
          </a:xfrm>
          <a:prstGeom prst="rect">
            <a:avLst/>
          </a:prstGeom>
          <a:noFill/>
        </p:spPr>
        <p:txBody>
          <a:bodyPr wrap="square" rtlCol="0">
            <a:spAutoFit/>
          </a:bodyPr>
          <a:lstStyle/>
          <a:p>
            <a:pPr algn="ctr"/>
            <a:r>
              <a:rPr kumimoji="1" lang="ja-JP" altLang="en-US" sz="1200" dirty="0">
                <a:solidFill>
                  <a:schemeClr val="tx1">
                    <a:lumMod val="65000"/>
                    <a:lumOff val="35000"/>
                  </a:schemeClr>
                </a:solidFill>
                <a:latin typeface="Meiryo" panose="020B0604030504040204" pitchFamily="34" charset="-128"/>
                <a:ea typeface="Meiryo" panose="020B0604030504040204" pitchFamily="34" charset="-128"/>
              </a:rPr>
              <a:t>主力分析</a:t>
            </a:r>
            <a:endPar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38" name="図 37">
            <a:extLst>
              <a:ext uri="{FF2B5EF4-FFF2-40B4-BE49-F238E27FC236}">
                <a16:creationId xmlns:a16="http://schemas.microsoft.com/office/drawing/2014/main" id="{76F95F5D-C7CE-4C4C-AE1B-AC9BE3721D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9301" y="1675041"/>
            <a:ext cx="1708573" cy="1708573"/>
          </a:xfrm>
          <a:prstGeom prst="rect">
            <a:avLst/>
          </a:prstGeom>
        </p:spPr>
      </p:pic>
      <p:sp>
        <p:nvSpPr>
          <p:cNvPr id="40" name="テキスト ボックス 39">
            <a:extLst>
              <a:ext uri="{FF2B5EF4-FFF2-40B4-BE49-F238E27FC236}">
                <a16:creationId xmlns:a16="http://schemas.microsoft.com/office/drawing/2014/main" id="{B8058220-7D9C-415C-A1FF-989FC79A3939}"/>
              </a:ext>
            </a:extLst>
          </p:cNvPr>
          <p:cNvSpPr txBox="1"/>
          <p:nvPr/>
        </p:nvSpPr>
        <p:spPr>
          <a:xfrm>
            <a:off x="4251769" y="2423224"/>
            <a:ext cx="1623636" cy="276999"/>
          </a:xfrm>
          <a:prstGeom prst="rect">
            <a:avLst/>
          </a:prstGeom>
          <a:noFill/>
        </p:spPr>
        <p:txBody>
          <a:bodyPr wrap="square" rtlCol="0">
            <a:spAutoFit/>
          </a:bodyPr>
          <a:lstStyle/>
          <a:p>
            <a:pPr algn="ctr"/>
            <a:r>
              <a:rPr kumimoji="1" lang="ja-JP" altLang="en-US" sz="1200" dirty="0">
                <a:solidFill>
                  <a:schemeClr val="tx1">
                    <a:lumMod val="65000"/>
                    <a:lumOff val="35000"/>
                  </a:schemeClr>
                </a:solidFill>
                <a:latin typeface="Meiryo" panose="020B0604030504040204" pitchFamily="34" charset="-128"/>
                <a:ea typeface="Meiryo" panose="020B0604030504040204" pitchFamily="34" charset="-128"/>
              </a:rPr>
              <a:t>設定分析</a:t>
            </a:r>
            <a:endPar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18" name="図 17">
            <a:extLst>
              <a:ext uri="{FF2B5EF4-FFF2-40B4-BE49-F238E27FC236}">
                <a16:creationId xmlns:a16="http://schemas.microsoft.com/office/drawing/2014/main" id="{53149E07-90DE-4D44-9024-33956D6527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0865" y="1152250"/>
            <a:ext cx="930286" cy="479238"/>
          </a:xfrm>
          <a:prstGeom prst="rect">
            <a:avLst/>
          </a:prstGeom>
        </p:spPr>
      </p:pic>
      <p:pic>
        <p:nvPicPr>
          <p:cNvPr id="21" name="図 20">
            <a:extLst>
              <a:ext uri="{FF2B5EF4-FFF2-40B4-BE49-F238E27FC236}">
                <a16:creationId xmlns:a16="http://schemas.microsoft.com/office/drawing/2014/main" id="{338FC2C1-C2A5-4A77-9B22-880ACEFBE41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0952" y="1834348"/>
            <a:ext cx="545270" cy="545270"/>
          </a:xfrm>
          <a:prstGeom prst="rect">
            <a:avLst/>
          </a:prstGeom>
        </p:spPr>
      </p:pic>
      <p:pic>
        <p:nvPicPr>
          <p:cNvPr id="41" name="図 40">
            <a:extLst>
              <a:ext uri="{FF2B5EF4-FFF2-40B4-BE49-F238E27FC236}">
                <a16:creationId xmlns:a16="http://schemas.microsoft.com/office/drawing/2014/main" id="{A0EE492B-4871-4FC0-BC0E-37D1F74E0D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71489" y="2062851"/>
            <a:ext cx="299174" cy="932952"/>
          </a:xfrm>
          <a:prstGeom prst="rect">
            <a:avLst/>
          </a:prstGeom>
        </p:spPr>
      </p:pic>
      <p:pic>
        <p:nvPicPr>
          <p:cNvPr id="43" name="図 42">
            <a:extLst>
              <a:ext uri="{FF2B5EF4-FFF2-40B4-BE49-F238E27FC236}">
                <a16:creationId xmlns:a16="http://schemas.microsoft.com/office/drawing/2014/main" id="{4ADFD476-1E56-47A8-AFEF-9CBF21C01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467" y="1675041"/>
            <a:ext cx="1708573" cy="1708573"/>
          </a:xfrm>
          <a:prstGeom prst="rect">
            <a:avLst/>
          </a:prstGeom>
        </p:spPr>
      </p:pic>
      <p:pic>
        <p:nvPicPr>
          <p:cNvPr id="45" name="図 44">
            <a:extLst>
              <a:ext uri="{FF2B5EF4-FFF2-40B4-BE49-F238E27FC236}">
                <a16:creationId xmlns:a16="http://schemas.microsoft.com/office/drawing/2014/main" id="{165651BB-F2F1-4BEB-8F0F-D6DC41E6A19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13548" y="1152250"/>
            <a:ext cx="930286" cy="479238"/>
          </a:xfrm>
          <a:prstGeom prst="rect">
            <a:avLst/>
          </a:prstGeom>
        </p:spPr>
      </p:pic>
      <p:pic>
        <p:nvPicPr>
          <p:cNvPr id="49" name="図 48">
            <a:extLst>
              <a:ext uri="{FF2B5EF4-FFF2-40B4-BE49-F238E27FC236}">
                <a16:creationId xmlns:a16="http://schemas.microsoft.com/office/drawing/2014/main" id="{A47E53AF-FC49-4D44-BC9D-E16C79D3E47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76571" y="2068344"/>
            <a:ext cx="299174" cy="932952"/>
          </a:xfrm>
          <a:prstGeom prst="rect">
            <a:avLst/>
          </a:prstGeom>
        </p:spPr>
      </p:pic>
      <p:pic>
        <p:nvPicPr>
          <p:cNvPr id="51" name="図 50">
            <a:extLst>
              <a:ext uri="{FF2B5EF4-FFF2-40B4-BE49-F238E27FC236}">
                <a16:creationId xmlns:a16="http://schemas.microsoft.com/office/drawing/2014/main" id="{F70A5F41-D551-4846-82D1-AA7556900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1633" y="1675041"/>
            <a:ext cx="1708573" cy="1708573"/>
          </a:xfrm>
          <a:prstGeom prst="rect">
            <a:avLst/>
          </a:prstGeom>
        </p:spPr>
      </p:pic>
      <p:sp>
        <p:nvSpPr>
          <p:cNvPr id="53" name="テキスト ボックス 52">
            <a:extLst>
              <a:ext uri="{FF2B5EF4-FFF2-40B4-BE49-F238E27FC236}">
                <a16:creationId xmlns:a16="http://schemas.microsoft.com/office/drawing/2014/main" id="{B5AEF914-596C-46A4-BC08-2F6EF2C6F1E2}"/>
              </a:ext>
            </a:extLst>
          </p:cNvPr>
          <p:cNvSpPr txBox="1"/>
          <p:nvPr/>
        </p:nvSpPr>
        <p:spPr>
          <a:xfrm>
            <a:off x="6262548" y="2423224"/>
            <a:ext cx="1592251" cy="461665"/>
          </a:xfrm>
          <a:prstGeom prst="rect">
            <a:avLst/>
          </a:prstGeom>
          <a:noFill/>
        </p:spPr>
        <p:txBody>
          <a:bodyPr wrap="square" rtlCol="0">
            <a:spAutoFit/>
          </a:bodyPr>
          <a:lstStyle/>
          <a:p>
            <a:pPr algn="ctr"/>
            <a:r>
              <a:rPr lang="ja-JP" altLang="en-US" sz="1200" dirty="0">
                <a:solidFill>
                  <a:schemeClr val="tx1">
                    <a:lumMod val="65000"/>
                    <a:lumOff val="35000"/>
                  </a:schemeClr>
                </a:solidFill>
                <a:latin typeface="Meiryo" panose="020B0604030504040204" pitchFamily="34" charset="-128"/>
                <a:ea typeface="Meiryo" panose="020B0604030504040204" pitchFamily="34" charset="-128"/>
              </a:rPr>
              <a:t>入替トレンド</a:t>
            </a:r>
            <a:endParaRPr lang="en-US" altLang="ja-JP" sz="1200" dirty="0">
              <a:solidFill>
                <a:schemeClr val="tx1">
                  <a:lumMod val="65000"/>
                  <a:lumOff val="35000"/>
                </a:schemeClr>
              </a:solidFill>
              <a:latin typeface="Meiryo" panose="020B0604030504040204" pitchFamily="34" charset="-128"/>
              <a:ea typeface="Meiryo" panose="020B0604030504040204" pitchFamily="34" charset="-128"/>
            </a:endParaRPr>
          </a:p>
          <a:p>
            <a:pPr algn="ctr"/>
            <a:r>
              <a:rPr lang="ja-JP" altLang="en-US" sz="1200" dirty="0">
                <a:solidFill>
                  <a:schemeClr val="tx1">
                    <a:lumMod val="65000"/>
                    <a:lumOff val="35000"/>
                  </a:schemeClr>
                </a:solidFill>
                <a:latin typeface="Meiryo" panose="020B0604030504040204" pitchFamily="34" charset="-128"/>
                <a:ea typeface="Meiryo" panose="020B0604030504040204" pitchFamily="34" charset="-128"/>
              </a:rPr>
              <a:t>適正台数分析</a:t>
            </a:r>
            <a:endPar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54" name="図 53">
            <a:extLst>
              <a:ext uri="{FF2B5EF4-FFF2-40B4-BE49-F238E27FC236}">
                <a16:creationId xmlns:a16="http://schemas.microsoft.com/office/drawing/2014/main" id="{395CA818-3AC4-4C80-BC5B-4BE396651A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00776" y="1152250"/>
            <a:ext cx="930286" cy="479238"/>
          </a:xfrm>
          <a:prstGeom prst="rect">
            <a:avLst/>
          </a:prstGeom>
        </p:spPr>
      </p:pic>
      <p:pic>
        <p:nvPicPr>
          <p:cNvPr id="56" name="図 55">
            <a:extLst>
              <a:ext uri="{FF2B5EF4-FFF2-40B4-BE49-F238E27FC236}">
                <a16:creationId xmlns:a16="http://schemas.microsoft.com/office/drawing/2014/main" id="{75DE6651-966B-47E9-89B6-2EAB61362A2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52531" y="1802383"/>
            <a:ext cx="545270" cy="545270"/>
          </a:xfrm>
          <a:prstGeom prst="rect">
            <a:avLst/>
          </a:prstGeom>
        </p:spPr>
      </p:pic>
      <p:pic>
        <p:nvPicPr>
          <p:cNvPr id="58" name="図 57">
            <a:extLst>
              <a:ext uri="{FF2B5EF4-FFF2-40B4-BE49-F238E27FC236}">
                <a16:creationId xmlns:a16="http://schemas.microsoft.com/office/drawing/2014/main" id="{EA550C84-BD76-4E29-81CD-6D2837B193A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877737" y="2062851"/>
            <a:ext cx="299174" cy="932952"/>
          </a:xfrm>
          <a:prstGeom prst="rect">
            <a:avLst/>
          </a:prstGeom>
        </p:spPr>
      </p:pic>
      <p:sp>
        <p:nvSpPr>
          <p:cNvPr id="60" name="テキスト ボックス 59">
            <a:extLst>
              <a:ext uri="{FF2B5EF4-FFF2-40B4-BE49-F238E27FC236}">
                <a16:creationId xmlns:a16="http://schemas.microsoft.com/office/drawing/2014/main" id="{54756CDA-41F1-4856-B349-255A5AC96D4F}"/>
              </a:ext>
            </a:extLst>
          </p:cNvPr>
          <p:cNvSpPr txBox="1"/>
          <p:nvPr/>
        </p:nvSpPr>
        <p:spPr>
          <a:xfrm>
            <a:off x="8306856" y="2423224"/>
            <a:ext cx="1552937" cy="461665"/>
          </a:xfrm>
          <a:prstGeom prst="rect">
            <a:avLst/>
          </a:prstGeom>
          <a:noFill/>
        </p:spPr>
        <p:txBody>
          <a:bodyPr wrap="square" rtlCol="0">
            <a:spAutoFit/>
          </a:bodyPr>
          <a:lstStyle/>
          <a:p>
            <a:pPr algn="ctr"/>
            <a:r>
              <a:rPr lang="ja-JP" altLang="en-US" sz="1200" dirty="0">
                <a:solidFill>
                  <a:schemeClr val="tx1">
                    <a:lumMod val="65000"/>
                    <a:lumOff val="35000"/>
                  </a:schemeClr>
                </a:solidFill>
                <a:latin typeface="Meiryo" panose="020B0604030504040204" pitchFamily="34" charset="-128"/>
                <a:ea typeface="Meiryo" panose="020B0604030504040204" pitchFamily="34" charset="-128"/>
              </a:rPr>
              <a:t>新規導入機種</a:t>
            </a:r>
            <a:br>
              <a:rPr lang="en-US" altLang="ja-JP" sz="1200" dirty="0">
                <a:solidFill>
                  <a:schemeClr val="tx1">
                    <a:lumMod val="65000"/>
                    <a:lumOff val="35000"/>
                  </a:schemeClr>
                </a:solidFill>
                <a:latin typeface="Meiryo" panose="020B0604030504040204" pitchFamily="34" charset="-128"/>
                <a:ea typeface="Meiryo" panose="020B0604030504040204" pitchFamily="34" charset="-128"/>
              </a:rPr>
            </a:br>
            <a:r>
              <a:rPr lang="ja-JP" altLang="en-US" sz="1200" dirty="0">
                <a:solidFill>
                  <a:schemeClr val="tx1">
                    <a:lumMod val="65000"/>
                    <a:lumOff val="35000"/>
                  </a:schemeClr>
                </a:solidFill>
                <a:latin typeface="Meiryo" panose="020B0604030504040204" pitchFamily="34" charset="-128"/>
                <a:ea typeface="Meiryo" panose="020B0604030504040204" pitchFamily="34" charset="-128"/>
              </a:rPr>
              <a:t>パフォーマンス</a:t>
            </a:r>
            <a:endParaRPr kumimoji="1" lang="ja-JP" altLang="en-US" sz="12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64" name="図 63">
            <a:extLst>
              <a:ext uri="{FF2B5EF4-FFF2-40B4-BE49-F238E27FC236}">
                <a16:creationId xmlns:a16="http://schemas.microsoft.com/office/drawing/2014/main" id="{2E68765C-2BC0-4952-9F59-1C97BD70FA7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10689" y="1758199"/>
            <a:ext cx="545270" cy="545270"/>
          </a:xfrm>
          <a:prstGeom prst="rect">
            <a:avLst/>
          </a:prstGeom>
        </p:spPr>
      </p:pic>
      <p:sp>
        <p:nvSpPr>
          <p:cNvPr id="61" name="テキスト ボックス 60">
            <a:extLst>
              <a:ext uri="{FF2B5EF4-FFF2-40B4-BE49-F238E27FC236}">
                <a16:creationId xmlns:a16="http://schemas.microsoft.com/office/drawing/2014/main" id="{40C4BCDC-6A0D-4DC6-80C0-12A87CB15F49}"/>
              </a:ext>
            </a:extLst>
          </p:cNvPr>
          <p:cNvSpPr txBox="1"/>
          <p:nvPr/>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pic>
        <p:nvPicPr>
          <p:cNvPr id="5" name="図 4">
            <a:extLst>
              <a:ext uri="{FF2B5EF4-FFF2-40B4-BE49-F238E27FC236}">
                <a16:creationId xmlns:a16="http://schemas.microsoft.com/office/drawing/2014/main" id="{864CF46F-E5D2-4389-F497-B7F451756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8683" y="1674805"/>
            <a:ext cx="1708573" cy="1708573"/>
          </a:xfrm>
          <a:prstGeom prst="rect">
            <a:avLst/>
          </a:prstGeom>
        </p:spPr>
      </p:pic>
      <p:sp>
        <p:nvSpPr>
          <p:cNvPr id="7" name="テキスト ボックス 6">
            <a:extLst>
              <a:ext uri="{FF2B5EF4-FFF2-40B4-BE49-F238E27FC236}">
                <a16:creationId xmlns:a16="http://schemas.microsoft.com/office/drawing/2014/main" id="{F17C97F9-887F-28C6-4A2A-1103CBD97A12}"/>
              </a:ext>
            </a:extLst>
          </p:cNvPr>
          <p:cNvSpPr txBox="1"/>
          <p:nvPr/>
        </p:nvSpPr>
        <p:spPr>
          <a:xfrm>
            <a:off x="10241152" y="2423224"/>
            <a:ext cx="1623636" cy="276999"/>
          </a:xfrm>
          <a:prstGeom prst="rect">
            <a:avLst/>
          </a:prstGeom>
          <a:noFill/>
        </p:spPr>
        <p:txBody>
          <a:bodyPr wrap="square" rtlCol="0">
            <a:spAutoFit/>
          </a:bodyPr>
          <a:lstStyle/>
          <a:p>
            <a:pPr algn="ctr"/>
            <a:r>
              <a:rPr kumimoji="1" lang="ja-JP" altLang="en-US" sz="1200" dirty="0">
                <a:solidFill>
                  <a:schemeClr val="tx1">
                    <a:lumMod val="65000"/>
                    <a:lumOff val="35000"/>
                  </a:schemeClr>
                </a:solidFill>
                <a:latin typeface="Meiryo" panose="020B0604030504040204" pitchFamily="34" charset="-128"/>
                <a:ea typeface="Meiryo" panose="020B0604030504040204" pitchFamily="34" charset="-128"/>
              </a:rPr>
              <a:t>低貸し分析</a:t>
            </a:r>
            <a:endPar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1AFEEC43-73BA-3529-1A09-2C9654D7F3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80335" y="1836278"/>
            <a:ext cx="545270" cy="545270"/>
          </a:xfrm>
          <a:prstGeom prst="rect">
            <a:avLst/>
          </a:prstGeom>
        </p:spPr>
      </p:pic>
      <p:pic>
        <p:nvPicPr>
          <p:cNvPr id="11" name="図 10">
            <a:extLst>
              <a:ext uri="{FF2B5EF4-FFF2-40B4-BE49-F238E27FC236}">
                <a16:creationId xmlns:a16="http://schemas.microsoft.com/office/drawing/2014/main" id="{D1029398-37B7-22D4-3694-4DD4568EF403}"/>
              </a:ext>
            </a:extLst>
          </p:cNvPr>
          <p:cNvPicPr>
            <a:picLocks noChangeAspect="1"/>
          </p:cNvPicPr>
          <p:nvPr/>
        </p:nvPicPr>
        <p:blipFill>
          <a:blip r:embed="rId21"/>
          <a:stretch>
            <a:fillRect/>
          </a:stretch>
        </p:blipFill>
        <p:spPr>
          <a:xfrm>
            <a:off x="10969581" y="1161305"/>
            <a:ext cx="499915" cy="518205"/>
          </a:xfrm>
          <a:prstGeom prst="rect">
            <a:avLst/>
          </a:prstGeom>
        </p:spPr>
      </p:pic>
      <p:pic>
        <p:nvPicPr>
          <p:cNvPr id="13" name="図 12">
            <a:extLst>
              <a:ext uri="{FF2B5EF4-FFF2-40B4-BE49-F238E27FC236}">
                <a16:creationId xmlns:a16="http://schemas.microsoft.com/office/drawing/2014/main" id="{A5DD09CD-8D51-FAA8-7F2B-28B26B55A91F}"/>
              </a:ext>
            </a:extLst>
          </p:cNvPr>
          <p:cNvPicPr>
            <a:picLocks noChangeAspect="1"/>
          </p:cNvPicPr>
          <p:nvPr/>
        </p:nvPicPr>
        <p:blipFill rotWithShape="1">
          <a:blip r:embed="rId17">
            <a:extLst>
              <a:ext uri="{28A0092B-C50C-407E-A947-70E740481C1C}">
                <a14:useLocalDpi xmlns:a14="http://schemas.microsoft.com/office/drawing/2010/main" val="0"/>
              </a:ext>
            </a:extLst>
          </a:blip>
          <a:srcRect t="22505" r="60976"/>
          <a:stretch/>
        </p:blipFill>
        <p:spPr>
          <a:xfrm>
            <a:off x="10558228" y="1225279"/>
            <a:ext cx="363034" cy="371389"/>
          </a:xfrm>
          <a:prstGeom prst="rect">
            <a:avLst/>
          </a:prstGeom>
        </p:spPr>
      </p:pic>
      <p:sp>
        <p:nvSpPr>
          <p:cNvPr id="15" name="テキスト ボックス 14">
            <a:extLst>
              <a:ext uri="{FF2B5EF4-FFF2-40B4-BE49-F238E27FC236}">
                <a16:creationId xmlns:a16="http://schemas.microsoft.com/office/drawing/2014/main" id="{F659F2AA-A540-2DC5-B114-EEF63F87C92C}"/>
              </a:ext>
            </a:extLst>
          </p:cNvPr>
          <p:cNvSpPr txBox="1"/>
          <p:nvPr/>
        </p:nvSpPr>
        <p:spPr>
          <a:xfrm>
            <a:off x="672968" y="2917251"/>
            <a:ext cx="768159" cy="338554"/>
          </a:xfrm>
          <a:prstGeom prst="rect">
            <a:avLst/>
          </a:prstGeom>
          <a:noFill/>
        </p:spPr>
        <p:txBody>
          <a:bodyPr wrap="none" rtlCol="0" anchor="ctr">
            <a:spAutoFit/>
          </a:bodyPr>
          <a:lstStyle/>
          <a:p>
            <a:r>
              <a:rPr lang="en-US" altLang="ja-JP" sz="1600" dirty="0">
                <a:latin typeface="Meiryo" panose="020B0604030504040204" pitchFamily="34" charset="-128"/>
                <a:ea typeface="Meiryo" panose="020B0604030504040204" pitchFamily="34" charset="-128"/>
              </a:rPr>
              <a:t>P4</a:t>
            </a:r>
            <a:r>
              <a:rPr lang="ja-JP" altLang="en-US" sz="1600" dirty="0">
                <a:latin typeface="Meiryo" panose="020B0604030504040204" pitchFamily="34" charset="-128"/>
                <a:ea typeface="Meiryo" panose="020B0604030504040204" pitchFamily="34" charset="-128"/>
              </a:rPr>
              <a:t>～</a:t>
            </a:r>
            <a:r>
              <a:rPr lang="en-US" altLang="ja-JP" sz="1600" dirty="0">
                <a:latin typeface="Meiryo" panose="020B0604030504040204" pitchFamily="34" charset="-128"/>
                <a:ea typeface="Meiryo" panose="020B0604030504040204" pitchFamily="34" charset="-128"/>
              </a:rPr>
              <a:t>5</a:t>
            </a:r>
          </a:p>
        </p:txBody>
      </p:sp>
      <p:sp>
        <p:nvSpPr>
          <p:cNvPr id="17" name="テキスト ボックス 16">
            <a:extLst>
              <a:ext uri="{FF2B5EF4-FFF2-40B4-BE49-F238E27FC236}">
                <a16:creationId xmlns:a16="http://schemas.microsoft.com/office/drawing/2014/main" id="{E55CECFC-DB24-5B66-CB65-8E749D8CE54E}"/>
              </a:ext>
            </a:extLst>
          </p:cNvPr>
          <p:cNvSpPr txBox="1"/>
          <p:nvPr/>
        </p:nvSpPr>
        <p:spPr>
          <a:xfrm>
            <a:off x="2632397" y="2917251"/>
            <a:ext cx="896399" cy="338554"/>
          </a:xfrm>
          <a:prstGeom prst="rect">
            <a:avLst/>
          </a:prstGeom>
          <a:noFill/>
        </p:spPr>
        <p:txBody>
          <a:bodyPr wrap="none" rtlCol="0" anchor="ctr">
            <a:spAutoFit/>
          </a:bodyPr>
          <a:lstStyle/>
          <a:p>
            <a:r>
              <a:rPr lang="en-US" altLang="ja-JP" sz="1600" dirty="0">
                <a:latin typeface="Meiryo" panose="020B0604030504040204" pitchFamily="34" charset="-128"/>
                <a:ea typeface="Meiryo" panose="020B0604030504040204" pitchFamily="34" charset="-128"/>
              </a:rPr>
              <a:t>P7</a:t>
            </a:r>
            <a:r>
              <a:rPr lang="ja-JP" altLang="en-US" sz="1600" dirty="0">
                <a:latin typeface="Meiryo" panose="020B0604030504040204" pitchFamily="34" charset="-128"/>
                <a:ea typeface="Meiryo" panose="020B0604030504040204" pitchFamily="34" charset="-128"/>
              </a:rPr>
              <a:t>～</a:t>
            </a:r>
            <a:r>
              <a:rPr lang="en-US" altLang="ja-JP" sz="1600" dirty="0">
                <a:latin typeface="Meiryo" panose="020B0604030504040204" pitchFamily="34" charset="-128"/>
                <a:ea typeface="Meiryo" panose="020B0604030504040204" pitchFamily="34" charset="-128"/>
              </a:rPr>
              <a:t>17</a:t>
            </a:r>
          </a:p>
        </p:txBody>
      </p:sp>
      <p:sp>
        <p:nvSpPr>
          <p:cNvPr id="19" name="テキスト ボックス 18">
            <a:extLst>
              <a:ext uri="{FF2B5EF4-FFF2-40B4-BE49-F238E27FC236}">
                <a16:creationId xmlns:a16="http://schemas.microsoft.com/office/drawing/2014/main" id="{D864581A-58C7-A322-310B-43A7A6774361}"/>
              </a:ext>
            </a:extLst>
          </p:cNvPr>
          <p:cNvSpPr txBox="1"/>
          <p:nvPr/>
        </p:nvSpPr>
        <p:spPr>
          <a:xfrm>
            <a:off x="4602710" y="2917251"/>
            <a:ext cx="1024639" cy="338554"/>
          </a:xfrm>
          <a:prstGeom prst="rect">
            <a:avLst/>
          </a:prstGeom>
          <a:noFill/>
        </p:spPr>
        <p:txBody>
          <a:bodyPr wrap="none" rtlCol="0" anchor="ctr">
            <a:spAutoFit/>
          </a:bodyPr>
          <a:lstStyle/>
          <a:p>
            <a:r>
              <a:rPr lang="en-US" altLang="ja-JP" sz="1600" dirty="0">
                <a:latin typeface="Meiryo" panose="020B0604030504040204" pitchFamily="34" charset="-128"/>
                <a:ea typeface="Meiryo" panose="020B0604030504040204" pitchFamily="34" charset="-128"/>
              </a:rPr>
              <a:t>P19</a:t>
            </a:r>
            <a:r>
              <a:rPr lang="ja-JP" altLang="en-US" sz="1600" dirty="0">
                <a:latin typeface="Meiryo" panose="020B0604030504040204" pitchFamily="34" charset="-128"/>
                <a:ea typeface="Meiryo" panose="020B0604030504040204" pitchFamily="34" charset="-128"/>
              </a:rPr>
              <a:t>～</a:t>
            </a:r>
            <a:r>
              <a:rPr lang="en-US" altLang="ja-JP" sz="1600" dirty="0">
                <a:latin typeface="Meiryo" panose="020B0604030504040204" pitchFamily="34" charset="-128"/>
                <a:ea typeface="Meiryo" panose="020B0604030504040204" pitchFamily="34" charset="-128"/>
              </a:rPr>
              <a:t>27</a:t>
            </a:r>
          </a:p>
        </p:txBody>
      </p:sp>
      <p:sp>
        <p:nvSpPr>
          <p:cNvPr id="20" name="テキスト ボックス 19">
            <a:extLst>
              <a:ext uri="{FF2B5EF4-FFF2-40B4-BE49-F238E27FC236}">
                <a16:creationId xmlns:a16="http://schemas.microsoft.com/office/drawing/2014/main" id="{ED70C4D1-CC64-2C54-B6BF-BD344BAE5783}"/>
              </a:ext>
            </a:extLst>
          </p:cNvPr>
          <p:cNvSpPr txBox="1"/>
          <p:nvPr/>
        </p:nvSpPr>
        <p:spPr>
          <a:xfrm>
            <a:off x="6573027" y="2917251"/>
            <a:ext cx="1024639" cy="338554"/>
          </a:xfrm>
          <a:prstGeom prst="rect">
            <a:avLst/>
          </a:prstGeom>
          <a:noFill/>
        </p:spPr>
        <p:txBody>
          <a:bodyPr wrap="none" rtlCol="0" anchor="ctr">
            <a:spAutoFit/>
          </a:bodyPr>
          <a:lstStyle/>
          <a:p>
            <a:r>
              <a:rPr lang="en-US" altLang="ja-JP" sz="1600" dirty="0">
                <a:latin typeface="Meiryo" panose="020B0604030504040204" pitchFamily="34" charset="-128"/>
                <a:ea typeface="Meiryo" panose="020B0604030504040204" pitchFamily="34" charset="-128"/>
              </a:rPr>
              <a:t>P29</a:t>
            </a:r>
            <a:r>
              <a:rPr lang="ja-JP" altLang="en-US" sz="1600" dirty="0">
                <a:latin typeface="Meiryo" panose="020B0604030504040204" pitchFamily="34" charset="-128"/>
                <a:ea typeface="Meiryo" panose="020B0604030504040204" pitchFamily="34" charset="-128"/>
              </a:rPr>
              <a:t>～</a:t>
            </a:r>
            <a:r>
              <a:rPr lang="en-US" altLang="ja-JP" sz="1600" dirty="0">
                <a:latin typeface="Meiryo" panose="020B0604030504040204" pitchFamily="34" charset="-128"/>
                <a:ea typeface="Meiryo" panose="020B0604030504040204" pitchFamily="34" charset="-128"/>
              </a:rPr>
              <a:t>36</a:t>
            </a:r>
          </a:p>
        </p:txBody>
      </p:sp>
      <p:sp>
        <p:nvSpPr>
          <p:cNvPr id="22" name="テキスト ボックス 21">
            <a:extLst>
              <a:ext uri="{FF2B5EF4-FFF2-40B4-BE49-F238E27FC236}">
                <a16:creationId xmlns:a16="http://schemas.microsoft.com/office/drawing/2014/main" id="{42C55485-5145-7C23-3C7C-8BADDEE3DBA2}"/>
              </a:ext>
            </a:extLst>
          </p:cNvPr>
          <p:cNvSpPr txBox="1"/>
          <p:nvPr/>
        </p:nvSpPr>
        <p:spPr>
          <a:xfrm>
            <a:off x="8532454" y="2917251"/>
            <a:ext cx="1024639" cy="338554"/>
          </a:xfrm>
          <a:prstGeom prst="rect">
            <a:avLst/>
          </a:prstGeom>
          <a:noFill/>
        </p:spPr>
        <p:txBody>
          <a:bodyPr wrap="none" rtlCol="0" anchor="ctr">
            <a:spAutoFit/>
          </a:bodyPr>
          <a:lstStyle/>
          <a:p>
            <a:r>
              <a:rPr lang="en-US" altLang="ja-JP" sz="1600" dirty="0">
                <a:latin typeface="Meiryo" panose="020B0604030504040204" pitchFamily="34" charset="-128"/>
                <a:ea typeface="Meiryo" panose="020B0604030504040204" pitchFamily="34" charset="-128"/>
              </a:rPr>
              <a:t>P38</a:t>
            </a:r>
            <a:r>
              <a:rPr lang="ja-JP" altLang="en-US" sz="1600" dirty="0">
                <a:latin typeface="Meiryo" panose="020B0604030504040204" pitchFamily="34" charset="-128"/>
                <a:ea typeface="Meiryo" panose="020B0604030504040204" pitchFamily="34" charset="-128"/>
              </a:rPr>
              <a:t>～</a:t>
            </a:r>
            <a:r>
              <a:rPr lang="en-US" altLang="ja-JP" sz="1600" dirty="0">
                <a:latin typeface="Meiryo" panose="020B0604030504040204" pitchFamily="34" charset="-128"/>
                <a:ea typeface="Meiryo" panose="020B0604030504040204" pitchFamily="34" charset="-128"/>
              </a:rPr>
              <a:t>45</a:t>
            </a:r>
          </a:p>
        </p:txBody>
      </p:sp>
      <p:sp>
        <p:nvSpPr>
          <p:cNvPr id="29" name="テキスト ボックス 28">
            <a:extLst>
              <a:ext uri="{FF2B5EF4-FFF2-40B4-BE49-F238E27FC236}">
                <a16:creationId xmlns:a16="http://schemas.microsoft.com/office/drawing/2014/main" id="{1A2A7090-4212-7771-B6BD-9788299F52CA}"/>
              </a:ext>
            </a:extLst>
          </p:cNvPr>
          <p:cNvSpPr txBox="1"/>
          <p:nvPr/>
        </p:nvSpPr>
        <p:spPr>
          <a:xfrm>
            <a:off x="10546312" y="2917251"/>
            <a:ext cx="1024639" cy="338554"/>
          </a:xfrm>
          <a:prstGeom prst="rect">
            <a:avLst/>
          </a:prstGeom>
          <a:noFill/>
        </p:spPr>
        <p:txBody>
          <a:bodyPr wrap="none" rtlCol="0" anchor="ctr">
            <a:spAutoFit/>
          </a:bodyPr>
          <a:lstStyle/>
          <a:p>
            <a:r>
              <a:rPr lang="en-US" altLang="ja-JP" sz="1600" dirty="0">
                <a:latin typeface="Meiryo" panose="020B0604030504040204" pitchFamily="34" charset="-128"/>
                <a:ea typeface="Meiryo" panose="020B0604030504040204" pitchFamily="34" charset="-128"/>
              </a:rPr>
              <a:t>P47</a:t>
            </a:r>
            <a:r>
              <a:rPr lang="ja-JP" altLang="en-US" sz="1600" dirty="0">
                <a:latin typeface="Meiryo" panose="020B0604030504040204" pitchFamily="34" charset="-128"/>
                <a:ea typeface="Meiryo" panose="020B0604030504040204" pitchFamily="34" charset="-128"/>
              </a:rPr>
              <a:t>～</a:t>
            </a:r>
            <a:r>
              <a:rPr lang="en-US" altLang="ja-JP" sz="1600" dirty="0">
                <a:latin typeface="Meiryo" panose="020B0604030504040204" pitchFamily="34" charset="-128"/>
                <a:ea typeface="Meiryo" panose="020B0604030504040204" pitchFamily="34" charset="-128"/>
              </a:rPr>
              <a:t>49</a:t>
            </a:r>
          </a:p>
        </p:txBody>
      </p:sp>
      <p:sp>
        <p:nvSpPr>
          <p:cNvPr id="31" name="テキスト ボックス 30">
            <a:extLst>
              <a:ext uri="{FF2B5EF4-FFF2-40B4-BE49-F238E27FC236}">
                <a16:creationId xmlns:a16="http://schemas.microsoft.com/office/drawing/2014/main" id="{B4350F34-FB6E-D450-85EE-BB11DA47A99C}"/>
              </a:ext>
            </a:extLst>
          </p:cNvPr>
          <p:cNvSpPr txBox="1"/>
          <p:nvPr/>
        </p:nvSpPr>
        <p:spPr>
          <a:xfrm>
            <a:off x="223956" y="3532232"/>
            <a:ext cx="1685077"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ホール規模概要・営業構成比</a:t>
            </a:r>
            <a:endParaRPr lang="en-US" altLang="ja-JP" sz="900" b="1" u="sng" dirty="0">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03092E31-FC4E-CEA1-E884-E1494E3BD8DE}"/>
              </a:ext>
            </a:extLst>
          </p:cNvPr>
          <p:cNvSpPr txBox="1"/>
          <p:nvPr/>
        </p:nvSpPr>
        <p:spPr>
          <a:xfrm>
            <a:off x="223956" y="3349595"/>
            <a:ext cx="341760"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a:t>
            </a:r>
          </a:p>
        </p:txBody>
      </p:sp>
      <p:sp>
        <p:nvSpPr>
          <p:cNvPr id="35" name="テキスト ボックス 34">
            <a:extLst>
              <a:ext uri="{FF2B5EF4-FFF2-40B4-BE49-F238E27FC236}">
                <a16:creationId xmlns:a16="http://schemas.microsoft.com/office/drawing/2014/main" id="{873EC7E4-EF7A-0665-00CA-B954B2632365}"/>
              </a:ext>
            </a:extLst>
          </p:cNvPr>
          <p:cNvSpPr txBox="1"/>
          <p:nvPr/>
        </p:nvSpPr>
        <p:spPr>
          <a:xfrm>
            <a:off x="223956" y="3774137"/>
            <a:ext cx="341760"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P5</a:t>
            </a:r>
          </a:p>
        </p:txBody>
      </p:sp>
      <p:sp>
        <p:nvSpPr>
          <p:cNvPr id="36" name="テキスト ボックス 35">
            <a:extLst>
              <a:ext uri="{FF2B5EF4-FFF2-40B4-BE49-F238E27FC236}">
                <a16:creationId xmlns:a16="http://schemas.microsoft.com/office/drawing/2014/main" id="{D7157069-6DFC-7F17-CBCE-E331728E6EA2}"/>
              </a:ext>
            </a:extLst>
          </p:cNvPr>
          <p:cNvSpPr txBox="1"/>
          <p:nvPr/>
        </p:nvSpPr>
        <p:spPr>
          <a:xfrm>
            <a:off x="223956" y="3978856"/>
            <a:ext cx="992579"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メーカー構成比</a:t>
            </a:r>
            <a:endParaRPr lang="en-US" altLang="ja-JP" sz="900" b="1" u="sng" dirty="0">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5344DD34-6070-786F-5797-7D289EB6E982}"/>
              </a:ext>
            </a:extLst>
          </p:cNvPr>
          <p:cNvSpPr txBox="1"/>
          <p:nvPr/>
        </p:nvSpPr>
        <p:spPr>
          <a:xfrm>
            <a:off x="2256187" y="3774901"/>
            <a:ext cx="341760"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P8</a:t>
            </a:r>
          </a:p>
        </p:txBody>
      </p:sp>
      <p:sp>
        <p:nvSpPr>
          <p:cNvPr id="39" name="テキスト ボックス 38">
            <a:extLst>
              <a:ext uri="{FF2B5EF4-FFF2-40B4-BE49-F238E27FC236}">
                <a16:creationId xmlns:a16="http://schemas.microsoft.com/office/drawing/2014/main" id="{64030027-73D5-816F-7020-00E81EEC2806}"/>
              </a:ext>
            </a:extLst>
          </p:cNvPr>
          <p:cNvSpPr txBox="1"/>
          <p:nvPr/>
        </p:nvSpPr>
        <p:spPr>
          <a:xfrm>
            <a:off x="2256187" y="3957538"/>
            <a:ext cx="1338828"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実績シェアランキング</a:t>
            </a:r>
            <a:endParaRPr lang="en-US" altLang="ja-JP" sz="900" b="1" u="sng" dirty="0">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id="{67CAA119-BC06-5A33-4E8A-2E3780A217DB}"/>
              </a:ext>
            </a:extLst>
          </p:cNvPr>
          <p:cNvSpPr txBox="1"/>
          <p:nvPr/>
        </p:nvSpPr>
        <p:spPr>
          <a:xfrm>
            <a:off x="2256187" y="4199443"/>
            <a:ext cx="341760"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P9</a:t>
            </a:r>
          </a:p>
        </p:txBody>
      </p:sp>
      <p:sp>
        <p:nvSpPr>
          <p:cNvPr id="46" name="テキスト ボックス 45">
            <a:extLst>
              <a:ext uri="{FF2B5EF4-FFF2-40B4-BE49-F238E27FC236}">
                <a16:creationId xmlns:a16="http://schemas.microsoft.com/office/drawing/2014/main" id="{D3590E9D-26B2-7FDB-0D2A-11D183C144C1}"/>
              </a:ext>
            </a:extLst>
          </p:cNvPr>
          <p:cNvSpPr txBox="1"/>
          <p:nvPr/>
        </p:nvSpPr>
        <p:spPr>
          <a:xfrm>
            <a:off x="2256187" y="4404162"/>
            <a:ext cx="1107996"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仕事率ランキング</a:t>
            </a:r>
            <a:endParaRPr lang="en-US" altLang="ja-JP" sz="900" b="1" u="sng" dirty="0">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AB91FEB5-5E56-5EB1-1B87-89FC15B635ED}"/>
              </a:ext>
            </a:extLst>
          </p:cNvPr>
          <p:cNvSpPr txBox="1"/>
          <p:nvPr/>
        </p:nvSpPr>
        <p:spPr>
          <a:xfrm>
            <a:off x="4110339" y="3445288"/>
            <a:ext cx="69281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P19</a:t>
            </a:r>
            <a:r>
              <a:rPr lang="ja-JP" altLang="en-US" sz="900" b="1" dirty="0">
                <a:latin typeface="Meiryo" panose="020B0604030504040204" pitchFamily="34" charset="-128"/>
                <a:ea typeface="Meiryo" panose="020B0604030504040204" pitchFamily="34" charset="-128"/>
              </a:rPr>
              <a:t>～</a:t>
            </a:r>
            <a:r>
              <a:rPr lang="en-US" altLang="ja-JP" sz="900" b="1" dirty="0">
                <a:latin typeface="Meiryo" panose="020B0604030504040204" pitchFamily="34" charset="-128"/>
                <a:ea typeface="Meiryo" panose="020B0604030504040204" pitchFamily="34" charset="-128"/>
              </a:rPr>
              <a:t>20</a:t>
            </a:r>
          </a:p>
        </p:txBody>
      </p:sp>
      <p:sp>
        <p:nvSpPr>
          <p:cNvPr id="50" name="テキスト ボックス 49">
            <a:extLst>
              <a:ext uri="{FF2B5EF4-FFF2-40B4-BE49-F238E27FC236}">
                <a16:creationId xmlns:a16="http://schemas.microsoft.com/office/drawing/2014/main" id="{B6CD56A6-483B-4B08-DDE1-602B04B917C5}"/>
              </a:ext>
            </a:extLst>
          </p:cNvPr>
          <p:cNvSpPr txBox="1"/>
          <p:nvPr/>
        </p:nvSpPr>
        <p:spPr>
          <a:xfrm>
            <a:off x="4110339" y="3627925"/>
            <a:ext cx="2146742"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設定別</a:t>
            </a:r>
            <a:r>
              <a:rPr lang="en-US" altLang="ja-JP" sz="900" b="1" u="sng" dirty="0">
                <a:latin typeface="Meiryo" panose="020B0604030504040204" pitchFamily="34" charset="-128"/>
                <a:ea typeface="Meiryo" panose="020B0604030504040204" pitchFamily="34" charset="-128"/>
              </a:rPr>
              <a:t>IN</a:t>
            </a:r>
            <a:r>
              <a:rPr lang="ja-JP" altLang="en-US" sz="900" b="1" u="sng" dirty="0">
                <a:latin typeface="Meiryo" panose="020B0604030504040204" pitchFamily="34" charset="-128"/>
                <a:ea typeface="Meiryo" panose="020B0604030504040204" pitchFamily="34" charset="-128"/>
              </a:rPr>
              <a:t>枚数・粗利分布：設定１～</a:t>
            </a:r>
            <a:r>
              <a:rPr lang="en-US" altLang="ja-JP" sz="900" b="1" u="sng" dirty="0">
                <a:latin typeface="Meiryo" panose="020B0604030504040204" pitchFamily="34" charset="-128"/>
                <a:ea typeface="Meiryo" panose="020B0604030504040204" pitchFamily="34" charset="-128"/>
              </a:rPr>
              <a:t>2</a:t>
            </a:r>
          </a:p>
        </p:txBody>
      </p:sp>
      <p:sp>
        <p:nvSpPr>
          <p:cNvPr id="55" name="テキスト ボックス 54">
            <a:extLst>
              <a:ext uri="{FF2B5EF4-FFF2-40B4-BE49-F238E27FC236}">
                <a16:creationId xmlns:a16="http://schemas.microsoft.com/office/drawing/2014/main" id="{268F0DB6-D357-61E7-770F-82ABF85C3684}"/>
              </a:ext>
            </a:extLst>
          </p:cNvPr>
          <p:cNvSpPr txBox="1"/>
          <p:nvPr/>
        </p:nvSpPr>
        <p:spPr>
          <a:xfrm>
            <a:off x="4110339" y="3869830"/>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P25</a:t>
            </a:r>
          </a:p>
        </p:txBody>
      </p:sp>
      <p:sp>
        <p:nvSpPr>
          <p:cNvPr id="63" name="テキスト ボックス 62">
            <a:extLst>
              <a:ext uri="{FF2B5EF4-FFF2-40B4-BE49-F238E27FC236}">
                <a16:creationId xmlns:a16="http://schemas.microsoft.com/office/drawing/2014/main" id="{ED9B95FB-FFD9-040D-9EEE-2CA35A6914D6}"/>
              </a:ext>
            </a:extLst>
          </p:cNvPr>
          <p:cNvSpPr txBox="1"/>
          <p:nvPr/>
        </p:nvSpPr>
        <p:spPr>
          <a:xfrm>
            <a:off x="4110339" y="4074549"/>
            <a:ext cx="2359665" cy="230832"/>
          </a:xfrm>
          <a:prstGeom prst="rect">
            <a:avLst/>
          </a:prstGeom>
          <a:noFill/>
        </p:spPr>
        <p:txBody>
          <a:bodyPr wrap="square">
            <a:spAutoFit/>
          </a:bodyPr>
          <a:lstStyle/>
          <a:p>
            <a:r>
              <a:rPr lang="ja-JP" altLang="en-US" sz="900" b="1" u="sng" dirty="0">
                <a:latin typeface="Meiryo UI" panose="020B0604030504040204" pitchFamily="50" charset="-128"/>
                <a:ea typeface="Meiryo UI" panose="020B0604030504040204" pitchFamily="50" charset="-128"/>
              </a:rPr>
              <a:t>平日と土日祝の稼働比較</a:t>
            </a:r>
            <a:r>
              <a:rPr lang="en-US" altLang="ja-JP" sz="900" b="1" u="sng" dirty="0">
                <a:latin typeface="Meiryo UI" panose="020B0604030504040204" pitchFamily="50" charset="-128"/>
                <a:ea typeface="Meiryo UI" panose="020B0604030504040204" pitchFamily="50" charset="-128"/>
              </a:rPr>
              <a:t>(</a:t>
            </a:r>
            <a:r>
              <a:rPr lang="ja-JP" altLang="en-US" sz="900" b="1" u="sng" dirty="0">
                <a:latin typeface="Meiryo UI" panose="020B0604030504040204" pitchFamily="50" charset="-128"/>
                <a:ea typeface="Meiryo UI" panose="020B0604030504040204" pitchFamily="50" charset="-128"/>
              </a:rPr>
              <a:t>設定①</a:t>
            </a:r>
            <a:r>
              <a:rPr lang="en-US" altLang="ja-JP" sz="900" b="1" u="sng" dirty="0">
                <a:latin typeface="Meiryo UI" panose="020B0604030504040204" pitchFamily="50" charset="-128"/>
                <a:ea typeface="Meiryo UI" panose="020B0604030504040204" pitchFamily="50" charset="-128"/>
              </a:rPr>
              <a:t>)</a:t>
            </a:r>
          </a:p>
        </p:txBody>
      </p:sp>
      <p:sp>
        <p:nvSpPr>
          <p:cNvPr id="65" name="テキスト ボックス 64">
            <a:extLst>
              <a:ext uri="{FF2B5EF4-FFF2-40B4-BE49-F238E27FC236}">
                <a16:creationId xmlns:a16="http://schemas.microsoft.com/office/drawing/2014/main" id="{9893328B-9044-21EB-3DAC-B6FC7D63086B}"/>
              </a:ext>
            </a:extLst>
          </p:cNvPr>
          <p:cNvSpPr txBox="1"/>
          <p:nvPr/>
        </p:nvSpPr>
        <p:spPr>
          <a:xfrm>
            <a:off x="4110339" y="4327030"/>
            <a:ext cx="69281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P26</a:t>
            </a:r>
            <a:r>
              <a:rPr lang="ja-JP" altLang="en-US" sz="900" b="1" dirty="0">
                <a:latin typeface="Meiryo" panose="020B0604030504040204" pitchFamily="34" charset="-128"/>
                <a:ea typeface="Meiryo" panose="020B0604030504040204" pitchFamily="34" charset="-128"/>
              </a:rPr>
              <a:t>～</a:t>
            </a:r>
            <a:r>
              <a:rPr lang="en-US" altLang="ja-JP" sz="900" b="1" dirty="0">
                <a:latin typeface="Meiryo" panose="020B0604030504040204" pitchFamily="34" charset="-128"/>
                <a:ea typeface="Meiryo" panose="020B0604030504040204" pitchFamily="34" charset="-128"/>
              </a:rPr>
              <a:t>27</a:t>
            </a:r>
          </a:p>
        </p:txBody>
      </p:sp>
      <p:sp>
        <p:nvSpPr>
          <p:cNvPr id="77" name="テキスト ボックス 76">
            <a:extLst>
              <a:ext uri="{FF2B5EF4-FFF2-40B4-BE49-F238E27FC236}">
                <a16:creationId xmlns:a16="http://schemas.microsoft.com/office/drawing/2014/main" id="{591B3D08-BB6B-2C67-8853-FA401CAA327A}"/>
              </a:ext>
            </a:extLst>
          </p:cNvPr>
          <p:cNvSpPr txBox="1"/>
          <p:nvPr/>
        </p:nvSpPr>
        <p:spPr>
          <a:xfrm>
            <a:off x="4110339" y="4520740"/>
            <a:ext cx="1915909"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設定①⑥要確認・粗利ランキング</a:t>
            </a:r>
            <a:endParaRPr lang="en-US" altLang="ja-JP" sz="900" b="1" u="sng" dirty="0">
              <a:latin typeface="Meiryo" panose="020B0604030504040204" pitchFamily="34" charset="-128"/>
              <a:ea typeface="Meiryo" panose="020B0604030504040204" pitchFamily="34" charset="-128"/>
            </a:endParaRPr>
          </a:p>
        </p:txBody>
      </p:sp>
      <p:sp>
        <p:nvSpPr>
          <p:cNvPr id="79" name="テキスト ボックス 78">
            <a:extLst>
              <a:ext uri="{FF2B5EF4-FFF2-40B4-BE49-F238E27FC236}">
                <a16:creationId xmlns:a16="http://schemas.microsoft.com/office/drawing/2014/main" id="{DC7DD4D0-2429-7DE7-FD9F-D446F86604F7}"/>
              </a:ext>
            </a:extLst>
          </p:cNvPr>
          <p:cNvSpPr txBox="1"/>
          <p:nvPr/>
        </p:nvSpPr>
        <p:spPr>
          <a:xfrm>
            <a:off x="6355031" y="3627925"/>
            <a:ext cx="1223412"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増減台数ランキング</a:t>
            </a:r>
          </a:p>
        </p:txBody>
      </p:sp>
      <p:sp>
        <p:nvSpPr>
          <p:cNvPr id="81" name="テキスト ボックス 80">
            <a:extLst>
              <a:ext uri="{FF2B5EF4-FFF2-40B4-BE49-F238E27FC236}">
                <a16:creationId xmlns:a16="http://schemas.microsoft.com/office/drawing/2014/main" id="{D6E55ED8-FDC1-4539-8F26-3956CBD19AF7}"/>
              </a:ext>
            </a:extLst>
          </p:cNvPr>
          <p:cNvSpPr txBox="1"/>
          <p:nvPr/>
        </p:nvSpPr>
        <p:spPr>
          <a:xfrm>
            <a:off x="6355031" y="3445288"/>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P29</a:t>
            </a:r>
          </a:p>
        </p:txBody>
      </p:sp>
      <p:sp>
        <p:nvSpPr>
          <p:cNvPr id="83" name="テキスト ボックス 82">
            <a:extLst>
              <a:ext uri="{FF2B5EF4-FFF2-40B4-BE49-F238E27FC236}">
                <a16:creationId xmlns:a16="http://schemas.microsoft.com/office/drawing/2014/main" id="{C78FEF07-5E12-DB47-7549-11A9EB043015}"/>
              </a:ext>
            </a:extLst>
          </p:cNvPr>
          <p:cNvSpPr txBox="1"/>
          <p:nvPr/>
        </p:nvSpPr>
        <p:spPr>
          <a:xfrm>
            <a:off x="6355031" y="3869830"/>
            <a:ext cx="69281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P30</a:t>
            </a:r>
            <a:r>
              <a:rPr lang="ja-JP" altLang="en-US" sz="900" b="1" dirty="0">
                <a:latin typeface="Meiryo" panose="020B0604030504040204" pitchFamily="34" charset="-128"/>
                <a:ea typeface="Meiryo" panose="020B0604030504040204" pitchFamily="34" charset="-128"/>
              </a:rPr>
              <a:t>～</a:t>
            </a:r>
            <a:r>
              <a:rPr lang="en-US" altLang="ja-JP" sz="900" b="1" dirty="0">
                <a:latin typeface="Meiryo" panose="020B0604030504040204" pitchFamily="34" charset="-128"/>
                <a:ea typeface="Meiryo" panose="020B0604030504040204" pitchFamily="34" charset="-128"/>
              </a:rPr>
              <a:t>36</a:t>
            </a:r>
          </a:p>
        </p:txBody>
      </p:sp>
      <p:sp>
        <p:nvSpPr>
          <p:cNvPr id="87" name="テキスト ボックス 86">
            <a:extLst>
              <a:ext uri="{FF2B5EF4-FFF2-40B4-BE49-F238E27FC236}">
                <a16:creationId xmlns:a16="http://schemas.microsoft.com/office/drawing/2014/main" id="{97F9A667-154A-F08D-5570-343CF2B505FE}"/>
              </a:ext>
            </a:extLst>
          </p:cNvPr>
          <p:cNvSpPr txBox="1"/>
          <p:nvPr/>
        </p:nvSpPr>
        <p:spPr>
          <a:xfrm>
            <a:off x="6355031" y="4074549"/>
            <a:ext cx="1531351" cy="230832"/>
          </a:xfrm>
          <a:prstGeom prst="rect">
            <a:avLst/>
          </a:prstGeom>
          <a:noFill/>
        </p:spPr>
        <p:txBody>
          <a:bodyPr wrap="square">
            <a:spAutoFit/>
          </a:bodyPr>
          <a:lstStyle/>
          <a:p>
            <a:r>
              <a:rPr kumimoji="1" lang="ja-JP" altLang="en-US" sz="9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設置台数別 総合ランキング</a:t>
            </a:r>
            <a:endParaRPr lang="ja-JP" altLang="en-US" sz="900" b="1" u="sng" dirty="0"/>
          </a:p>
        </p:txBody>
      </p:sp>
      <p:sp>
        <p:nvSpPr>
          <p:cNvPr id="89" name="テキスト ボックス 88">
            <a:extLst>
              <a:ext uri="{FF2B5EF4-FFF2-40B4-BE49-F238E27FC236}">
                <a16:creationId xmlns:a16="http://schemas.microsoft.com/office/drawing/2014/main" id="{8666F7C0-FAEB-AE67-FC4B-74ABCF7A1073}"/>
              </a:ext>
            </a:extLst>
          </p:cNvPr>
          <p:cNvSpPr txBox="1"/>
          <p:nvPr/>
        </p:nvSpPr>
        <p:spPr>
          <a:xfrm>
            <a:off x="8066885" y="3434655"/>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P38</a:t>
            </a:r>
          </a:p>
        </p:txBody>
      </p:sp>
      <p:sp>
        <p:nvSpPr>
          <p:cNvPr id="91" name="テキスト ボックス 90">
            <a:extLst>
              <a:ext uri="{FF2B5EF4-FFF2-40B4-BE49-F238E27FC236}">
                <a16:creationId xmlns:a16="http://schemas.microsoft.com/office/drawing/2014/main" id="{A31A5C8C-91F3-3F2A-1F04-17E325345FD0}"/>
              </a:ext>
            </a:extLst>
          </p:cNvPr>
          <p:cNvSpPr txBox="1"/>
          <p:nvPr/>
        </p:nvSpPr>
        <p:spPr>
          <a:xfrm>
            <a:off x="8066885" y="3617292"/>
            <a:ext cx="1723549" cy="230832"/>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u="sng" dirty="0">
                <a:latin typeface="Meiryo" panose="020B0604030504040204" pitchFamily="34" charset="-128"/>
                <a:ea typeface="Meiryo" panose="020B0604030504040204" pitchFamily="34" charset="-128"/>
              </a:rPr>
              <a:t>新規導入機種 実績</a:t>
            </a:r>
            <a:r>
              <a:rPr kumimoji="1" lang="ja-JP" altLang="en-US" sz="900" b="1" i="0" u="sng"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rPr>
              <a:t>ランキング</a:t>
            </a:r>
            <a:endParaRPr kumimoji="1" lang="en-US" altLang="ja-JP" sz="900" b="1" i="0" u="none" strike="noStrike" kern="1200" cap="none" spc="0" normalizeH="0" baseline="0" noProof="0" dirty="0">
              <a:ln>
                <a:noFill/>
              </a:ln>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93" name="テキスト ボックス 92">
            <a:extLst>
              <a:ext uri="{FF2B5EF4-FFF2-40B4-BE49-F238E27FC236}">
                <a16:creationId xmlns:a16="http://schemas.microsoft.com/office/drawing/2014/main" id="{496043C7-5FFA-36D1-0C2B-3C4674F7D781}"/>
              </a:ext>
            </a:extLst>
          </p:cNvPr>
          <p:cNvSpPr txBox="1"/>
          <p:nvPr/>
        </p:nvSpPr>
        <p:spPr>
          <a:xfrm>
            <a:off x="8066885" y="3859197"/>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P39</a:t>
            </a:r>
          </a:p>
        </p:txBody>
      </p:sp>
      <p:sp>
        <p:nvSpPr>
          <p:cNvPr id="95" name="テキスト ボックス 94">
            <a:extLst>
              <a:ext uri="{FF2B5EF4-FFF2-40B4-BE49-F238E27FC236}">
                <a16:creationId xmlns:a16="http://schemas.microsoft.com/office/drawing/2014/main" id="{94C1AAC6-6EB4-B520-759E-222C7AE92E24}"/>
              </a:ext>
            </a:extLst>
          </p:cNvPr>
          <p:cNvSpPr txBox="1"/>
          <p:nvPr/>
        </p:nvSpPr>
        <p:spPr>
          <a:xfrm>
            <a:off x="8066885" y="4063916"/>
            <a:ext cx="2475319" cy="230832"/>
          </a:xfrm>
          <a:prstGeom prst="rect">
            <a:avLst/>
          </a:prstGeom>
          <a:noFill/>
        </p:spPr>
        <p:txBody>
          <a:bodyPr wrap="square" rtlCol="0" anchor="ctr">
            <a:spAutoFit/>
          </a:bodyPr>
          <a:lstStyle/>
          <a:p>
            <a:r>
              <a:rPr lang="ja-JP" altLang="en-US" sz="900" b="1" u="sng" dirty="0">
                <a:latin typeface="Meiryo" panose="020B0604030504040204" pitchFamily="34" charset="-128"/>
                <a:ea typeface="Meiryo" panose="020B0604030504040204" pitchFamily="34" charset="-128"/>
              </a:rPr>
              <a:t>新規導入機種 スペックタイプ別： 仕事率</a:t>
            </a:r>
          </a:p>
        </p:txBody>
      </p:sp>
      <p:sp>
        <p:nvSpPr>
          <p:cNvPr id="98" name="テキスト ボックス 97">
            <a:extLst>
              <a:ext uri="{FF2B5EF4-FFF2-40B4-BE49-F238E27FC236}">
                <a16:creationId xmlns:a16="http://schemas.microsoft.com/office/drawing/2014/main" id="{70CFF6B3-1093-33F2-81AA-4A21535C1BE3}"/>
              </a:ext>
            </a:extLst>
          </p:cNvPr>
          <p:cNvSpPr txBox="1"/>
          <p:nvPr/>
        </p:nvSpPr>
        <p:spPr>
          <a:xfrm>
            <a:off x="8066885" y="4316397"/>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P40</a:t>
            </a:r>
          </a:p>
        </p:txBody>
      </p:sp>
      <p:sp>
        <p:nvSpPr>
          <p:cNvPr id="99" name="テキスト ボックス 98">
            <a:extLst>
              <a:ext uri="{FF2B5EF4-FFF2-40B4-BE49-F238E27FC236}">
                <a16:creationId xmlns:a16="http://schemas.microsoft.com/office/drawing/2014/main" id="{5CBB9B10-D58D-DA50-2039-14A6EFE947EF}"/>
              </a:ext>
            </a:extLst>
          </p:cNvPr>
          <p:cNvSpPr txBox="1"/>
          <p:nvPr/>
        </p:nvSpPr>
        <p:spPr>
          <a:xfrm>
            <a:off x="8066885" y="4510107"/>
            <a:ext cx="2118040" cy="230832"/>
          </a:xfrm>
          <a:prstGeom prst="rect">
            <a:avLst/>
          </a:prstGeom>
          <a:noFill/>
        </p:spPr>
        <p:txBody>
          <a:bodyPr wrap="square" rtlCol="0" anchor="ctr">
            <a:spAutoFit/>
          </a:bodyPr>
          <a:lstStyle/>
          <a:p>
            <a:r>
              <a:rPr lang="ja-JP" altLang="en-US" sz="900" b="1" u="sng" dirty="0">
                <a:latin typeface="Meiryo" panose="020B0604030504040204" pitchFamily="34" charset="-128"/>
                <a:ea typeface="Meiryo" panose="020B0604030504040204" pitchFamily="34" charset="-128"/>
              </a:rPr>
              <a:t>新規導入機種 メーカー別： 仕事率</a:t>
            </a:r>
          </a:p>
        </p:txBody>
      </p:sp>
      <p:sp>
        <p:nvSpPr>
          <p:cNvPr id="100" name="テキスト ボックス 99">
            <a:extLst>
              <a:ext uri="{FF2B5EF4-FFF2-40B4-BE49-F238E27FC236}">
                <a16:creationId xmlns:a16="http://schemas.microsoft.com/office/drawing/2014/main" id="{E7159203-206D-30DF-E2B9-0CD79CD0068B}"/>
              </a:ext>
            </a:extLst>
          </p:cNvPr>
          <p:cNvSpPr txBox="1"/>
          <p:nvPr/>
        </p:nvSpPr>
        <p:spPr>
          <a:xfrm>
            <a:off x="8066885" y="4906748"/>
            <a:ext cx="2227576" cy="230832"/>
          </a:xfrm>
          <a:prstGeom prst="rect">
            <a:avLst/>
          </a:prstGeom>
          <a:noFill/>
        </p:spPr>
        <p:txBody>
          <a:bodyPr wrap="square" rtlCol="0" anchor="ctr">
            <a:spAutoFit/>
          </a:bodyPr>
          <a:lstStyle/>
          <a:p>
            <a:r>
              <a:rPr lang="ja-JP" altLang="en-US" sz="900" b="1" u="sng" dirty="0">
                <a:latin typeface="Meiryo" panose="020B0604030504040204" pitchFamily="34" charset="-128"/>
                <a:ea typeface="Meiryo" panose="020B0604030504040204" pitchFamily="34" charset="-128"/>
              </a:rPr>
              <a:t>稼働貢献週ランキング・実績</a:t>
            </a:r>
            <a:r>
              <a:rPr lang="en-US" altLang="ja-JP" sz="900" b="1" dirty="0">
                <a:latin typeface="Meiryo" panose="020B0604030504040204" pitchFamily="34" charset="-128"/>
                <a:ea typeface="Meiryo" panose="020B0604030504040204" pitchFamily="34" charset="-128"/>
              </a:rPr>
              <a:t>【</a:t>
            </a:r>
            <a:r>
              <a:rPr lang="ja-JP" altLang="en-US" sz="900" b="1" dirty="0">
                <a:latin typeface="Meiryo" panose="020B0604030504040204" pitchFamily="34" charset="-128"/>
                <a:ea typeface="Meiryo" panose="020B0604030504040204" pitchFamily="34" charset="-128"/>
              </a:rPr>
              <a:t>新台</a:t>
            </a:r>
            <a:r>
              <a:rPr lang="en-US" altLang="ja-JP" sz="900" b="1" dirty="0">
                <a:latin typeface="Meiryo" panose="020B0604030504040204" pitchFamily="34" charset="-128"/>
                <a:ea typeface="Meiryo" panose="020B0604030504040204" pitchFamily="34" charset="-128"/>
              </a:rPr>
              <a:t>】</a:t>
            </a:r>
            <a:endParaRPr lang="ja-JP" altLang="en-US" sz="900" b="1" dirty="0">
              <a:latin typeface="Meiryo" panose="020B0604030504040204" pitchFamily="34" charset="-128"/>
              <a:ea typeface="Meiryo" panose="020B0604030504040204" pitchFamily="34" charset="-128"/>
            </a:endParaRPr>
          </a:p>
        </p:txBody>
      </p:sp>
      <p:sp>
        <p:nvSpPr>
          <p:cNvPr id="101" name="テキスト ボックス 100">
            <a:extLst>
              <a:ext uri="{FF2B5EF4-FFF2-40B4-BE49-F238E27FC236}">
                <a16:creationId xmlns:a16="http://schemas.microsoft.com/office/drawing/2014/main" id="{AC0A2F4B-3484-63E1-DAAD-FF63F1DB4BB7}"/>
              </a:ext>
            </a:extLst>
          </p:cNvPr>
          <p:cNvSpPr txBox="1"/>
          <p:nvPr/>
        </p:nvSpPr>
        <p:spPr>
          <a:xfrm>
            <a:off x="8066885" y="4740939"/>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P41</a:t>
            </a:r>
          </a:p>
        </p:txBody>
      </p:sp>
      <p:sp>
        <p:nvSpPr>
          <p:cNvPr id="103" name="テキスト ボックス 102">
            <a:extLst>
              <a:ext uri="{FF2B5EF4-FFF2-40B4-BE49-F238E27FC236}">
                <a16:creationId xmlns:a16="http://schemas.microsoft.com/office/drawing/2014/main" id="{6776092B-BD53-5566-C57C-4969A5FE1623}"/>
              </a:ext>
            </a:extLst>
          </p:cNvPr>
          <p:cNvSpPr txBox="1"/>
          <p:nvPr/>
        </p:nvSpPr>
        <p:spPr>
          <a:xfrm>
            <a:off x="8066885" y="5121939"/>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P42</a:t>
            </a:r>
          </a:p>
        </p:txBody>
      </p:sp>
      <p:sp>
        <p:nvSpPr>
          <p:cNvPr id="105" name="テキスト ボックス 104">
            <a:extLst>
              <a:ext uri="{FF2B5EF4-FFF2-40B4-BE49-F238E27FC236}">
                <a16:creationId xmlns:a16="http://schemas.microsoft.com/office/drawing/2014/main" id="{A092C3C1-CB87-96FE-76CC-75396D4504EA}"/>
              </a:ext>
            </a:extLst>
          </p:cNvPr>
          <p:cNvSpPr txBox="1"/>
          <p:nvPr/>
        </p:nvSpPr>
        <p:spPr>
          <a:xfrm>
            <a:off x="8066885" y="5524710"/>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P43</a:t>
            </a:r>
          </a:p>
        </p:txBody>
      </p:sp>
      <p:sp>
        <p:nvSpPr>
          <p:cNvPr id="106" name="テキスト ボックス 105">
            <a:extLst>
              <a:ext uri="{FF2B5EF4-FFF2-40B4-BE49-F238E27FC236}">
                <a16:creationId xmlns:a16="http://schemas.microsoft.com/office/drawing/2014/main" id="{134004E5-CEF6-6507-6344-2BF7266E2C31}"/>
              </a:ext>
            </a:extLst>
          </p:cNvPr>
          <p:cNvSpPr txBox="1"/>
          <p:nvPr/>
        </p:nvSpPr>
        <p:spPr>
          <a:xfrm>
            <a:off x="8066885" y="5308565"/>
            <a:ext cx="1454512" cy="230832"/>
          </a:xfrm>
          <a:prstGeom prst="rect">
            <a:avLst/>
          </a:prstGeom>
          <a:noFill/>
        </p:spPr>
        <p:txBody>
          <a:bodyPr wrap="square" rtlCol="0" anchor="ctr">
            <a:spAutoFit/>
          </a:bodyPr>
          <a:lstStyle/>
          <a:p>
            <a:r>
              <a:rPr lang="ja-JP" altLang="en-US" sz="900" b="1" u="sng" dirty="0">
                <a:latin typeface="Meiryo" panose="020B0604030504040204" pitchFamily="34" charset="-128"/>
                <a:ea typeface="Meiryo" panose="020B0604030504040204" pitchFamily="34" charset="-128"/>
              </a:rPr>
              <a:t>稼働実績推移</a:t>
            </a:r>
            <a:r>
              <a:rPr lang="en-US" altLang="ja-JP" sz="900" b="1" dirty="0">
                <a:latin typeface="Meiryo" panose="020B0604030504040204" pitchFamily="34" charset="-128"/>
                <a:ea typeface="Meiryo" panose="020B0604030504040204" pitchFamily="34" charset="-128"/>
              </a:rPr>
              <a:t>【</a:t>
            </a:r>
            <a:r>
              <a:rPr lang="ja-JP" altLang="en-US" sz="900" b="1" dirty="0">
                <a:latin typeface="Meiryo" panose="020B0604030504040204" pitchFamily="34" charset="-128"/>
                <a:ea typeface="Meiryo" panose="020B0604030504040204" pitchFamily="34" charset="-128"/>
              </a:rPr>
              <a:t>新台</a:t>
            </a:r>
            <a:r>
              <a:rPr lang="en-US" altLang="ja-JP" sz="900" b="1" dirty="0">
                <a:latin typeface="Meiryo" panose="020B0604030504040204" pitchFamily="34" charset="-128"/>
                <a:ea typeface="Meiryo" panose="020B0604030504040204" pitchFamily="34" charset="-128"/>
              </a:rPr>
              <a:t>】</a:t>
            </a:r>
            <a:endParaRPr lang="ja-JP" altLang="en-US" sz="900" b="1" dirty="0">
              <a:latin typeface="Meiryo" panose="020B0604030504040204" pitchFamily="34" charset="-128"/>
              <a:ea typeface="Meiryo" panose="020B0604030504040204" pitchFamily="34" charset="-128"/>
            </a:endParaRPr>
          </a:p>
        </p:txBody>
      </p:sp>
      <p:sp>
        <p:nvSpPr>
          <p:cNvPr id="107" name="テキスト ボックス 106">
            <a:extLst>
              <a:ext uri="{FF2B5EF4-FFF2-40B4-BE49-F238E27FC236}">
                <a16:creationId xmlns:a16="http://schemas.microsoft.com/office/drawing/2014/main" id="{5566E744-B354-8B69-EE37-0490C4662221}"/>
              </a:ext>
            </a:extLst>
          </p:cNvPr>
          <p:cNvSpPr txBox="1"/>
          <p:nvPr/>
        </p:nvSpPr>
        <p:spPr>
          <a:xfrm>
            <a:off x="8066885" y="5722222"/>
            <a:ext cx="1454512" cy="230832"/>
          </a:xfrm>
          <a:prstGeom prst="rect">
            <a:avLst/>
          </a:prstGeom>
          <a:noFill/>
        </p:spPr>
        <p:txBody>
          <a:bodyPr wrap="square" rtlCol="0" anchor="ctr">
            <a:spAutoFit/>
          </a:bodyPr>
          <a:lstStyle/>
          <a:p>
            <a:r>
              <a:rPr lang="ja-JP" altLang="en-US" sz="900" b="1" u="sng" dirty="0">
                <a:latin typeface="Meiryo" panose="020B0604030504040204" pitchFamily="34" charset="-128"/>
                <a:ea typeface="Meiryo" panose="020B0604030504040204" pitchFamily="34" charset="-128"/>
              </a:rPr>
              <a:t>粗利実績推移</a:t>
            </a:r>
            <a:r>
              <a:rPr lang="en-US" altLang="ja-JP" sz="900" b="1" dirty="0">
                <a:latin typeface="Meiryo" panose="020B0604030504040204" pitchFamily="34" charset="-128"/>
                <a:ea typeface="Meiryo" panose="020B0604030504040204" pitchFamily="34" charset="-128"/>
              </a:rPr>
              <a:t>【</a:t>
            </a:r>
            <a:r>
              <a:rPr lang="ja-JP" altLang="en-US" sz="900" b="1" dirty="0">
                <a:latin typeface="Meiryo" panose="020B0604030504040204" pitchFamily="34" charset="-128"/>
                <a:ea typeface="Meiryo" panose="020B0604030504040204" pitchFamily="34" charset="-128"/>
              </a:rPr>
              <a:t>新台</a:t>
            </a:r>
            <a:r>
              <a:rPr lang="en-US" altLang="ja-JP" sz="900" b="1" dirty="0">
                <a:latin typeface="Meiryo" panose="020B0604030504040204" pitchFamily="34" charset="-128"/>
                <a:ea typeface="Meiryo" panose="020B0604030504040204" pitchFamily="34" charset="-128"/>
              </a:rPr>
              <a:t>】</a:t>
            </a:r>
            <a:endParaRPr lang="ja-JP" altLang="en-US" sz="900" b="1" dirty="0">
              <a:latin typeface="Meiryo" panose="020B0604030504040204" pitchFamily="34" charset="-128"/>
              <a:ea typeface="Meiryo" panose="020B0604030504040204" pitchFamily="34" charset="-128"/>
            </a:endParaRPr>
          </a:p>
        </p:txBody>
      </p:sp>
      <p:sp>
        <p:nvSpPr>
          <p:cNvPr id="108" name="テキスト ボックス 107">
            <a:extLst>
              <a:ext uri="{FF2B5EF4-FFF2-40B4-BE49-F238E27FC236}">
                <a16:creationId xmlns:a16="http://schemas.microsoft.com/office/drawing/2014/main" id="{D837B6F0-65A8-79E8-9941-942F93741C53}"/>
              </a:ext>
            </a:extLst>
          </p:cNvPr>
          <p:cNvSpPr txBox="1"/>
          <p:nvPr/>
        </p:nvSpPr>
        <p:spPr>
          <a:xfrm>
            <a:off x="10435754" y="3434655"/>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P47</a:t>
            </a:r>
          </a:p>
        </p:txBody>
      </p:sp>
      <p:sp>
        <p:nvSpPr>
          <p:cNvPr id="110" name="テキスト ボックス 109">
            <a:extLst>
              <a:ext uri="{FF2B5EF4-FFF2-40B4-BE49-F238E27FC236}">
                <a16:creationId xmlns:a16="http://schemas.microsoft.com/office/drawing/2014/main" id="{6B2888CC-1967-031E-C3B6-6270FEE61FE7}"/>
              </a:ext>
            </a:extLst>
          </p:cNvPr>
          <p:cNvSpPr txBox="1"/>
          <p:nvPr/>
        </p:nvSpPr>
        <p:spPr>
          <a:xfrm>
            <a:off x="10435754" y="3617292"/>
            <a:ext cx="1338828"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実績シェアランキング</a:t>
            </a:r>
            <a:endParaRPr lang="en-US" altLang="ja-JP" sz="900" b="1" u="sng" dirty="0">
              <a:latin typeface="Meiryo" panose="020B0604030504040204" pitchFamily="34" charset="-128"/>
              <a:ea typeface="Meiryo" panose="020B0604030504040204" pitchFamily="34" charset="-128"/>
            </a:endParaRPr>
          </a:p>
        </p:txBody>
      </p:sp>
      <p:sp>
        <p:nvSpPr>
          <p:cNvPr id="111" name="テキスト ボックス 110">
            <a:extLst>
              <a:ext uri="{FF2B5EF4-FFF2-40B4-BE49-F238E27FC236}">
                <a16:creationId xmlns:a16="http://schemas.microsoft.com/office/drawing/2014/main" id="{767F326C-2892-97D4-C194-4AAD0A7B6CF2}"/>
              </a:ext>
            </a:extLst>
          </p:cNvPr>
          <p:cNvSpPr txBox="1"/>
          <p:nvPr/>
        </p:nvSpPr>
        <p:spPr>
          <a:xfrm>
            <a:off x="10435754" y="3859197"/>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P48</a:t>
            </a:r>
          </a:p>
        </p:txBody>
      </p:sp>
      <p:sp>
        <p:nvSpPr>
          <p:cNvPr id="112" name="テキスト ボックス 111">
            <a:extLst>
              <a:ext uri="{FF2B5EF4-FFF2-40B4-BE49-F238E27FC236}">
                <a16:creationId xmlns:a16="http://schemas.microsoft.com/office/drawing/2014/main" id="{04A9E302-0274-0BCB-9807-54A1EC0B3FF7}"/>
              </a:ext>
            </a:extLst>
          </p:cNvPr>
          <p:cNvSpPr txBox="1"/>
          <p:nvPr/>
        </p:nvSpPr>
        <p:spPr>
          <a:xfrm>
            <a:off x="10435754" y="4063916"/>
            <a:ext cx="1107996"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仕事率ランキング</a:t>
            </a:r>
            <a:endParaRPr lang="en-US" altLang="ja-JP" sz="900" b="1" u="sng" dirty="0">
              <a:latin typeface="Meiryo" panose="020B0604030504040204" pitchFamily="34" charset="-128"/>
              <a:ea typeface="Meiryo" panose="020B0604030504040204" pitchFamily="34" charset="-128"/>
            </a:endParaRPr>
          </a:p>
        </p:txBody>
      </p:sp>
      <p:sp>
        <p:nvSpPr>
          <p:cNvPr id="113" name="テキスト ボックス 112">
            <a:extLst>
              <a:ext uri="{FF2B5EF4-FFF2-40B4-BE49-F238E27FC236}">
                <a16:creationId xmlns:a16="http://schemas.microsoft.com/office/drawing/2014/main" id="{6ABCC8F9-EF8C-751B-3A88-E6CAF2A9348F}"/>
              </a:ext>
            </a:extLst>
          </p:cNvPr>
          <p:cNvSpPr txBox="1"/>
          <p:nvPr/>
        </p:nvSpPr>
        <p:spPr>
          <a:xfrm>
            <a:off x="10435754" y="4316397"/>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P49</a:t>
            </a:r>
          </a:p>
        </p:txBody>
      </p:sp>
      <p:sp>
        <p:nvSpPr>
          <p:cNvPr id="114" name="テキスト ボックス 113">
            <a:extLst>
              <a:ext uri="{FF2B5EF4-FFF2-40B4-BE49-F238E27FC236}">
                <a16:creationId xmlns:a16="http://schemas.microsoft.com/office/drawing/2014/main" id="{7703D412-F0B3-8453-BB34-ABB00A526022}"/>
              </a:ext>
            </a:extLst>
          </p:cNvPr>
          <p:cNvSpPr txBox="1"/>
          <p:nvPr/>
        </p:nvSpPr>
        <p:spPr>
          <a:xfrm>
            <a:off x="10435754" y="4510107"/>
            <a:ext cx="1723549" cy="230832"/>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u="sng" dirty="0">
                <a:latin typeface="Meiryo" panose="020B0604030504040204" pitchFamily="34" charset="-128"/>
                <a:ea typeface="Meiryo" panose="020B0604030504040204" pitchFamily="34" charset="-128"/>
              </a:rPr>
              <a:t>新規導入機種 実績</a:t>
            </a:r>
            <a:r>
              <a:rPr kumimoji="1" lang="ja-JP" altLang="en-US" sz="900" b="1" i="0" u="sng"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rPr>
              <a:t>ランキング</a:t>
            </a:r>
            <a:endParaRPr kumimoji="1" lang="en-US" altLang="ja-JP" sz="900" b="1" i="0" u="none" strike="noStrike" kern="1200" cap="none" spc="0" normalizeH="0" baseline="0" noProof="0" dirty="0">
              <a:ln>
                <a:noFill/>
              </a:ln>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82" name="テキスト ボックス 81">
            <a:extLst>
              <a:ext uri="{FF2B5EF4-FFF2-40B4-BE49-F238E27FC236}">
                <a16:creationId xmlns:a16="http://schemas.microsoft.com/office/drawing/2014/main" id="{FED42543-8D79-4C8C-5DB3-38F2E5A0D592}"/>
              </a:ext>
            </a:extLst>
          </p:cNvPr>
          <p:cNvSpPr txBox="1"/>
          <p:nvPr/>
        </p:nvSpPr>
        <p:spPr>
          <a:xfrm>
            <a:off x="2256187" y="787120"/>
            <a:ext cx="218521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E7E6E6">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集計期間</a:t>
            </a:r>
            <a:r>
              <a:rPr kumimoji="1" lang="en-US" altLang="ja-JP" sz="1050" b="0" i="0" u="none" strike="noStrike" kern="1200" cap="none" spc="0" normalizeH="0" baseline="0" noProof="0" dirty="0">
                <a:ln>
                  <a:noFill/>
                </a:ln>
                <a:solidFill>
                  <a:srgbClr val="E7E6E6">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2026/2/1</a:t>
            </a:r>
            <a:r>
              <a:rPr kumimoji="1" lang="ja-JP" altLang="en-US" sz="1050" b="0" i="0" u="none" strike="noStrike" kern="1200" cap="none" spc="0" normalizeH="0" baseline="0" noProof="0" dirty="0">
                <a:ln>
                  <a:noFill/>
                </a:ln>
                <a:solidFill>
                  <a:srgbClr val="E7E6E6">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1" lang="en-US" altLang="ja-JP" sz="1050" b="0" i="0" u="none" strike="noStrike" kern="1200" cap="none" spc="0" normalizeH="0" baseline="0" noProof="0" dirty="0">
                <a:ln>
                  <a:noFill/>
                </a:ln>
                <a:solidFill>
                  <a:srgbClr val="E7E6E6">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2026/2/28</a:t>
            </a:r>
            <a:endParaRPr kumimoji="1" lang="ja-JP" altLang="en-US" sz="1050" b="0" i="0" u="none" strike="noStrike" kern="1200" cap="none" spc="0" normalizeH="0" baseline="0" noProof="0" dirty="0">
              <a:ln>
                <a:noFill/>
              </a:ln>
              <a:solidFill>
                <a:srgbClr val="E7E6E6">
                  <a:lumMod val="50000"/>
                </a:srgbClr>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FE0509E2-FB4D-DDEA-F761-1D786869A021}"/>
              </a:ext>
            </a:extLst>
          </p:cNvPr>
          <p:cNvSpPr txBox="1"/>
          <p:nvPr/>
        </p:nvSpPr>
        <p:spPr>
          <a:xfrm>
            <a:off x="2258460" y="4638442"/>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P10</a:t>
            </a:r>
          </a:p>
        </p:txBody>
      </p:sp>
      <p:sp>
        <p:nvSpPr>
          <p:cNvPr id="4" name="テキスト ボックス 3">
            <a:extLst>
              <a:ext uri="{FF2B5EF4-FFF2-40B4-BE49-F238E27FC236}">
                <a16:creationId xmlns:a16="http://schemas.microsoft.com/office/drawing/2014/main" id="{36387CB0-5C8F-6000-4AD0-D815DBA1E0C6}"/>
              </a:ext>
            </a:extLst>
          </p:cNvPr>
          <p:cNvSpPr txBox="1"/>
          <p:nvPr/>
        </p:nvSpPr>
        <p:spPr>
          <a:xfrm>
            <a:off x="2258460" y="4843161"/>
            <a:ext cx="1178528"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最大</a:t>
            </a:r>
            <a:r>
              <a:rPr lang="en-US" altLang="ja-JP" sz="900" b="1" u="sng" dirty="0">
                <a:latin typeface="Meiryo" panose="020B0604030504040204" pitchFamily="34" charset="-128"/>
                <a:ea typeface="Meiryo" panose="020B0604030504040204" pitchFamily="34" charset="-128"/>
              </a:rPr>
              <a:t>MY</a:t>
            </a:r>
            <a:r>
              <a:rPr lang="ja-JP" altLang="en-US" sz="900" b="1" u="sng" dirty="0">
                <a:latin typeface="Meiryo" panose="020B0604030504040204" pitchFamily="34" charset="-128"/>
                <a:ea typeface="Meiryo" panose="020B0604030504040204" pitchFamily="34" charset="-128"/>
              </a:rPr>
              <a:t>ランキング</a:t>
            </a:r>
            <a:endParaRPr lang="en-US" altLang="ja-JP" sz="900" b="1" u="sng" dirty="0">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64153BC6-0F26-1F62-E00E-1B746370A93F}"/>
              </a:ext>
            </a:extLst>
          </p:cNvPr>
          <p:cNvSpPr txBox="1"/>
          <p:nvPr/>
        </p:nvSpPr>
        <p:spPr>
          <a:xfrm>
            <a:off x="2260732" y="5091098"/>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P11</a:t>
            </a:r>
          </a:p>
        </p:txBody>
      </p:sp>
      <p:sp>
        <p:nvSpPr>
          <p:cNvPr id="47" name="テキスト ボックス 46">
            <a:extLst>
              <a:ext uri="{FF2B5EF4-FFF2-40B4-BE49-F238E27FC236}">
                <a16:creationId xmlns:a16="http://schemas.microsoft.com/office/drawing/2014/main" id="{C3A37B60-1922-5296-54C6-8921AC2C10D6}"/>
              </a:ext>
            </a:extLst>
          </p:cNvPr>
          <p:cNvSpPr txBox="1"/>
          <p:nvPr/>
        </p:nvSpPr>
        <p:spPr>
          <a:xfrm>
            <a:off x="2260732" y="5295817"/>
            <a:ext cx="1107996"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勝ち率ランキング</a:t>
            </a:r>
            <a:endParaRPr lang="en-US" altLang="ja-JP" sz="900" b="1" u="sng" dirty="0">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5B8FBA80-F763-362D-43C3-4F0517ECAE91}"/>
              </a:ext>
            </a:extLst>
          </p:cNvPr>
          <p:cNvSpPr txBox="1"/>
          <p:nvPr/>
        </p:nvSpPr>
        <p:spPr>
          <a:xfrm>
            <a:off x="2263004" y="5543751"/>
            <a:ext cx="69281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P12</a:t>
            </a:r>
            <a:r>
              <a:rPr lang="ja-JP" altLang="en-US" sz="900" b="1" dirty="0">
                <a:latin typeface="Meiryo" panose="020B0604030504040204" pitchFamily="34" charset="-128"/>
                <a:ea typeface="Meiryo" panose="020B0604030504040204" pitchFamily="34" charset="-128"/>
              </a:rPr>
              <a:t>～</a:t>
            </a:r>
            <a:r>
              <a:rPr lang="en-US" altLang="ja-JP" sz="900" b="1" dirty="0">
                <a:latin typeface="Meiryo" panose="020B0604030504040204" pitchFamily="34" charset="-128"/>
                <a:ea typeface="Meiryo" panose="020B0604030504040204" pitchFamily="34" charset="-128"/>
              </a:rPr>
              <a:t>14</a:t>
            </a:r>
          </a:p>
        </p:txBody>
      </p:sp>
      <p:sp>
        <p:nvSpPr>
          <p:cNvPr id="59" name="テキスト ボックス 58">
            <a:extLst>
              <a:ext uri="{FF2B5EF4-FFF2-40B4-BE49-F238E27FC236}">
                <a16:creationId xmlns:a16="http://schemas.microsoft.com/office/drawing/2014/main" id="{1A430E1B-6958-B437-F334-26007F9B9FF5}"/>
              </a:ext>
            </a:extLst>
          </p:cNvPr>
          <p:cNvSpPr txBox="1"/>
          <p:nvPr/>
        </p:nvSpPr>
        <p:spPr>
          <a:xfrm>
            <a:off x="2263004" y="5748470"/>
            <a:ext cx="1569660"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役割別総合実績ランキング</a:t>
            </a:r>
            <a:endParaRPr lang="en-US" altLang="ja-JP" sz="900" b="1" u="sng" dirty="0">
              <a:latin typeface="Meiryo" panose="020B0604030504040204" pitchFamily="34" charset="-128"/>
              <a:ea typeface="Meiryo" panose="020B0604030504040204" pitchFamily="34" charset="-128"/>
            </a:endParaRPr>
          </a:p>
        </p:txBody>
      </p:sp>
      <p:sp>
        <p:nvSpPr>
          <p:cNvPr id="62" name="テキスト ボックス 61">
            <a:extLst>
              <a:ext uri="{FF2B5EF4-FFF2-40B4-BE49-F238E27FC236}">
                <a16:creationId xmlns:a16="http://schemas.microsoft.com/office/drawing/2014/main" id="{3833FF98-B2F4-4D9F-775C-B251D0B81941}"/>
              </a:ext>
            </a:extLst>
          </p:cNvPr>
          <p:cNvSpPr txBox="1"/>
          <p:nvPr/>
        </p:nvSpPr>
        <p:spPr>
          <a:xfrm>
            <a:off x="2265276" y="6023699"/>
            <a:ext cx="69281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P15</a:t>
            </a:r>
            <a:r>
              <a:rPr lang="ja-JP" altLang="en-US" sz="900" b="1" dirty="0">
                <a:latin typeface="Meiryo" panose="020B0604030504040204" pitchFamily="34" charset="-128"/>
                <a:ea typeface="Meiryo" panose="020B0604030504040204" pitchFamily="34" charset="-128"/>
              </a:rPr>
              <a:t>～</a:t>
            </a:r>
            <a:r>
              <a:rPr lang="en-US" altLang="ja-JP" sz="900" b="1" dirty="0">
                <a:latin typeface="Meiryo" panose="020B0604030504040204" pitchFamily="34" charset="-128"/>
                <a:ea typeface="Meiryo" panose="020B0604030504040204" pitchFamily="34" charset="-128"/>
              </a:rPr>
              <a:t>17</a:t>
            </a:r>
          </a:p>
        </p:txBody>
      </p:sp>
      <p:sp>
        <p:nvSpPr>
          <p:cNvPr id="66" name="テキスト ボックス 65">
            <a:extLst>
              <a:ext uri="{FF2B5EF4-FFF2-40B4-BE49-F238E27FC236}">
                <a16:creationId xmlns:a16="http://schemas.microsoft.com/office/drawing/2014/main" id="{8A4F978A-0C61-E352-7EC6-3FF65330574A}"/>
              </a:ext>
            </a:extLst>
          </p:cNvPr>
          <p:cNvSpPr txBox="1"/>
          <p:nvPr/>
        </p:nvSpPr>
        <p:spPr>
          <a:xfrm>
            <a:off x="2265276" y="6228418"/>
            <a:ext cx="1800493"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スペック別総合実績ランキング</a:t>
            </a:r>
            <a:endParaRPr lang="en-US" altLang="ja-JP" sz="900" b="1" u="sng" dirty="0">
              <a:latin typeface="Meiryo" panose="020B0604030504040204" pitchFamily="34" charset="-128"/>
              <a:ea typeface="Meiryo" panose="020B0604030504040204" pitchFamily="34" charset="-128"/>
            </a:endParaRPr>
          </a:p>
        </p:txBody>
      </p:sp>
      <p:sp>
        <p:nvSpPr>
          <p:cNvPr id="67" name="テキスト ボックス 66">
            <a:extLst>
              <a:ext uri="{FF2B5EF4-FFF2-40B4-BE49-F238E27FC236}">
                <a16:creationId xmlns:a16="http://schemas.microsoft.com/office/drawing/2014/main" id="{75FD75BA-461D-9C42-A234-B3F1F115825A}"/>
              </a:ext>
            </a:extLst>
          </p:cNvPr>
          <p:cNvSpPr txBox="1"/>
          <p:nvPr/>
        </p:nvSpPr>
        <p:spPr>
          <a:xfrm>
            <a:off x="2234922" y="3392129"/>
            <a:ext cx="341760"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P7</a:t>
            </a:r>
          </a:p>
        </p:txBody>
      </p:sp>
      <p:sp>
        <p:nvSpPr>
          <p:cNvPr id="68" name="テキスト ボックス 67">
            <a:extLst>
              <a:ext uri="{FF2B5EF4-FFF2-40B4-BE49-F238E27FC236}">
                <a16:creationId xmlns:a16="http://schemas.microsoft.com/office/drawing/2014/main" id="{78ECF737-7043-D8AF-D284-8D430243F476}"/>
              </a:ext>
            </a:extLst>
          </p:cNvPr>
          <p:cNvSpPr txBox="1"/>
          <p:nvPr/>
        </p:nvSpPr>
        <p:spPr>
          <a:xfrm>
            <a:off x="2234922" y="3574766"/>
            <a:ext cx="877163"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新台導入一覧</a:t>
            </a:r>
            <a:endParaRPr lang="en-US" altLang="ja-JP" sz="900" b="1" u="sng" dirty="0">
              <a:latin typeface="Meiryo" panose="020B0604030504040204" pitchFamily="34" charset="-128"/>
              <a:ea typeface="Meiryo" panose="020B0604030504040204" pitchFamily="34" charset="-128"/>
            </a:endParaRPr>
          </a:p>
        </p:txBody>
      </p:sp>
      <p:sp>
        <p:nvSpPr>
          <p:cNvPr id="69" name="テキスト ボックス 68">
            <a:extLst>
              <a:ext uri="{FF2B5EF4-FFF2-40B4-BE49-F238E27FC236}">
                <a16:creationId xmlns:a16="http://schemas.microsoft.com/office/drawing/2014/main" id="{ECAA3420-8D02-E9B8-410E-77A6888F99E4}"/>
              </a:ext>
            </a:extLst>
          </p:cNvPr>
          <p:cNvSpPr txBox="1"/>
          <p:nvPr/>
        </p:nvSpPr>
        <p:spPr>
          <a:xfrm>
            <a:off x="8088151" y="6009148"/>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P44</a:t>
            </a:r>
          </a:p>
        </p:txBody>
      </p:sp>
      <p:sp>
        <p:nvSpPr>
          <p:cNvPr id="70" name="テキスト ボックス 69">
            <a:extLst>
              <a:ext uri="{FF2B5EF4-FFF2-40B4-BE49-F238E27FC236}">
                <a16:creationId xmlns:a16="http://schemas.microsoft.com/office/drawing/2014/main" id="{E14A1573-1FBD-5705-B950-6212645A5E99}"/>
              </a:ext>
            </a:extLst>
          </p:cNvPr>
          <p:cNvSpPr txBox="1"/>
          <p:nvPr/>
        </p:nvSpPr>
        <p:spPr>
          <a:xfrm>
            <a:off x="8088151" y="6213867"/>
            <a:ext cx="1640193"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最大</a:t>
            </a:r>
            <a:r>
              <a:rPr lang="en-US" altLang="ja-JP" sz="900" b="1" u="sng" dirty="0">
                <a:latin typeface="Meiryo" panose="020B0604030504040204" pitchFamily="34" charset="-128"/>
                <a:ea typeface="Meiryo" panose="020B0604030504040204" pitchFamily="34" charset="-128"/>
              </a:rPr>
              <a:t>MY</a:t>
            </a:r>
            <a:r>
              <a:rPr lang="ja-JP" altLang="en-US" sz="900" b="1" u="sng" dirty="0">
                <a:latin typeface="Meiryo" panose="020B0604030504040204" pitchFamily="34" charset="-128"/>
                <a:ea typeface="Meiryo" panose="020B0604030504040204" pitchFamily="34" charset="-128"/>
              </a:rPr>
              <a:t>ランキング</a:t>
            </a:r>
            <a:r>
              <a:rPr lang="en-US" altLang="ja-JP" sz="900" b="1" dirty="0">
                <a:latin typeface="Meiryo" panose="020B0604030504040204" pitchFamily="34" charset="-128"/>
                <a:ea typeface="Meiryo" panose="020B0604030504040204" pitchFamily="34" charset="-128"/>
              </a:rPr>
              <a:t>【</a:t>
            </a:r>
            <a:r>
              <a:rPr lang="ja-JP" altLang="en-US" sz="900" b="1" dirty="0">
                <a:latin typeface="Meiryo" panose="020B0604030504040204" pitchFamily="34" charset="-128"/>
                <a:ea typeface="Meiryo" panose="020B0604030504040204" pitchFamily="34" charset="-128"/>
              </a:rPr>
              <a:t>新台</a:t>
            </a:r>
            <a:r>
              <a:rPr lang="en-US" altLang="ja-JP" sz="900" b="1" dirty="0">
                <a:latin typeface="Meiryo" panose="020B0604030504040204" pitchFamily="34" charset="-128"/>
                <a:ea typeface="Meiryo" panose="020B0604030504040204" pitchFamily="34" charset="-128"/>
              </a:rPr>
              <a:t>】</a:t>
            </a:r>
            <a:endParaRPr lang="en-US" altLang="ja-JP" sz="900" b="1" u="sng" dirty="0">
              <a:latin typeface="Meiryo" panose="020B0604030504040204" pitchFamily="34" charset="-128"/>
              <a:ea typeface="Meiryo" panose="020B0604030504040204" pitchFamily="34" charset="-128"/>
            </a:endParaRPr>
          </a:p>
        </p:txBody>
      </p:sp>
      <p:sp>
        <p:nvSpPr>
          <p:cNvPr id="71" name="テキスト ボックス 70">
            <a:extLst>
              <a:ext uri="{FF2B5EF4-FFF2-40B4-BE49-F238E27FC236}">
                <a16:creationId xmlns:a16="http://schemas.microsoft.com/office/drawing/2014/main" id="{CC863576-E64D-855C-97DD-EE5C443F3229}"/>
              </a:ext>
            </a:extLst>
          </p:cNvPr>
          <p:cNvSpPr txBox="1"/>
          <p:nvPr/>
        </p:nvSpPr>
        <p:spPr>
          <a:xfrm>
            <a:off x="9687154" y="6006372"/>
            <a:ext cx="420308" cy="230832"/>
          </a:xfrm>
          <a:prstGeom prst="rect">
            <a:avLst/>
          </a:prstGeom>
          <a:noFill/>
        </p:spPr>
        <p:txBody>
          <a:bodyPr wrap="none" rtlCol="0" anchor="ctr">
            <a:spAutoFit/>
          </a:bodyPr>
          <a:lstStyle/>
          <a:p>
            <a:r>
              <a:rPr lang="en-US" altLang="ja-JP" sz="900" b="1" dirty="0">
                <a:latin typeface="Meiryo" panose="020B0604030504040204" pitchFamily="34" charset="-128"/>
                <a:ea typeface="Meiryo" panose="020B0604030504040204" pitchFamily="34" charset="-128"/>
              </a:rPr>
              <a:t>P45</a:t>
            </a:r>
          </a:p>
        </p:txBody>
      </p:sp>
      <p:sp>
        <p:nvSpPr>
          <p:cNvPr id="72" name="テキスト ボックス 71">
            <a:extLst>
              <a:ext uri="{FF2B5EF4-FFF2-40B4-BE49-F238E27FC236}">
                <a16:creationId xmlns:a16="http://schemas.microsoft.com/office/drawing/2014/main" id="{1C2EC033-5738-6B0A-F6D5-BDB3CFFBA59D}"/>
              </a:ext>
            </a:extLst>
          </p:cNvPr>
          <p:cNvSpPr txBox="1"/>
          <p:nvPr/>
        </p:nvSpPr>
        <p:spPr>
          <a:xfrm>
            <a:off x="9687154" y="6211091"/>
            <a:ext cx="1569660" cy="230832"/>
          </a:xfrm>
          <a:prstGeom prst="rect">
            <a:avLst/>
          </a:prstGeom>
          <a:noFill/>
        </p:spPr>
        <p:txBody>
          <a:bodyPr wrap="none" rtlCol="0" anchor="ctr">
            <a:spAutoFit/>
          </a:bodyPr>
          <a:lstStyle/>
          <a:p>
            <a:r>
              <a:rPr lang="ja-JP" altLang="en-US" sz="900" b="1" u="sng" dirty="0">
                <a:latin typeface="Meiryo" panose="020B0604030504040204" pitchFamily="34" charset="-128"/>
                <a:ea typeface="Meiryo" panose="020B0604030504040204" pitchFamily="34" charset="-128"/>
              </a:rPr>
              <a:t>勝ち率ランキング</a:t>
            </a:r>
            <a:r>
              <a:rPr lang="en-US" altLang="ja-JP" sz="900" b="1" dirty="0">
                <a:latin typeface="Meiryo" panose="020B0604030504040204" pitchFamily="34" charset="-128"/>
                <a:ea typeface="Meiryo" panose="020B0604030504040204" pitchFamily="34" charset="-128"/>
              </a:rPr>
              <a:t>【</a:t>
            </a:r>
            <a:r>
              <a:rPr lang="ja-JP" altLang="en-US" sz="900" b="1" dirty="0">
                <a:latin typeface="Meiryo" panose="020B0604030504040204" pitchFamily="34" charset="-128"/>
                <a:ea typeface="Meiryo" panose="020B0604030504040204" pitchFamily="34" charset="-128"/>
              </a:rPr>
              <a:t>新台</a:t>
            </a:r>
            <a:r>
              <a:rPr lang="en-US" altLang="ja-JP" sz="900" b="1" dirty="0">
                <a:latin typeface="Meiryo" panose="020B0604030504040204" pitchFamily="34" charset="-128"/>
                <a:ea typeface="Meiryo" panose="020B0604030504040204" pitchFamily="34" charset="-128"/>
              </a:rPr>
              <a:t>】</a:t>
            </a:r>
            <a:endParaRPr lang="en-US" altLang="ja-JP" sz="900" b="1" u="sng"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174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オブジェクト 13">
            <a:extLst>
              <a:ext uri="{FF2B5EF4-FFF2-40B4-BE49-F238E27FC236}">
                <a16:creationId xmlns:a16="http://schemas.microsoft.com/office/drawing/2014/main" id="{653AC885-00BF-3C05-DD7C-30B16D0B75CC}"/>
              </a:ext>
            </a:extLst>
          </p:cNvPr>
          <p:cNvGraphicFramePr>
            <a:graphicFrameLocks noChangeAspect="1"/>
          </p:cNvGraphicFramePr>
          <p:nvPr>
            <p:extLst>
              <p:ext uri="{D42A27DB-BD31-4B8C-83A1-F6EECF244321}">
                <p14:modId xmlns:p14="http://schemas.microsoft.com/office/powerpoint/2010/main" val="1300789534"/>
              </p:ext>
            </p:extLst>
          </p:nvPr>
        </p:nvGraphicFramePr>
        <p:xfrm>
          <a:off x="561031" y="1840806"/>
          <a:ext cx="11465846" cy="4333320"/>
        </p:xfrm>
        <a:graphic>
          <a:graphicData uri="http://schemas.openxmlformats.org/presentationml/2006/ole">
            <mc:AlternateContent xmlns:mc="http://schemas.openxmlformats.org/markup-compatibility/2006">
              <mc:Choice xmlns:v="urn:schemas-microsoft-com:vml" Requires="v">
                <p:oleObj name="Worksheet" r:id="rId2" imgW="11820572" imgH="4467199" progId="Excel.Sheet.12">
                  <p:link updateAutomatic="1"/>
                </p:oleObj>
              </mc:Choice>
              <mc:Fallback>
                <p:oleObj name="Worksheet" r:id="rId2" imgW="11820572" imgH="4467199" progId="Excel.Sheet.12">
                  <p:link updateAutomatic="1"/>
                  <p:pic>
                    <p:nvPicPr>
                      <p:cNvPr id="0" name=""/>
                      <p:cNvPicPr/>
                      <p:nvPr/>
                    </p:nvPicPr>
                    <p:blipFill>
                      <a:blip r:embed="rId3"/>
                      <a:stretch>
                        <a:fillRect/>
                      </a:stretch>
                    </p:blipFill>
                    <p:spPr>
                      <a:xfrm>
                        <a:off x="561031" y="1840806"/>
                        <a:ext cx="11465846" cy="4333320"/>
                      </a:xfrm>
                      <a:prstGeom prst="rect">
                        <a:avLst/>
                      </a:prstGeom>
                    </p:spPr>
                  </p:pic>
                </p:oleObj>
              </mc:Fallback>
            </mc:AlternateContent>
          </a:graphicData>
        </a:graphic>
      </p:graphicFrame>
      <p:pic>
        <p:nvPicPr>
          <p:cNvPr id="17" name="図 16">
            <a:extLst>
              <a:ext uri="{FF2B5EF4-FFF2-40B4-BE49-F238E27FC236}">
                <a16:creationId xmlns:a16="http://schemas.microsoft.com/office/drawing/2014/main" id="{52C1749A-9589-491F-9F4B-97A2E42E9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694219"/>
            <a:ext cx="2954655" cy="461665"/>
          </a:xfrm>
          <a:prstGeom prst="rect">
            <a:avLst/>
          </a:prstGeom>
          <a:noFill/>
        </p:spPr>
        <p:txBody>
          <a:bodyPr wrap="non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設定別実績</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accent1"/>
                </a:solidFill>
                <a:latin typeface="Meiryo" panose="020B0604030504040204" pitchFamily="34" charset="-128"/>
                <a:ea typeface="Meiryo" panose="020B0604030504040204" pitchFamily="34" charset="-128"/>
              </a:rPr>
              <a:t>設定２</a:t>
            </a:r>
            <a:endParaRPr lang="en-US" altLang="ja-JP" sz="2400" dirty="0">
              <a:solidFill>
                <a:schemeClr val="accent1"/>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20</a:t>
            </a:fld>
            <a:endParaRPr kumimoji="1" lang="ja-JP" altLang="en-US" dirty="0"/>
          </a:p>
        </p:txBody>
      </p:sp>
      <p:sp>
        <p:nvSpPr>
          <p:cNvPr id="6" name="テキスト ボックス 5">
            <a:extLst>
              <a:ext uri="{FF2B5EF4-FFF2-40B4-BE49-F238E27FC236}">
                <a16:creationId xmlns:a16="http://schemas.microsoft.com/office/drawing/2014/main" id="{E42D776B-7F88-BB05-A552-6D8A1A0B58E2}"/>
              </a:ext>
            </a:extLst>
          </p:cNvPr>
          <p:cNvSpPr txBox="1"/>
          <p:nvPr/>
        </p:nvSpPr>
        <p:spPr>
          <a:xfrm>
            <a:off x="131471" y="55134"/>
            <a:ext cx="10419298"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設定分析①　設定別実績</a:t>
            </a:r>
            <a:r>
              <a:rPr lang="en-US" altLang="ja-JP" sz="2000" dirty="0">
                <a:solidFill>
                  <a:schemeClr val="bg1"/>
                </a:solidFill>
                <a:latin typeface="Meiryo UI" panose="020B0604030504040204" pitchFamily="50" charset="-128"/>
                <a:ea typeface="Meiryo UI" panose="020B0604030504040204" pitchFamily="50" charset="-128"/>
              </a:rPr>
              <a:t>【IN</a:t>
            </a:r>
            <a:r>
              <a:rPr lang="ja-JP" altLang="en-US" sz="2000" dirty="0">
                <a:solidFill>
                  <a:schemeClr val="bg1"/>
                </a:solidFill>
                <a:latin typeface="Meiryo UI" panose="020B0604030504040204" pitchFamily="50" charset="-128"/>
                <a:ea typeface="Meiryo UI" panose="020B0604030504040204" pitchFamily="50" charset="-128"/>
              </a:rPr>
              <a:t>枚数・粗利</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分布／</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cxnSp>
        <p:nvCxnSpPr>
          <p:cNvPr id="8" name="直線矢印コネクタ 7">
            <a:extLst>
              <a:ext uri="{FF2B5EF4-FFF2-40B4-BE49-F238E27FC236}">
                <a16:creationId xmlns:a16="http://schemas.microsoft.com/office/drawing/2014/main" id="{9AFADAC1-A917-AE01-654D-78362756F76C}"/>
              </a:ext>
            </a:extLst>
          </p:cNvPr>
          <p:cNvCxnSpPr>
            <a:cxnSpLocks/>
          </p:cNvCxnSpPr>
          <p:nvPr/>
        </p:nvCxnSpPr>
        <p:spPr>
          <a:xfrm>
            <a:off x="1058452" y="6209881"/>
            <a:ext cx="4381082" cy="0"/>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73269148-69E3-8513-4884-AFB5B6260ABF}"/>
              </a:ext>
            </a:extLst>
          </p:cNvPr>
          <p:cNvSpPr txBox="1"/>
          <p:nvPr/>
        </p:nvSpPr>
        <p:spPr>
          <a:xfrm>
            <a:off x="2529887" y="6290923"/>
            <a:ext cx="1438214" cy="276999"/>
          </a:xfrm>
          <a:prstGeom prst="rect">
            <a:avLst/>
          </a:prstGeom>
          <a:noFill/>
        </p:spPr>
        <p:txBody>
          <a:bodyPr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a:t>
            </a:r>
            <a:r>
              <a:rPr lang="en-US" altLang="ja-JP" sz="1200" dirty="0">
                <a:solidFill>
                  <a:schemeClr val="bg1">
                    <a:lumMod val="50000"/>
                  </a:schemeClr>
                </a:solidFill>
                <a:latin typeface="Meiryo" panose="020B0604030504040204" pitchFamily="34" charset="-128"/>
                <a:ea typeface="Meiryo" panose="020B0604030504040204" pitchFamily="34" charset="-128"/>
              </a:rPr>
              <a:t>IN</a:t>
            </a:r>
            <a:r>
              <a:rPr lang="ja-JP" altLang="en-US" sz="1200" dirty="0">
                <a:solidFill>
                  <a:schemeClr val="bg1">
                    <a:lumMod val="50000"/>
                  </a:schemeClr>
                </a:solidFill>
                <a:latin typeface="Meiryo" panose="020B0604030504040204" pitchFamily="34" charset="-128"/>
                <a:ea typeface="Meiryo" panose="020B0604030504040204" pitchFamily="34" charset="-128"/>
              </a:rPr>
              <a:t>枚数（枚）</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cxnSp>
        <p:nvCxnSpPr>
          <p:cNvPr id="10" name="直線矢印コネクタ 9">
            <a:extLst>
              <a:ext uri="{FF2B5EF4-FFF2-40B4-BE49-F238E27FC236}">
                <a16:creationId xmlns:a16="http://schemas.microsoft.com/office/drawing/2014/main" id="{FA79199E-6E3C-8F00-4D6B-7BDC9AA05016}"/>
              </a:ext>
            </a:extLst>
          </p:cNvPr>
          <p:cNvCxnSpPr>
            <a:cxnSpLocks/>
          </p:cNvCxnSpPr>
          <p:nvPr/>
        </p:nvCxnSpPr>
        <p:spPr>
          <a:xfrm flipV="1">
            <a:off x="485277" y="1929284"/>
            <a:ext cx="0" cy="3984698"/>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95876CAB-4DC2-AD15-D6E7-2D4846F96FF3}"/>
              </a:ext>
            </a:extLst>
          </p:cNvPr>
          <p:cNvSpPr txBox="1"/>
          <p:nvPr/>
        </p:nvSpPr>
        <p:spPr>
          <a:xfrm>
            <a:off x="40192" y="3255236"/>
            <a:ext cx="369332" cy="1169551"/>
          </a:xfrm>
          <a:prstGeom prst="rect">
            <a:avLst/>
          </a:prstGeom>
          <a:noFill/>
        </p:spPr>
        <p:txBody>
          <a:bodyPr vert="eaVert"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平均粗利（円）</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DDBC1C28-61EF-57AD-66E3-9E843273FA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5" name="図 4">
            <a:extLst>
              <a:ext uri="{FF2B5EF4-FFF2-40B4-BE49-F238E27FC236}">
                <a16:creationId xmlns:a16="http://schemas.microsoft.com/office/drawing/2014/main" id="{994CECD3-863F-75F7-A44E-5C525023E4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sp>
        <p:nvSpPr>
          <p:cNvPr id="3" name="テキスト ボックス 2">
            <a:extLst>
              <a:ext uri="{FF2B5EF4-FFF2-40B4-BE49-F238E27FC236}">
                <a16:creationId xmlns:a16="http://schemas.microsoft.com/office/drawing/2014/main" id="{EF68B736-4D4E-CB2D-175F-DBF45A4548BD}"/>
              </a:ext>
            </a:extLst>
          </p:cNvPr>
          <p:cNvSpPr txBox="1"/>
          <p:nvPr/>
        </p:nvSpPr>
        <p:spPr>
          <a:xfrm>
            <a:off x="101152" y="1187687"/>
            <a:ext cx="513124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各頁で当該設定の稼働と</a:t>
            </a:r>
            <a:r>
              <a:rPr kumimoji="1" lang="ja-JP" altLang="en-US" sz="1000" dirty="0">
                <a:latin typeface="Meiryo UI" panose="020B0604030504040204" pitchFamily="50" charset="-128"/>
                <a:ea typeface="Meiryo UI" panose="020B0604030504040204" pitchFamily="50" charset="-128"/>
              </a:rPr>
              <a:t>粗利のバランスを確認する。自店の戦術に沿った評価が重要。</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設定上昇に伴う機種毎の実績</a:t>
            </a:r>
            <a:r>
              <a:rPr lang="en-US" altLang="ja-JP" sz="1000" dirty="0">
                <a:solidFill>
                  <a:srgbClr val="FF0000"/>
                </a:solidFill>
                <a:latin typeface="Meiryo UI" panose="020B0604030504040204" pitchFamily="50" charset="-128"/>
                <a:ea typeface="Meiryo UI" panose="020B0604030504040204" pitchFamily="50" charset="-128"/>
              </a:rPr>
              <a:t>IN</a:t>
            </a:r>
            <a:r>
              <a:rPr lang="ja-JP" altLang="en-US" sz="1000" dirty="0">
                <a:solidFill>
                  <a:srgbClr val="FF0000"/>
                </a:solidFill>
                <a:latin typeface="Meiryo UI" panose="020B0604030504040204" pitchFamily="50" charset="-128"/>
                <a:ea typeface="Meiryo UI" panose="020B0604030504040204" pitchFamily="50" charset="-128"/>
              </a:rPr>
              <a:t>枚数の変化に注目。</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7EE41265-21BB-33CB-01A7-BE395CC6D2C1}"/>
              </a:ext>
            </a:extLst>
          </p:cNvPr>
          <p:cNvGrpSpPr/>
          <p:nvPr/>
        </p:nvGrpSpPr>
        <p:grpSpPr>
          <a:xfrm>
            <a:off x="1722392" y="3297936"/>
            <a:ext cx="673066" cy="262128"/>
            <a:chOff x="1044042" y="4907280"/>
            <a:chExt cx="673066" cy="262128"/>
          </a:xfrm>
        </p:grpSpPr>
        <p:sp>
          <p:nvSpPr>
            <p:cNvPr id="12" name="テキスト ボックス 11">
              <a:extLst>
                <a:ext uri="{FF2B5EF4-FFF2-40B4-BE49-F238E27FC236}">
                  <a16:creationId xmlns:a16="http://schemas.microsoft.com/office/drawing/2014/main" id="{ACAE91A5-995E-82FF-E9FC-27321BC10378}"/>
                </a:ext>
              </a:extLst>
            </p:cNvPr>
            <p:cNvSpPr txBox="1"/>
            <p:nvPr/>
          </p:nvSpPr>
          <p:spPr>
            <a:xfrm>
              <a:off x="1044042" y="4907280"/>
              <a:ext cx="654513" cy="169277"/>
            </a:xfrm>
            <a:prstGeom prst="rect">
              <a:avLst/>
            </a:prstGeom>
            <a:noFill/>
            <a:ln>
              <a:noFill/>
            </a:ln>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設定②平均ライン</a:t>
              </a:r>
            </a:p>
          </p:txBody>
        </p:sp>
        <p:cxnSp>
          <p:nvCxnSpPr>
            <p:cNvPr id="13" name="直線コネクタ 12">
              <a:extLst>
                <a:ext uri="{FF2B5EF4-FFF2-40B4-BE49-F238E27FC236}">
                  <a16:creationId xmlns:a16="http://schemas.microsoft.com/office/drawing/2014/main" id="{FCA5877B-8D7D-A488-84F1-873DE60D2C51}"/>
                </a:ext>
              </a:extLst>
            </p:cNvPr>
            <p:cNvCxnSpPr>
              <a:cxnSpLocks/>
              <a:endCxn id="12" idx="2"/>
            </p:cNvCxnSpPr>
            <p:nvPr/>
          </p:nvCxnSpPr>
          <p:spPr>
            <a:xfrm flipH="1" flipV="1">
              <a:off x="1371299" y="5076557"/>
              <a:ext cx="345809" cy="928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F8BE0576-972A-F736-801A-2464D1CB6155}"/>
                </a:ext>
              </a:extLst>
            </p:cNvPr>
            <p:cNvSpPr/>
            <p:nvPr/>
          </p:nvSpPr>
          <p:spPr>
            <a:xfrm>
              <a:off x="1058452" y="4907280"/>
              <a:ext cx="608423" cy="169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2F31BCD5-D833-E7DB-2D19-953F0DF45EFD}"/>
              </a:ext>
            </a:extLst>
          </p:cNvPr>
          <p:cNvSpPr txBox="1"/>
          <p:nvPr/>
        </p:nvSpPr>
        <p:spPr>
          <a:xfrm>
            <a:off x="5528262" y="510378"/>
            <a:ext cx="6642471" cy="1323439"/>
          </a:xfrm>
          <a:prstGeom prst="rect">
            <a:avLst/>
          </a:prstGeom>
          <a:noFill/>
          <a:ln>
            <a:solidFill>
              <a:srgbClr val="FF0000"/>
            </a:solid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①▶左表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橙枠囲み：稼働貢献◎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→設定①で動く機種を評価するにあたり、全体平均稼働から閾値を設定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弊社計算式</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。今回は</a:t>
            </a:r>
            <a:r>
              <a:rPr lang="en-US" altLang="ja-JP" sz="1100" dirty="0">
                <a:latin typeface="Meiryo UI" panose="020B0604030504040204" pitchFamily="50" charset="-128"/>
                <a:ea typeface="Meiryo UI" panose="020B0604030504040204" pitchFamily="50" charset="-128"/>
              </a:rPr>
              <a:t>20,000</a:t>
            </a:r>
            <a:r>
              <a:rPr lang="ja-JP" altLang="en-US" sz="1100" dirty="0">
                <a:latin typeface="Meiryo UI" panose="020B0604030504040204" pitchFamily="50" charset="-128"/>
                <a:ea typeface="Meiryo UI" panose="020B0604030504040204" pitchFamily="50" charset="-128"/>
              </a:rPr>
              <a:t>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閾値を超える機種は設定不問で遊技志向が高いか、人気機種でありながら設定看破が難しい機種である。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②▶左表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青枠囲み：稼働貢献◎</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粗利貢献◎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→稼働が市場平均以上</a:t>
            </a:r>
            <a:r>
              <a:rPr lang="en-US" altLang="ja-JP" sz="1100" dirty="0">
                <a:latin typeface="Meiryo UI" panose="020B0604030504040204" pitchFamily="50" charset="-128"/>
                <a:ea typeface="Meiryo UI" panose="020B0604030504040204" pitchFamily="50" charset="-128"/>
              </a:rPr>
              <a:t>(8,983</a:t>
            </a:r>
            <a:r>
              <a:rPr lang="ja-JP" altLang="en-US" sz="1100" dirty="0">
                <a:latin typeface="Meiryo UI" panose="020B0604030504040204" pitchFamily="50" charset="-128"/>
                <a:ea typeface="Meiryo UI" panose="020B0604030504040204" pitchFamily="50" charset="-128"/>
              </a:rPr>
              <a:t>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を超えて粗利が市場平均の２倍以上</a:t>
            </a:r>
            <a:r>
              <a:rPr lang="en-US" altLang="ja-JP" sz="1100" dirty="0">
                <a:latin typeface="Meiryo UI" panose="020B0604030504040204" pitchFamily="50" charset="-128"/>
                <a:ea typeface="Meiryo UI" panose="020B0604030504040204" pitchFamily="50" charset="-128"/>
              </a:rPr>
              <a:t>(6,738</a:t>
            </a:r>
            <a:r>
              <a:rPr lang="ja-JP" altLang="en-US" sz="1100" dirty="0">
                <a:latin typeface="Meiryo UI" panose="020B0604030504040204" pitchFamily="50" charset="-128"/>
                <a:ea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の機種は設定</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でも優秀。</a:t>
            </a:r>
            <a:endParaRPr lang="en-US" altLang="ja-JP" sz="1100" dirty="0">
              <a:latin typeface="Meiryo UI" panose="020B0604030504040204" pitchFamily="50" charset="-128"/>
              <a:ea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③▶右表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赤太線より上は、設定②の平均稼働の約</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倍</a:t>
            </a:r>
            <a:r>
              <a:rPr lang="en-US" altLang="ja-JP" sz="1100" dirty="0">
                <a:latin typeface="Meiryo UI" panose="020B0604030504040204" pitchFamily="50" charset="-128"/>
                <a:ea typeface="Meiryo UI" panose="020B0604030504040204" pitchFamily="50" charset="-128"/>
              </a:rPr>
              <a:t>(20,690</a:t>
            </a:r>
            <a:r>
              <a:rPr lang="ja-JP" altLang="en-US" sz="1100" dirty="0">
                <a:latin typeface="Meiryo UI" panose="020B0604030504040204" pitchFamily="50" charset="-128"/>
                <a:ea typeface="Meiryo UI" panose="020B0604030504040204" pitchFamily="50" charset="-128"/>
              </a:rPr>
              <a:t>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を超えた機械で設定②で特によく動いた機械として認識したい。今回上位</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機種中</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機種が該当。利益貢献が低い機種をどう評価するかは店舗戦略による。</a:t>
            </a:r>
            <a:endParaRPr kumimoji="1" lang="en-US" altLang="ja-JP" sz="3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7CE34FC-EE47-A285-3F80-CADFBA548CEE}"/>
              </a:ext>
            </a:extLst>
          </p:cNvPr>
          <p:cNvSpPr txBox="1"/>
          <p:nvPr/>
        </p:nvSpPr>
        <p:spPr>
          <a:xfrm>
            <a:off x="9542711" y="6221565"/>
            <a:ext cx="241444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枚数の平均順位上位</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25</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機種を抜粋</a:t>
            </a:r>
            <a:endParaRPr kumimoji="1" lang="ja-JP" altLang="en-US" sz="1000" dirty="0"/>
          </a:p>
        </p:txBody>
      </p:sp>
      <p:sp>
        <p:nvSpPr>
          <p:cNvPr id="24" name="正方形/長方形 23">
            <a:extLst>
              <a:ext uri="{FF2B5EF4-FFF2-40B4-BE49-F238E27FC236}">
                <a16:creationId xmlns:a16="http://schemas.microsoft.com/office/drawing/2014/main" id="{8948B033-CAFE-529C-BB37-D9CA0EF2A4BA}"/>
              </a:ext>
            </a:extLst>
          </p:cNvPr>
          <p:cNvSpPr/>
          <p:nvPr/>
        </p:nvSpPr>
        <p:spPr>
          <a:xfrm>
            <a:off x="5058235" y="2049445"/>
            <a:ext cx="172018" cy="1413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latin typeface="Meiryo UI" panose="020B0604030504040204" pitchFamily="50" charset="-128"/>
                <a:ea typeface="Meiryo UI" panose="020B0604030504040204" pitchFamily="50" charset="-128"/>
              </a:rPr>
              <a:t>1</a:t>
            </a:r>
            <a:endParaRPr lang="en-US" altLang="ja-JP"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6C14438F-3D92-ADDE-943A-B4E1BD2F64A6}"/>
              </a:ext>
            </a:extLst>
          </p:cNvPr>
          <p:cNvSpPr/>
          <p:nvPr/>
        </p:nvSpPr>
        <p:spPr>
          <a:xfrm>
            <a:off x="3800475" y="2034072"/>
            <a:ext cx="1427367" cy="3666931"/>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C0B20ADF-2EEF-675E-F211-B42F36A6D1E6}"/>
              </a:ext>
            </a:extLst>
          </p:cNvPr>
          <p:cNvSpPr/>
          <p:nvPr/>
        </p:nvSpPr>
        <p:spPr>
          <a:xfrm>
            <a:off x="2667000" y="2388637"/>
            <a:ext cx="2007636" cy="866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831A110-B736-4114-853D-47163BA58A26}"/>
              </a:ext>
            </a:extLst>
          </p:cNvPr>
          <p:cNvSpPr/>
          <p:nvPr/>
        </p:nvSpPr>
        <p:spPr>
          <a:xfrm>
            <a:off x="2657686" y="2391373"/>
            <a:ext cx="172018" cy="1413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rPr>
              <a:t>２</a:t>
            </a:r>
            <a:endParaRPr lang="en-US" altLang="ja-JP" sz="105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904E2039-2F96-CF82-F8CC-C958A846AF6A}"/>
              </a:ext>
            </a:extLst>
          </p:cNvPr>
          <p:cNvSpPr/>
          <p:nvPr/>
        </p:nvSpPr>
        <p:spPr>
          <a:xfrm>
            <a:off x="5367318" y="2657349"/>
            <a:ext cx="172018" cy="1413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latin typeface="Meiryo UI" panose="020B0604030504040204" pitchFamily="50" charset="-128"/>
                <a:ea typeface="Meiryo UI" panose="020B0604030504040204" pitchFamily="50" charset="-128"/>
              </a:rPr>
              <a:t>3</a:t>
            </a:r>
          </a:p>
        </p:txBody>
      </p:sp>
      <p:cxnSp>
        <p:nvCxnSpPr>
          <p:cNvPr id="29" name="直線矢印コネクタ 28">
            <a:extLst>
              <a:ext uri="{FF2B5EF4-FFF2-40B4-BE49-F238E27FC236}">
                <a16:creationId xmlns:a16="http://schemas.microsoft.com/office/drawing/2014/main" id="{BB384757-7C2E-FD49-C1A2-21E17F97F357}"/>
              </a:ext>
            </a:extLst>
          </p:cNvPr>
          <p:cNvCxnSpPr>
            <a:cxnSpLocks/>
            <a:stCxn id="30" idx="0"/>
          </p:cNvCxnSpPr>
          <p:nvPr/>
        </p:nvCxnSpPr>
        <p:spPr>
          <a:xfrm flipH="1" flipV="1">
            <a:off x="5439534" y="2190764"/>
            <a:ext cx="13793" cy="466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A7598C6-DE0A-3C28-1C93-2D8AD67DE2F0}"/>
              </a:ext>
            </a:extLst>
          </p:cNvPr>
          <p:cNvCxnSpPr>
            <a:cxnSpLocks/>
          </p:cNvCxnSpPr>
          <p:nvPr/>
        </p:nvCxnSpPr>
        <p:spPr>
          <a:xfrm>
            <a:off x="5525424" y="2722527"/>
            <a:ext cx="64923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0B3A4601-F702-6DDD-7606-D0822704707E}"/>
              </a:ext>
            </a:extLst>
          </p:cNvPr>
          <p:cNvSpPr/>
          <p:nvPr/>
        </p:nvSpPr>
        <p:spPr>
          <a:xfrm>
            <a:off x="5525424" y="3501666"/>
            <a:ext cx="6492341" cy="151233"/>
          </a:xfrm>
          <a:prstGeom prst="rect">
            <a:avLst/>
          </a:prstGeom>
          <a:solidFill>
            <a:schemeClr val="accent1">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9501F1DB-D907-89D2-BE5B-D8CC0B368807}"/>
              </a:ext>
            </a:extLst>
          </p:cNvPr>
          <p:cNvSpPr/>
          <p:nvPr/>
        </p:nvSpPr>
        <p:spPr>
          <a:xfrm>
            <a:off x="5538493" y="2382009"/>
            <a:ext cx="6492341" cy="308920"/>
          </a:xfrm>
          <a:prstGeom prst="rect">
            <a:avLst/>
          </a:prstGeom>
          <a:solidFill>
            <a:schemeClr val="accent1">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740F7026-C097-71BB-FE33-08264111C57C}"/>
              </a:ext>
            </a:extLst>
          </p:cNvPr>
          <p:cNvSpPr/>
          <p:nvPr/>
        </p:nvSpPr>
        <p:spPr>
          <a:xfrm>
            <a:off x="5522504" y="3956635"/>
            <a:ext cx="6492341" cy="468152"/>
          </a:xfrm>
          <a:prstGeom prst="rect">
            <a:avLst/>
          </a:prstGeom>
          <a:solidFill>
            <a:schemeClr val="accent1">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275F6FF-86B9-C844-06A2-28047C23E97A}"/>
              </a:ext>
            </a:extLst>
          </p:cNvPr>
          <p:cNvSpPr/>
          <p:nvPr/>
        </p:nvSpPr>
        <p:spPr>
          <a:xfrm>
            <a:off x="5537980" y="2217331"/>
            <a:ext cx="6480387" cy="473597"/>
          </a:xfrm>
          <a:prstGeom prst="rect">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C146D2B5-0AC7-80DF-7621-9E211A3069FE}"/>
              </a:ext>
            </a:extLst>
          </p:cNvPr>
          <p:cNvSpPr/>
          <p:nvPr/>
        </p:nvSpPr>
        <p:spPr>
          <a:xfrm>
            <a:off x="5528726" y="5833118"/>
            <a:ext cx="6492341" cy="308920"/>
          </a:xfrm>
          <a:prstGeom prst="rect">
            <a:avLst/>
          </a:prstGeom>
          <a:solidFill>
            <a:schemeClr val="accent1">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87CFDEF-9352-9B97-DED4-BE76C75C9F02}"/>
              </a:ext>
            </a:extLst>
          </p:cNvPr>
          <p:cNvSpPr/>
          <p:nvPr/>
        </p:nvSpPr>
        <p:spPr>
          <a:xfrm>
            <a:off x="5522503" y="4571621"/>
            <a:ext cx="6492341" cy="330484"/>
          </a:xfrm>
          <a:prstGeom prst="rect">
            <a:avLst/>
          </a:prstGeom>
          <a:solidFill>
            <a:schemeClr val="accent1">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3BF22D9-041F-7324-8600-3B5F104FB4CE}"/>
              </a:ext>
            </a:extLst>
          </p:cNvPr>
          <p:cNvSpPr/>
          <p:nvPr/>
        </p:nvSpPr>
        <p:spPr>
          <a:xfrm>
            <a:off x="5522502" y="5061523"/>
            <a:ext cx="6492341" cy="468152"/>
          </a:xfrm>
          <a:prstGeom prst="rect">
            <a:avLst/>
          </a:prstGeom>
          <a:solidFill>
            <a:schemeClr val="accent1">
              <a:alpha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747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5F3183C-2688-4CD0-AC2A-25F89B477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697415"/>
            <a:ext cx="2954655" cy="461665"/>
          </a:xfrm>
          <a:prstGeom prst="rect">
            <a:avLst/>
          </a:prstGeom>
          <a:noFill/>
        </p:spPr>
        <p:txBody>
          <a:bodyPr wrap="non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設定別実績</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accent4"/>
                </a:solidFill>
                <a:latin typeface="Meiryo" panose="020B0604030504040204" pitchFamily="34" charset="-128"/>
                <a:ea typeface="Meiryo" panose="020B0604030504040204" pitchFamily="34" charset="-128"/>
              </a:rPr>
              <a:t>設定３</a:t>
            </a:r>
            <a:endParaRPr lang="en-US" altLang="ja-JP" sz="2400" dirty="0">
              <a:solidFill>
                <a:schemeClr val="accent4"/>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21</a:t>
            </a:fld>
            <a:endParaRPr kumimoji="1" lang="ja-JP" altLang="en-US" dirty="0"/>
          </a:p>
        </p:txBody>
      </p:sp>
      <p:sp>
        <p:nvSpPr>
          <p:cNvPr id="6" name="テキスト ボックス 5">
            <a:extLst>
              <a:ext uri="{FF2B5EF4-FFF2-40B4-BE49-F238E27FC236}">
                <a16:creationId xmlns:a16="http://schemas.microsoft.com/office/drawing/2014/main" id="{58466049-EE5C-B0F9-0A67-D4372D1BFB4A}"/>
              </a:ext>
            </a:extLst>
          </p:cNvPr>
          <p:cNvSpPr txBox="1"/>
          <p:nvPr/>
        </p:nvSpPr>
        <p:spPr>
          <a:xfrm>
            <a:off x="131471" y="55134"/>
            <a:ext cx="10419298"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設定分析①　設定別実績</a:t>
            </a:r>
            <a:r>
              <a:rPr lang="en-US" altLang="ja-JP" sz="2000" dirty="0">
                <a:solidFill>
                  <a:schemeClr val="bg1"/>
                </a:solidFill>
                <a:latin typeface="Meiryo UI" panose="020B0604030504040204" pitchFamily="50" charset="-128"/>
                <a:ea typeface="Meiryo UI" panose="020B0604030504040204" pitchFamily="50" charset="-128"/>
              </a:rPr>
              <a:t>【IN</a:t>
            </a:r>
            <a:r>
              <a:rPr lang="ja-JP" altLang="en-US" sz="2000" dirty="0">
                <a:solidFill>
                  <a:schemeClr val="bg1"/>
                </a:solidFill>
                <a:latin typeface="Meiryo UI" panose="020B0604030504040204" pitchFamily="50" charset="-128"/>
                <a:ea typeface="Meiryo UI" panose="020B0604030504040204" pitchFamily="50" charset="-128"/>
              </a:rPr>
              <a:t>枚数・粗利</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分布／</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4" name="テキスト ボックス 13">
            <a:extLst>
              <a:ext uri="{FF2B5EF4-FFF2-40B4-BE49-F238E27FC236}">
                <a16:creationId xmlns:a16="http://schemas.microsoft.com/office/drawing/2014/main" id="{5FA76154-1B30-460D-A7D9-889B0931C51F}"/>
              </a:ext>
            </a:extLst>
          </p:cNvPr>
          <p:cNvSpPr txBox="1"/>
          <p:nvPr/>
        </p:nvSpPr>
        <p:spPr>
          <a:xfrm>
            <a:off x="9208884" y="1460877"/>
            <a:ext cx="241444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枚数の平均順位上位</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25</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機種を抜粋</a:t>
            </a:r>
            <a:endParaRPr kumimoji="1" lang="ja-JP" altLang="en-US" sz="1000" dirty="0"/>
          </a:p>
        </p:txBody>
      </p:sp>
      <p:cxnSp>
        <p:nvCxnSpPr>
          <p:cNvPr id="4" name="直線矢印コネクタ 3">
            <a:extLst>
              <a:ext uri="{FF2B5EF4-FFF2-40B4-BE49-F238E27FC236}">
                <a16:creationId xmlns:a16="http://schemas.microsoft.com/office/drawing/2014/main" id="{7805BE43-2A6E-3AFB-8FA4-DB91034B5D1C}"/>
              </a:ext>
            </a:extLst>
          </p:cNvPr>
          <p:cNvCxnSpPr>
            <a:cxnSpLocks/>
          </p:cNvCxnSpPr>
          <p:nvPr/>
        </p:nvCxnSpPr>
        <p:spPr>
          <a:xfrm>
            <a:off x="1058452" y="6209881"/>
            <a:ext cx="4381082" cy="0"/>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5A7E31D1-9B8B-3394-B356-264BF4301757}"/>
              </a:ext>
            </a:extLst>
          </p:cNvPr>
          <p:cNvSpPr txBox="1"/>
          <p:nvPr/>
        </p:nvSpPr>
        <p:spPr>
          <a:xfrm>
            <a:off x="2529887" y="6290923"/>
            <a:ext cx="1438214" cy="276999"/>
          </a:xfrm>
          <a:prstGeom prst="rect">
            <a:avLst/>
          </a:prstGeom>
          <a:noFill/>
        </p:spPr>
        <p:txBody>
          <a:bodyPr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a:t>
            </a:r>
            <a:r>
              <a:rPr lang="en-US" altLang="ja-JP" sz="1200" dirty="0">
                <a:solidFill>
                  <a:schemeClr val="bg1">
                    <a:lumMod val="50000"/>
                  </a:schemeClr>
                </a:solidFill>
                <a:latin typeface="Meiryo" panose="020B0604030504040204" pitchFamily="34" charset="-128"/>
                <a:ea typeface="Meiryo" panose="020B0604030504040204" pitchFamily="34" charset="-128"/>
              </a:rPr>
              <a:t>IN</a:t>
            </a:r>
            <a:r>
              <a:rPr lang="ja-JP" altLang="en-US" sz="1200" dirty="0">
                <a:solidFill>
                  <a:schemeClr val="bg1">
                    <a:lumMod val="50000"/>
                  </a:schemeClr>
                </a:solidFill>
                <a:latin typeface="Meiryo" panose="020B0604030504040204" pitchFamily="34" charset="-128"/>
                <a:ea typeface="Meiryo" panose="020B0604030504040204" pitchFamily="34" charset="-128"/>
              </a:rPr>
              <a:t>枚数（枚）</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cxnSp>
        <p:nvCxnSpPr>
          <p:cNvPr id="8" name="直線矢印コネクタ 7">
            <a:extLst>
              <a:ext uri="{FF2B5EF4-FFF2-40B4-BE49-F238E27FC236}">
                <a16:creationId xmlns:a16="http://schemas.microsoft.com/office/drawing/2014/main" id="{EE0CD156-DBB9-CDB8-D4E8-518056F4F790}"/>
              </a:ext>
            </a:extLst>
          </p:cNvPr>
          <p:cNvCxnSpPr>
            <a:cxnSpLocks/>
          </p:cNvCxnSpPr>
          <p:nvPr/>
        </p:nvCxnSpPr>
        <p:spPr>
          <a:xfrm flipV="1">
            <a:off x="485277" y="1929284"/>
            <a:ext cx="0" cy="3984698"/>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5E0166B0-C6C5-C79C-CFC0-3AAA6ACEEAB3}"/>
              </a:ext>
            </a:extLst>
          </p:cNvPr>
          <p:cNvSpPr txBox="1"/>
          <p:nvPr/>
        </p:nvSpPr>
        <p:spPr>
          <a:xfrm>
            <a:off x="40192" y="3255236"/>
            <a:ext cx="369332" cy="1169551"/>
          </a:xfrm>
          <a:prstGeom prst="rect">
            <a:avLst/>
          </a:prstGeom>
          <a:noFill/>
        </p:spPr>
        <p:txBody>
          <a:bodyPr vert="eaVert"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平均粗利（円）</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74F707BD-E285-88BC-47FA-ED22D6E84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11" name="図 10">
            <a:extLst>
              <a:ext uri="{FF2B5EF4-FFF2-40B4-BE49-F238E27FC236}">
                <a16:creationId xmlns:a16="http://schemas.microsoft.com/office/drawing/2014/main" id="{B0127E81-864B-C592-F68C-087E15EB2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graphicFrame>
        <p:nvGraphicFramePr>
          <p:cNvPr id="2" name="オブジェクト 1">
            <a:extLst>
              <a:ext uri="{FF2B5EF4-FFF2-40B4-BE49-F238E27FC236}">
                <a16:creationId xmlns:a16="http://schemas.microsoft.com/office/drawing/2014/main" id="{E9427DAB-31D0-4201-4017-A9545161A9DE}"/>
              </a:ext>
            </a:extLst>
          </p:cNvPr>
          <p:cNvGraphicFramePr>
            <a:graphicFrameLocks noChangeAspect="1"/>
          </p:cNvGraphicFramePr>
          <p:nvPr>
            <p:extLst>
              <p:ext uri="{D42A27DB-BD31-4B8C-83A1-F6EECF244321}">
                <p14:modId xmlns:p14="http://schemas.microsoft.com/office/powerpoint/2010/main" val="4044610686"/>
              </p:ext>
            </p:extLst>
          </p:nvPr>
        </p:nvGraphicFramePr>
        <p:xfrm>
          <a:off x="557213" y="1846263"/>
          <a:ext cx="11466512" cy="4333875"/>
        </p:xfrm>
        <a:graphic>
          <a:graphicData uri="http://schemas.openxmlformats.org/presentationml/2006/ole">
            <mc:AlternateContent xmlns:mc="http://schemas.openxmlformats.org/markup-compatibility/2006">
              <mc:Choice xmlns:v="urn:schemas-microsoft-com:vml" Requires="v">
                <p:oleObj name="Worksheet" r:id="rId5" imgW="11820572" imgH="4467199" progId="Excel.Sheet.12">
                  <p:link updateAutomatic="1"/>
                </p:oleObj>
              </mc:Choice>
              <mc:Fallback>
                <p:oleObj name="Worksheet" r:id="rId5" imgW="11820572" imgH="4467199" progId="Excel.Sheet.12">
                  <p:link updateAutomatic="1"/>
                  <p:pic>
                    <p:nvPicPr>
                      <p:cNvPr id="2" name="オブジェクト 1">
                        <a:extLst>
                          <a:ext uri="{FF2B5EF4-FFF2-40B4-BE49-F238E27FC236}">
                            <a16:creationId xmlns:a16="http://schemas.microsoft.com/office/drawing/2014/main" id="{E9427DAB-31D0-4201-4017-A9545161A9DE}"/>
                          </a:ext>
                        </a:extLst>
                      </p:cNvPr>
                      <p:cNvPicPr/>
                      <p:nvPr/>
                    </p:nvPicPr>
                    <p:blipFill>
                      <a:blip r:embed="rId6"/>
                      <a:stretch>
                        <a:fillRect/>
                      </a:stretch>
                    </p:blipFill>
                    <p:spPr>
                      <a:xfrm>
                        <a:off x="557213" y="1846263"/>
                        <a:ext cx="11466512" cy="4333875"/>
                      </a:xfrm>
                      <a:prstGeom prst="rect">
                        <a:avLst/>
                      </a:prstGeom>
                    </p:spPr>
                  </p:pic>
                </p:oleObj>
              </mc:Fallback>
            </mc:AlternateContent>
          </a:graphicData>
        </a:graphic>
      </p:graphicFrame>
      <p:grpSp>
        <p:nvGrpSpPr>
          <p:cNvPr id="18" name="グループ化 17">
            <a:extLst>
              <a:ext uri="{FF2B5EF4-FFF2-40B4-BE49-F238E27FC236}">
                <a16:creationId xmlns:a16="http://schemas.microsoft.com/office/drawing/2014/main" id="{60870085-21A6-FE1A-AB42-997A784D05D9}"/>
              </a:ext>
            </a:extLst>
          </p:cNvPr>
          <p:cNvGrpSpPr/>
          <p:nvPr/>
        </p:nvGrpSpPr>
        <p:grpSpPr>
          <a:xfrm>
            <a:off x="1856821" y="2502423"/>
            <a:ext cx="673066" cy="262128"/>
            <a:chOff x="1044042" y="4907280"/>
            <a:chExt cx="673066" cy="262128"/>
          </a:xfrm>
        </p:grpSpPr>
        <p:sp>
          <p:nvSpPr>
            <p:cNvPr id="20" name="テキスト ボックス 19">
              <a:extLst>
                <a:ext uri="{FF2B5EF4-FFF2-40B4-BE49-F238E27FC236}">
                  <a16:creationId xmlns:a16="http://schemas.microsoft.com/office/drawing/2014/main" id="{901822A2-0E34-4665-1679-DED2C23C5664}"/>
                </a:ext>
              </a:extLst>
            </p:cNvPr>
            <p:cNvSpPr txBox="1"/>
            <p:nvPr/>
          </p:nvSpPr>
          <p:spPr>
            <a:xfrm>
              <a:off x="1044042" y="4907280"/>
              <a:ext cx="654513" cy="169277"/>
            </a:xfrm>
            <a:prstGeom prst="rect">
              <a:avLst/>
            </a:prstGeom>
            <a:noFill/>
            <a:ln>
              <a:noFill/>
            </a:ln>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設定③平均ライン</a:t>
              </a:r>
            </a:p>
          </p:txBody>
        </p:sp>
        <p:cxnSp>
          <p:nvCxnSpPr>
            <p:cNvPr id="21" name="直線コネクタ 20">
              <a:extLst>
                <a:ext uri="{FF2B5EF4-FFF2-40B4-BE49-F238E27FC236}">
                  <a16:creationId xmlns:a16="http://schemas.microsoft.com/office/drawing/2014/main" id="{5410EF97-99A9-C686-9E69-F1DCA7500F80}"/>
                </a:ext>
              </a:extLst>
            </p:cNvPr>
            <p:cNvCxnSpPr>
              <a:cxnSpLocks/>
              <a:endCxn id="20" idx="2"/>
            </p:cNvCxnSpPr>
            <p:nvPr/>
          </p:nvCxnSpPr>
          <p:spPr>
            <a:xfrm flipH="1" flipV="1">
              <a:off x="1371299" y="5076557"/>
              <a:ext cx="345809" cy="928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DC8E9704-28FE-CC40-548F-89BCFA2413A6}"/>
                </a:ext>
              </a:extLst>
            </p:cNvPr>
            <p:cNvSpPr/>
            <p:nvPr/>
          </p:nvSpPr>
          <p:spPr>
            <a:xfrm>
              <a:off x="1058452" y="4907280"/>
              <a:ext cx="608423" cy="169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5CBCABC0-D995-8BC0-D634-A06BB223C811}"/>
              </a:ext>
            </a:extLst>
          </p:cNvPr>
          <p:cNvSpPr txBox="1"/>
          <p:nvPr/>
        </p:nvSpPr>
        <p:spPr>
          <a:xfrm>
            <a:off x="101152" y="1187687"/>
            <a:ext cx="513124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各頁で当該設定の稼働と</a:t>
            </a:r>
            <a:r>
              <a:rPr kumimoji="1" lang="ja-JP" altLang="en-US" sz="1000" dirty="0">
                <a:latin typeface="Meiryo UI" panose="020B0604030504040204" pitchFamily="50" charset="-128"/>
                <a:ea typeface="Meiryo UI" panose="020B0604030504040204" pitchFamily="50" charset="-128"/>
              </a:rPr>
              <a:t>粗利のバランスを確認する。自店の戦術に沿った評価が重要。</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設定上昇に伴う機種毎の実績</a:t>
            </a:r>
            <a:r>
              <a:rPr lang="en-US" altLang="ja-JP" sz="1000" dirty="0">
                <a:solidFill>
                  <a:srgbClr val="FF0000"/>
                </a:solidFill>
                <a:latin typeface="Meiryo UI" panose="020B0604030504040204" pitchFamily="50" charset="-128"/>
                <a:ea typeface="Meiryo UI" panose="020B0604030504040204" pitchFamily="50" charset="-128"/>
              </a:rPr>
              <a:t>IN</a:t>
            </a:r>
            <a:r>
              <a:rPr lang="ja-JP" altLang="en-US" sz="1000" dirty="0">
                <a:solidFill>
                  <a:srgbClr val="FF0000"/>
                </a:solidFill>
                <a:latin typeface="Meiryo UI" panose="020B0604030504040204" pitchFamily="50" charset="-128"/>
                <a:ea typeface="Meiryo UI" panose="020B0604030504040204" pitchFamily="50" charset="-128"/>
              </a:rPr>
              <a:t>枚数の変化に注目。</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098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CF356AE-EA82-4E85-85AC-DAAB3D29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698798"/>
            <a:ext cx="2954655" cy="461665"/>
          </a:xfrm>
          <a:prstGeom prst="rect">
            <a:avLst/>
          </a:prstGeom>
          <a:noFill/>
        </p:spPr>
        <p:txBody>
          <a:bodyPr wrap="non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設定別実績</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accent2"/>
                </a:solidFill>
                <a:latin typeface="Meiryo" panose="020B0604030504040204" pitchFamily="34" charset="-128"/>
                <a:ea typeface="Meiryo" panose="020B0604030504040204" pitchFamily="34" charset="-128"/>
              </a:rPr>
              <a:t>設定４</a:t>
            </a:r>
            <a:endParaRPr lang="en-US" altLang="ja-JP" sz="2400" dirty="0">
              <a:solidFill>
                <a:schemeClr val="accent2"/>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22</a:t>
            </a:fld>
            <a:endParaRPr kumimoji="1" lang="ja-JP" altLang="en-US" dirty="0"/>
          </a:p>
        </p:txBody>
      </p:sp>
      <p:sp>
        <p:nvSpPr>
          <p:cNvPr id="6" name="テキスト ボックス 5">
            <a:extLst>
              <a:ext uri="{FF2B5EF4-FFF2-40B4-BE49-F238E27FC236}">
                <a16:creationId xmlns:a16="http://schemas.microsoft.com/office/drawing/2014/main" id="{725B6F96-7A1D-310B-C257-40D62D16029E}"/>
              </a:ext>
            </a:extLst>
          </p:cNvPr>
          <p:cNvSpPr txBox="1"/>
          <p:nvPr/>
        </p:nvSpPr>
        <p:spPr>
          <a:xfrm>
            <a:off x="131471" y="55134"/>
            <a:ext cx="10419298"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設定分析①　設定別実績</a:t>
            </a:r>
            <a:r>
              <a:rPr lang="en-US" altLang="ja-JP" sz="2000" dirty="0">
                <a:solidFill>
                  <a:schemeClr val="bg1"/>
                </a:solidFill>
                <a:latin typeface="Meiryo UI" panose="020B0604030504040204" pitchFamily="50" charset="-128"/>
                <a:ea typeface="Meiryo UI" panose="020B0604030504040204" pitchFamily="50" charset="-128"/>
              </a:rPr>
              <a:t>【IN</a:t>
            </a:r>
            <a:r>
              <a:rPr lang="ja-JP" altLang="en-US" sz="2000" dirty="0">
                <a:solidFill>
                  <a:schemeClr val="bg1"/>
                </a:solidFill>
                <a:latin typeface="Meiryo UI" panose="020B0604030504040204" pitchFamily="50" charset="-128"/>
                <a:ea typeface="Meiryo UI" panose="020B0604030504040204" pitchFamily="50" charset="-128"/>
              </a:rPr>
              <a:t>枚数・粗利</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分布／</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4" name="テキスト ボックス 13">
            <a:extLst>
              <a:ext uri="{FF2B5EF4-FFF2-40B4-BE49-F238E27FC236}">
                <a16:creationId xmlns:a16="http://schemas.microsoft.com/office/drawing/2014/main" id="{EA0EDA3C-AE88-4CB7-1B53-05ACC17C9BAD}"/>
              </a:ext>
            </a:extLst>
          </p:cNvPr>
          <p:cNvSpPr txBox="1"/>
          <p:nvPr/>
        </p:nvSpPr>
        <p:spPr>
          <a:xfrm>
            <a:off x="9208884" y="1460877"/>
            <a:ext cx="241444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枚数の平均順位上位</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25</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機種を抜粋</a:t>
            </a:r>
            <a:endParaRPr kumimoji="1" lang="ja-JP" altLang="en-US" sz="1000" dirty="0"/>
          </a:p>
        </p:txBody>
      </p:sp>
      <p:cxnSp>
        <p:nvCxnSpPr>
          <p:cNvPr id="4" name="直線矢印コネクタ 3">
            <a:extLst>
              <a:ext uri="{FF2B5EF4-FFF2-40B4-BE49-F238E27FC236}">
                <a16:creationId xmlns:a16="http://schemas.microsoft.com/office/drawing/2014/main" id="{2283E8E8-F91F-6E8B-DF76-27FCD3FEC463}"/>
              </a:ext>
            </a:extLst>
          </p:cNvPr>
          <p:cNvCxnSpPr>
            <a:cxnSpLocks/>
          </p:cNvCxnSpPr>
          <p:nvPr/>
        </p:nvCxnSpPr>
        <p:spPr>
          <a:xfrm>
            <a:off x="1058452" y="6209881"/>
            <a:ext cx="4381082" cy="0"/>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5CEB23AB-FC3B-B7D6-500C-85FEC25F1B1A}"/>
              </a:ext>
            </a:extLst>
          </p:cNvPr>
          <p:cNvSpPr txBox="1"/>
          <p:nvPr/>
        </p:nvSpPr>
        <p:spPr>
          <a:xfrm>
            <a:off x="2529887" y="6290923"/>
            <a:ext cx="1438214" cy="276999"/>
          </a:xfrm>
          <a:prstGeom prst="rect">
            <a:avLst/>
          </a:prstGeom>
          <a:noFill/>
        </p:spPr>
        <p:txBody>
          <a:bodyPr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a:t>
            </a:r>
            <a:r>
              <a:rPr lang="en-US" altLang="ja-JP" sz="1200" dirty="0">
                <a:solidFill>
                  <a:schemeClr val="bg1">
                    <a:lumMod val="50000"/>
                  </a:schemeClr>
                </a:solidFill>
                <a:latin typeface="Meiryo" panose="020B0604030504040204" pitchFamily="34" charset="-128"/>
                <a:ea typeface="Meiryo" panose="020B0604030504040204" pitchFamily="34" charset="-128"/>
              </a:rPr>
              <a:t>IN</a:t>
            </a:r>
            <a:r>
              <a:rPr lang="ja-JP" altLang="en-US" sz="1200" dirty="0">
                <a:solidFill>
                  <a:schemeClr val="bg1">
                    <a:lumMod val="50000"/>
                  </a:schemeClr>
                </a:solidFill>
                <a:latin typeface="Meiryo" panose="020B0604030504040204" pitchFamily="34" charset="-128"/>
                <a:ea typeface="Meiryo" panose="020B0604030504040204" pitchFamily="34" charset="-128"/>
              </a:rPr>
              <a:t>枚数（枚）</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cxnSp>
        <p:nvCxnSpPr>
          <p:cNvPr id="8" name="直線矢印コネクタ 7">
            <a:extLst>
              <a:ext uri="{FF2B5EF4-FFF2-40B4-BE49-F238E27FC236}">
                <a16:creationId xmlns:a16="http://schemas.microsoft.com/office/drawing/2014/main" id="{A9154B58-FA0E-A6E4-BFE6-507E1FF38161}"/>
              </a:ext>
            </a:extLst>
          </p:cNvPr>
          <p:cNvCxnSpPr>
            <a:cxnSpLocks/>
          </p:cNvCxnSpPr>
          <p:nvPr/>
        </p:nvCxnSpPr>
        <p:spPr>
          <a:xfrm flipV="1">
            <a:off x="485277" y="1929284"/>
            <a:ext cx="0" cy="3984698"/>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F3135C9D-07FF-023D-4A55-A5BA83CBC71D}"/>
              </a:ext>
            </a:extLst>
          </p:cNvPr>
          <p:cNvSpPr txBox="1"/>
          <p:nvPr/>
        </p:nvSpPr>
        <p:spPr>
          <a:xfrm>
            <a:off x="40192" y="3255236"/>
            <a:ext cx="369332" cy="1169551"/>
          </a:xfrm>
          <a:prstGeom prst="rect">
            <a:avLst/>
          </a:prstGeom>
          <a:noFill/>
        </p:spPr>
        <p:txBody>
          <a:bodyPr vert="eaVert"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平均粗利（円）</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0D8B4411-05E0-9468-1FC9-4B9C1240D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11" name="図 10">
            <a:extLst>
              <a:ext uri="{FF2B5EF4-FFF2-40B4-BE49-F238E27FC236}">
                <a16:creationId xmlns:a16="http://schemas.microsoft.com/office/drawing/2014/main" id="{93DC6707-03D3-DD7A-B64C-46F8A3B22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graphicFrame>
        <p:nvGraphicFramePr>
          <p:cNvPr id="3" name="オブジェクト 2">
            <a:extLst>
              <a:ext uri="{FF2B5EF4-FFF2-40B4-BE49-F238E27FC236}">
                <a16:creationId xmlns:a16="http://schemas.microsoft.com/office/drawing/2014/main" id="{C0A619C5-0EE9-54C1-15E2-66EE3E300CBC}"/>
              </a:ext>
            </a:extLst>
          </p:cNvPr>
          <p:cNvGraphicFramePr>
            <a:graphicFrameLocks noChangeAspect="1"/>
          </p:cNvGraphicFramePr>
          <p:nvPr>
            <p:extLst>
              <p:ext uri="{D42A27DB-BD31-4B8C-83A1-F6EECF244321}">
                <p14:modId xmlns:p14="http://schemas.microsoft.com/office/powerpoint/2010/main" val="3405772560"/>
              </p:ext>
            </p:extLst>
          </p:nvPr>
        </p:nvGraphicFramePr>
        <p:xfrm>
          <a:off x="557213" y="1846263"/>
          <a:ext cx="11466512" cy="4333875"/>
        </p:xfrm>
        <a:graphic>
          <a:graphicData uri="http://schemas.openxmlformats.org/presentationml/2006/ole">
            <mc:AlternateContent xmlns:mc="http://schemas.openxmlformats.org/markup-compatibility/2006">
              <mc:Choice xmlns:v="urn:schemas-microsoft-com:vml" Requires="v">
                <p:oleObj name="Worksheet" r:id="rId5" imgW="11820572" imgH="4467199" progId="Excel.Sheet.12">
                  <p:link updateAutomatic="1"/>
                </p:oleObj>
              </mc:Choice>
              <mc:Fallback>
                <p:oleObj name="Worksheet" r:id="rId5" imgW="11820572" imgH="4467199" progId="Excel.Sheet.12">
                  <p:link updateAutomatic="1"/>
                  <p:pic>
                    <p:nvPicPr>
                      <p:cNvPr id="3" name="オブジェクト 2">
                        <a:extLst>
                          <a:ext uri="{FF2B5EF4-FFF2-40B4-BE49-F238E27FC236}">
                            <a16:creationId xmlns:a16="http://schemas.microsoft.com/office/drawing/2014/main" id="{C0A619C5-0EE9-54C1-15E2-66EE3E300CBC}"/>
                          </a:ext>
                        </a:extLst>
                      </p:cNvPr>
                      <p:cNvPicPr/>
                      <p:nvPr/>
                    </p:nvPicPr>
                    <p:blipFill>
                      <a:blip r:embed="rId6"/>
                      <a:stretch>
                        <a:fillRect/>
                      </a:stretch>
                    </p:blipFill>
                    <p:spPr>
                      <a:xfrm>
                        <a:off x="557213" y="1846263"/>
                        <a:ext cx="11466512" cy="4333875"/>
                      </a:xfrm>
                      <a:prstGeom prst="rect">
                        <a:avLst/>
                      </a:prstGeom>
                    </p:spPr>
                  </p:pic>
                </p:oleObj>
              </mc:Fallback>
            </mc:AlternateContent>
          </a:graphicData>
        </a:graphic>
      </p:graphicFrame>
      <p:grpSp>
        <p:nvGrpSpPr>
          <p:cNvPr id="12" name="グループ化 11">
            <a:extLst>
              <a:ext uri="{FF2B5EF4-FFF2-40B4-BE49-F238E27FC236}">
                <a16:creationId xmlns:a16="http://schemas.microsoft.com/office/drawing/2014/main" id="{555A158A-B613-0101-1C3A-23ABBF3F1621}"/>
              </a:ext>
            </a:extLst>
          </p:cNvPr>
          <p:cNvGrpSpPr/>
          <p:nvPr/>
        </p:nvGrpSpPr>
        <p:grpSpPr>
          <a:xfrm>
            <a:off x="2221929" y="2503806"/>
            <a:ext cx="673066" cy="262128"/>
            <a:chOff x="1044042" y="4907280"/>
            <a:chExt cx="673066" cy="262128"/>
          </a:xfrm>
        </p:grpSpPr>
        <p:sp>
          <p:nvSpPr>
            <p:cNvPr id="13" name="テキスト ボックス 12">
              <a:extLst>
                <a:ext uri="{FF2B5EF4-FFF2-40B4-BE49-F238E27FC236}">
                  <a16:creationId xmlns:a16="http://schemas.microsoft.com/office/drawing/2014/main" id="{68034013-EC15-16FB-AF04-A47DE8533624}"/>
                </a:ext>
              </a:extLst>
            </p:cNvPr>
            <p:cNvSpPr txBox="1"/>
            <p:nvPr/>
          </p:nvSpPr>
          <p:spPr>
            <a:xfrm>
              <a:off x="1044042" y="4907280"/>
              <a:ext cx="654513" cy="169277"/>
            </a:xfrm>
            <a:prstGeom prst="rect">
              <a:avLst/>
            </a:prstGeom>
            <a:noFill/>
            <a:ln>
              <a:noFill/>
            </a:ln>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設定④平均ライン</a:t>
              </a:r>
            </a:p>
          </p:txBody>
        </p:sp>
        <p:cxnSp>
          <p:nvCxnSpPr>
            <p:cNvPr id="16" name="直線コネクタ 15">
              <a:extLst>
                <a:ext uri="{FF2B5EF4-FFF2-40B4-BE49-F238E27FC236}">
                  <a16:creationId xmlns:a16="http://schemas.microsoft.com/office/drawing/2014/main" id="{127E76A6-6425-0AC8-4A3F-7F481B44BFE4}"/>
                </a:ext>
              </a:extLst>
            </p:cNvPr>
            <p:cNvCxnSpPr>
              <a:cxnSpLocks/>
              <a:endCxn id="13" idx="2"/>
            </p:cNvCxnSpPr>
            <p:nvPr/>
          </p:nvCxnSpPr>
          <p:spPr>
            <a:xfrm flipH="1" flipV="1">
              <a:off x="1371299" y="5076557"/>
              <a:ext cx="345809" cy="928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5E1A6907-E466-7740-7CD8-B102518A0896}"/>
                </a:ext>
              </a:extLst>
            </p:cNvPr>
            <p:cNvSpPr/>
            <p:nvPr/>
          </p:nvSpPr>
          <p:spPr>
            <a:xfrm>
              <a:off x="1058452" y="4907280"/>
              <a:ext cx="608423" cy="169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D9A252A1-E178-0311-041F-1EAC87D29E67}"/>
              </a:ext>
            </a:extLst>
          </p:cNvPr>
          <p:cNvSpPr txBox="1"/>
          <p:nvPr/>
        </p:nvSpPr>
        <p:spPr>
          <a:xfrm>
            <a:off x="101152" y="1187687"/>
            <a:ext cx="513124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各頁で当該設定の稼働と</a:t>
            </a:r>
            <a:r>
              <a:rPr kumimoji="1" lang="ja-JP" altLang="en-US" sz="1000" dirty="0">
                <a:latin typeface="Meiryo UI" panose="020B0604030504040204" pitchFamily="50" charset="-128"/>
                <a:ea typeface="Meiryo UI" panose="020B0604030504040204" pitchFamily="50" charset="-128"/>
              </a:rPr>
              <a:t>粗利のバランスを確認する。自店の戦術に沿った評価が重要。</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設定上昇に伴う機種毎の実績</a:t>
            </a:r>
            <a:r>
              <a:rPr lang="en-US" altLang="ja-JP" sz="1000" dirty="0">
                <a:solidFill>
                  <a:srgbClr val="FF0000"/>
                </a:solidFill>
                <a:latin typeface="Meiryo UI" panose="020B0604030504040204" pitchFamily="50" charset="-128"/>
                <a:ea typeface="Meiryo UI" panose="020B0604030504040204" pitchFamily="50" charset="-128"/>
              </a:rPr>
              <a:t>IN</a:t>
            </a:r>
            <a:r>
              <a:rPr lang="ja-JP" altLang="en-US" sz="1000" dirty="0">
                <a:solidFill>
                  <a:srgbClr val="FF0000"/>
                </a:solidFill>
                <a:latin typeface="Meiryo UI" panose="020B0604030504040204" pitchFamily="50" charset="-128"/>
                <a:ea typeface="Meiryo UI" panose="020B0604030504040204" pitchFamily="50" charset="-128"/>
              </a:rPr>
              <a:t>枚数の変化に注目。</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1263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381273B-953B-47A7-AB92-8E79C3074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689771"/>
            <a:ext cx="2954655" cy="461665"/>
          </a:xfrm>
          <a:prstGeom prst="rect">
            <a:avLst/>
          </a:prstGeom>
          <a:noFill/>
        </p:spPr>
        <p:txBody>
          <a:bodyPr wrap="squar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設定別実績</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rgbClr val="FF99CC"/>
                </a:solidFill>
                <a:latin typeface="Meiryo" panose="020B0604030504040204" pitchFamily="34" charset="-128"/>
                <a:ea typeface="Meiryo" panose="020B0604030504040204" pitchFamily="34" charset="-128"/>
              </a:rPr>
              <a:t>設定５</a:t>
            </a:r>
            <a:endParaRPr lang="en-US" altLang="ja-JP" sz="2400" dirty="0">
              <a:solidFill>
                <a:srgbClr val="FF99CC"/>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23</a:t>
            </a:fld>
            <a:endParaRPr kumimoji="1" lang="ja-JP" altLang="en-US" dirty="0"/>
          </a:p>
        </p:txBody>
      </p:sp>
      <p:sp>
        <p:nvSpPr>
          <p:cNvPr id="16" name="テキスト ボックス 15">
            <a:extLst>
              <a:ext uri="{FF2B5EF4-FFF2-40B4-BE49-F238E27FC236}">
                <a16:creationId xmlns:a16="http://schemas.microsoft.com/office/drawing/2014/main" id="{F8FC419C-DD45-40C5-8910-9970F62B2635}"/>
              </a:ext>
            </a:extLst>
          </p:cNvPr>
          <p:cNvSpPr txBox="1"/>
          <p:nvPr/>
        </p:nvSpPr>
        <p:spPr>
          <a:xfrm>
            <a:off x="9208884" y="1460877"/>
            <a:ext cx="241444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枚数の平均順位上位</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25</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機種を抜粋</a:t>
            </a:r>
            <a:endParaRPr kumimoji="1" lang="ja-JP" altLang="en-US" sz="1000" dirty="0"/>
          </a:p>
        </p:txBody>
      </p:sp>
      <p:sp>
        <p:nvSpPr>
          <p:cNvPr id="6" name="テキスト ボックス 5">
            <a:extLst>
              <a:ext uri="{FF2B5EF4-FFF2-40B4-BE49-F238E27FC236}">
                <a16:creationId xmlns:a16="http://schemas.microsoft.com/office/drawing/2014/main" id="{9F4D8089-297F-F7CB-17D2-2117E35EB1D1}"/>
              </a:ext>
            </a:extLst>
          </p:cNvPr>
          <p:cNvSpPr txBox="1"/>
          <p:nvPr/>
        </p:nvSpPr>
        <p:spPr>
          <a:xfrm>
            <a:off x="131471" y="55134"/>
            <a:ext cx="10419298"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設定分析①　設定別実績</a:t>
            </a:r>
            <a:r>
              <a:rPr lang="en-US" altLang="ja-JP" sz="2000" dirty="0">
                <a:solidFill>
                  <a:schemeClr val="bg1"/>
                </a:solidFill>
                <a:latin typeface="Meiryo UI" panose="020B0604030504040204" pitchFamily="50" charset="-128"/>
                <a:ea typeface="Meiryo UI" panose="020B0604030504040204" pitchFamily="50" charset="-128"/>
              </a:rPr>
              <a:t>【IN</a:t>
            </a:r>
            <a:r>
              <a:rPr lang="ja-JP" altLang="en-US" sz="2000" dirty="0">
                <a:solidFill>
                  <a:schemeClr val="bg1"/>
                </a:solidFill>
                <a:latin typeface="Meiryo UI" panose="020B0604030504040204" pitchFamily="50" charset="-128"/>
                <a:ea typeface="Meiryo UI" panose="020B0604030504040204" pitchFamily="50" charset="-128"/>
              </a:rPr>
              <a:t>枚数・粗利</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分布／</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cxnSp>
        <p:nvCxnSpPr>
          <p:cNvPr id="4" name="直線矢印コネクタ 3">
            <a:extLst>
              <a:ext uri="{FF2B5EF4-FFF2-40B4-BE49-F238E27FC236}">
                <a16:creationId xmlns:a16="http://schemas.microsoft.com/office/drawing/2014/main" id="{8A9FABB4-3041-EDE3-F47A-7A9E22E10371}"/>
              </a:ext>
            </a:extLst>
          </p:cNvPr>
          <p:cNvCxnSpPr>
            <a:cxnSpLocks/>
          </p:cNvCxnSpPr>
          <p:nvPr/>
        </p:nvCxnSpPr>
        <p:spPr>
          <a:xfrm>
            <a:off x="1058452" y="6209881"/>
            <a:ext cx="4381082" cy="0"/>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A8A0B959-E2E1-961D-1B92-D42C45AF797C}"/>
              </a:ext>
            </a:extLst>
          </p:cNvPr>
          <p:cNvSpPr txBox="1"/>
          <p:nvPr/>
        </p:nvSpPr>
        <p:spPr>
          <a:xfrm>
            <a:off x="2529887" y="6290923"/>
            <a:ext cx="1438214" cy="276999"/>
          </a:xfrm>
          <a:prstGeom prst="rect">
            <a:avLst/>
          </a:prstGeom>
          <a:noFill/>
        </p:spPr>
        <p:txBody>
          <a:bodyPr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a:t>
            </a:r>
            <a:r>
              <a:rPr lang="en-US" altLang="ja-JP" sz="1200" dirty="0">
                <a:solidFill>
                  <a:schemeClr val="bg1">
                    <a:lumMod val="50000"/>
                  </a:schemeClr>
                </a:solidFill>
                <a:latin typeface="Meiryo" panose="020B0604030504040204" pitchFamily="34" charset="-128"/>
                <a:ea typeface="Meiryo" panose="020B0604030504040204" pitchFamily="34" charset="-128"/>
              </a:rPr>
              <a:t>IN</a:t>
            </a:r>
            <a:r>
              <a:rPr lang="ja-JP" altLang="en-US" sz="1200" dirty="0">
                <a:solidFill>
                  <a:schemeClr val="bg1">
                    <a:lumMod val="50000"/>
                  </a:schemeClr>
                </a:solidFill>
                <a:latin typeface="Meiryo" panose="020B0604030504040204" pitchFamily="34" charset="-128"/>
                <a:ea typeface="Meiryo" panose="020B0604030504040204" pitchFamily="34" charset="-128"/>
              </a:rPr>
              <a:t>枚数（枚）</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cxnSp>
        <p:nvCxnSpPr>
          <p:cNvPr id="8" name="直線矢印コネクタ 7">
            <a:extLst>
              <a:ext uri="{FF2B5EF4-FFF2-40B4-BE49-F238E27FC236}">
                <a16:creationId xmlns:a16="http://schemas.microsoft.com/office/drawing/2014/main" id="{7FE72437-14F2-7A27-EFE9-25F381D44B79}"/>
              </a:ext>
            </a:extLst>
          </p:cNvPr>
          <p:cNvCxnSpPr>
            <a:cxnSpLocks/>
          </p:cNvCxnSpPr>
          <p:nvPr/>
        </p:nvCxnSpPr>
        <p:spPr>
          <a:xfrm flipV="1">
            <a:off x="485277" y="1929284"/>
            <a:ext cx="0" cy="3984698"/>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B99E1D71-8A34-400D-5BB3-5EE76AB6005D}"/>
              </a:ext>
            </a:extLst>
          </p:cNvPr>
          <p:cNvSpPr txBox="1"/>
          <p:nvPr/>
        </p:nvSpPr>
        <p:spPr>
          <a:xfrm>
            <a:off x="40192" y="3255236"/>
            <a:ext cx="369332" cy="1169551"/>
          </a:xfrm>
          <a:prstGeom prst="rect">
            <a:avLst/>
          </a:prstGeom>
          <a:noFill/>
        </p:spPr>
        <p:txBody>
          <a:bodyPr vert="eaVert"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平均粗利（円）</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4B59429D-FF8A-1B8D-B456-5519A7CAA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11" name="図 10">
            <a:extLst>
              <a:ext uri="{FF2B5EF4-FFF2-40B4-BE49-F238E27FC236}">
                <a16:creationId xmlns:a16="http://schemas.microsoft.com/office/drawing/2014/main" id="{5DD2DEDC-F9A2-872F-8D35-E7107DF19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graphicFrame>
        <p:nvGraphicFramePr>
          <p:cNvPr id="2" name="オブジェクト 1">
            <a:extLst>
              <a:ext uri="{FF2B5EF4-FFF2-40B4-BE49-F238E27FC236}">
                <a16:creationId xmlns:a16="http://schemas.microsoft.com/office/drawing/2014/main" id="{337F539B-2276-2C84-44C4-129383A2A13F}"/>
              </a:ext>
            </a:extLst>
          </p:cNvPr>
          <p:cNvGraphicFramePr>
            <a:graphicFrameLocks noChangeAspect="1"/>
          </p:cNvGraphicFramePr>
          <p:nvPr>
            <p:extLst>
              <p:ext uri="{D42A27DB-BD31-4B8C-83A1-F6EECF244321}">
                <p14:modId xmlns:p14="http://schemas.microsoft.com/office/powerpoint/2010/main" val="173471917"/>
              </p:ext>
            </p:extLst>
          </p:nvPr>
        </p:nvGraphicFramePr>
        <p:xfrm>
          <a:off x="557213" y="1846263"/>
          <a:ext cx="11466512" cy="4333875"/>
        </p:xfrm>
        <a:graphic>
          <a:graphicData uri="http://schemas.openxmlformats.org/presentationml/2006/ole">
            <mc:AlternateContent xmlns:mc="http://schemas.openxmlformats.org/markup-compatibility/2006">
              <mc:Choice xmlns:v="urn:schemas-microsoft-com:vml" Requires="v">
                <p:oleObj name="Worksheet" r:id="rId5" imgW="11820572" imgH="4467199" progId="Excel.Sheet.12">
                  <p:link updateAutomatic="1"/>
                </p:oleObj>
              </mc:Choice>
              <mc:Fallback>
                <p:oleObj name="Worksheet" r:id="rId5" imgW="11820572" imgH="4467199" progId="Excel.Sheet.12">
                  <p:link updateAutomatic="1"/>
                  <p:pic>
                    <p:nvPicPr>
                      <p:cNvPr id="2" name="オブジェクト 1">
                        <a:extLst>
                          <a:ext uri="{FF2B5EF4-FFF2-40B4-BE49-F238E27FC236}">
                            <a16:creationId xmlns:a16="http://schemas.microsoft.com/office/drawing/2014/main" id="{337F539B-2276-2C84-44C4-129383A2A13F}"/>
                          </a:ext>
                        </a:extLst>
                      </p:cNvPr>
                      <p:cNvPicPr/>
                      <p:nvPr/>
                    </p:nvPicPr>
                    <p:blipFill>
                      <a:blip r:embed="rId6"/>
                      <a:stretch>
                        <a:fillRect/>
                      </a:stretch>
                    </p:blipFill>
                    <p:spPr>
                      <a:xfrm>
                        <a:off x="557213" y="1846263"/>
                        <a:ext cx="11466512" cy="4333875"/>
                      </a:xfrm>
                      <a:prstGeom prst="rect">
                        <a:avLst/>
                      </a:prstGeom>
                    </p:spPr>
                  </p:pic>
                </p:oleObj>
              </mc:Fallback>
            </mc:AlternateContent>
          </a:graphicData>
        </a:graphic>
      </p:graphicFrame>
      <p:grpSp>
        <p:nvGrpSpPr>
          <p:cNvPr id="12" name="グループ化 11">
            <a:extLst>
              <a:ext uri="{FF2B5EF4-FFF2-40B4-BE49-F238E27FC236}">
                <a16:creationId xmlns:a16="http://schemas.microsoft.com/office/drawing/2014/main" id="{CE7A0B38-27E9-EF03-2DC2-286E49C43A46}"/>
              </a:ext>
            </a:extLst>
          </p:cNvPr>
          <p:cNvGrpSpPr/>
          <p:nvPr/>
        </p:nvGrpSpPr>
        <p:grpSpPr>
          <a:xfrm>
            <a:off x="2769569" y="2822900"/>
            <a:ext cx="673066" cy="262128"/>
            <a:chOff x="1044042" y="4907280"/>
            <a:chExt cx="673066" cy="262128"/>
          </a:xfrm>
        </p:grpSpPr>
        <p:sp>
          <p:nvSpPr>
            <p:cNvPr id="13" name="テキスト ボックス 12">
              <a:extLst>
                <a:ext uri="{FF2B5EF4-FFF2-40B4-BE49-F238E27FC236}">
                  <a16:creationId xmlns:a16="http://schemas.microsoft.com/office/drawing/2014/main" id="{E7B56565-0075-734A-E779-D774EA8B1532}"/>
                </a:ext>
              </a:extLst>
            </p:cNvPr>
            <p:cNvSpPr txBox="1"/>
            <p:nvPr/>
          </p:nvSpPr>
          <p:spPr>
            <a:xfrm>
              <a:off x="1044042" y="4907280"/>
              <a:ext cx="654513" cy="169277"/>
            </a:xfrm>
            <a:prstGeom prst="rect">
              <a:avLst/>
            </a:prstGeom>
            <a:noFill/>
            <a:ln>
              <a:noFill/>
            </a:ln>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設定⑤平均ライン</a:t>
              </a:r>
            </a:p>
          </p:txBody>
        </p:sp>
        <p:cxnSp>
          <p:nvCxnSpPr>
            <p:cNvPr id="14" name="直線コネクタ 13">
              <a:extLst>
                <a:ext uri="{FF2B5EF4-FFF2-40B4-BE49-F238E27FC236}">
                  <a16:creationId xmlns:a16="http://schemas.microsoft.com/office/drawing/2014/main" id="{4D447497-0494-610C-9CE9-77390031E996}"/>
                </a:ext>
              </a:extLst>
            </p:cNvPr>
            <p:cNvCxnSpPr>
              <a:cxnSpLocks/>
              <a:endCxn id="13" idx="2"/>
            </p:cNvCxnSpPr>
            <p:nvPr/>
          </p:nvCxnSpPr>
          <p:spPr>
            <a:xfrm flipH="1" flipV="1">
              <a:off x="1371299" y="5076557"/>
              <a:ext cx="345809" cy="928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4BC1E276-0C34-8A86-5CBC-673AB6AF3D58}"/>
                </a:ext>
              </a:extLst>
            </p:cNvPr>
            <p:cNvSpPr/>
            <p:nvPr/>
          </p:nvSpPr>
          <p:spPr>
            <a:xfrm>
              <a:off x="1058452" y="4907280"/>
              <a:ext cx="608423" cy="169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22FF8362-C62B-A377-DA6B-4D64B5797A86}"/>
              </a:ext>
            </a:extLst>
          </p:cNvPr>
          <p:cNvSpPr txBox="1"/>
          <p:nvPr/>
        </p:nvSpPr>
        <p:spPr>
          <a:xfrm>
            <a:off x="101152" y="1187687"/>
            <a:ext cx="513124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各頁で当該設定の稼働と</a:t>
            </a:r>
            <a:r>
              <a:rPr kumimoji="1" lang="ja-JP" altLang="en-US" sz="1000" dirty="0">
                <a:latin typeface="Meiryo UI" panose="020B0604030504040204" pitchFamily="50" charset="-128"/>
                <a:ea typeface="Meiryo UI" panose="020B0604030504040204" pitchFamily="50" charset="-128"/>
              </a:rPr>
              <a:t>粗利のバランスを確認する。自店の戦術に沿った評価が重要。</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設定上昇に伴う機種毎の実績</a:t>
            </a:r>
            <a:r>
              <a:rPr lang="en-US" altLang="ja-JP" sz="1000" dirty="0">
                <a:solidFill>
                  <a:srgbClr val="FF0000"/>
                </a:solidFill>
                <a:latin typeface="Meiryo UI" panose="020B0604030504040204" pitchFamily="50" charset="-128"/>
                <a:ea typeface="Meiryo UI" panose="020B0604030504040204" pitchFamily="50" charset="-128"/>
              </a:rPr>
              <a:t>IN</a:t>
            </a:r>
            <a:r>
              <a:rPr lang="ja-JP" altLang="en-US" sz="1000" dirty="0">
                <a:solidFill>
                  <a:srgbClr val="FF0000"/>
                </a:solidFill>
                <a:latin typeface="Meiryo UI" panose="020B0604030504040204" pitchFamily="50" charset="-128"/>
                <a:ea typeface="Meiryo UI" panose="020B0604030504040204" pitchFamily="50" charset="-128"/>
              </a:rPr>
              <a:t>枚数の変化に注目。</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239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オブジェクト 9">
            <a:extLst>
              <a:ext uri="{FF2B5EF4-FFF2-40B4-BE49-F238E27FC236}">
                <a16:creationId xmlns:a16="http://schemas.microsoft.com/office/drawing/2014/main" id="{7DAF6130-65C2-E0C5-94FC-02CACFE16EEC}"/>
              </a:ext>
            </a:extLst>
          </p:cNvPr>
          <p:cNvGraphicFramePr>
            <a:graphicFrameLocks noChangeAspect="1"/>
          </p:cNvGraphicFramePr>
          <p:nvPr>
            <p:extLst>
              <p:ext uri="{D42A27DB-BD31-4B8C-83A1-F6EECF244321}">
                <p14:modId xmlns:p14="http://schemas.microsoft.com/office/powerpoint/2010/main" val="2934205479"/>
              </p:ext>
            </p:extLst>
          </p:nvPr>
        </p:nvGraphicFramePr>
        <p:xfrm>
          <a:off x="557213" y="1846263"/>
          <a:ext cx="11466512" cy="4333875"/>
        </p:xfrm>
        <a:graphic>
          <a:graphicData uri="http://schemas.openxmlformats.org/presentationml/2006/ole">
            <mc:AlternateContent xmlns:mc="http://schemas.openxmlformats.org/markup-compatibility/2006">
              <mc:Choice xmlns:v="urn:schemas-microsoft-com:vml" Requires="v">
                <p:oleObj name="Worksheet" r:id="rId2" imgW="11820572" imgH="4467199" progId="Excel.Sheet.12">
                  <p:link updateAutomatic="1"/>
                </p:oleObj>
              </mc:Choice>
              <mc:Fallback>
                <p:oleObj name="Worksheet" r:id="rId2" imgW="11820572" imgH="4467199" progId="Excel.Sheet.12">
                  <p:link updateAutomatic="1"/>
                  <p:pic>
                    <p:nvPicPr>
                      <p:cNvPr id="10" name="オブジェクト 9">
                        <a:extLst>
                          <a:ext uri="{FF2B5EF4-FFF2-40B4-BE49-F238E27FC236}">
                            <a16:creationId xmlns:a16="http://schemas.microsoft.com/office/drawing/2014/main" id="{7DAF6130-65C2-E0C5-94FC-02CACFE16EEC}"/>
                          </a:ext>
                        </a:extLst>
                      </p:cNvPr>
                      <p:cNvPicPr/>
                      <p:nvPr/>
                    </p:nvPicPr>
                    <p:blipFill>
                      <a:blip r:embed="rId3"/>
                      <a:stretch>
                        <a:fillRect/>
                      </a:stretch>
                    </p:blipFill>
                    <p:spPr>
                      <a:xfrm>
                        <a:off x="557213" y="1846263"/>
                        <a:ext cx="11466512" cy="4333875"/>
                      </a:xfrm>
                      <a:prstGeom prst="rect">
                        <a:avLst/>
                      </a:prstGeom>
                    </p:spPr>
                  </p:pic>
                </p:oleObj>
              </mc:Fallback>
            </mc:AlternateContent>
          </a:graphicData>
        </a:graphic>
      </p:graphicFrame>
      <p:pic>
        <p:nvPicPr>
          <p:cNvPr id="17" name="図 16">
            <a:extLst>
              <a:ext uri="{FF2B5EF4-FFF2-40B4-BE49-F238E27FC236}">
                <a16:creationId xmlns:a16="http://schemas.microsoft.com/office/drawing/2014/main" id="{1433D2BA-0EF7-48E4-9332-889D00718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698798"/>
            <a:ext cx="2954655" cy="461665"/>
          </a:xfrm>
          <a:prstGeom prst="rect">
            <a:avLst/>
          </a:prstGeom>
          <a:noFill/>
        </p:spPr>
        <p:txBody>
          <a:bodyPr wrap="non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設定別実績</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rgbClr val="FF5050"/>
                </a:solidFill>
                <a:latin typeface="Meiryo" panose="020B0604030504040204" pitchFamily="34" charset="-128"/>
                <a:ea typeface="Meiryo" panose="020B0604030504040204" pitchFamily="34" charset="-128"/>
              </a:rPr>
              <a:t>設定６</a:t>
            </a:r>
            <a:endParaRPr lang="en-US" altLang="ja-JP" sz="2400" dirty="0">
              <a:solidFill>
                <a:srgbClr val="FF5050"/>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24</a:t>
            </a:fld>
            <a:endParaRPr kumimoji="1" lang="ja-JP" altLang="en-US" dirty="0"/>
          </a:p>
        </p:txBody>
      </p:sp>
      <p:sp>
        <p:nvSpPr>
          <p:cNvPr id="6" name="テキスト ボックス 5">
            <a:extLst>
              <a:ext uri="{FF2B5EF4-FFF2-40B4-BE49-F238E27FC236}">
                <a16:creationId xmlns:a16="http://schemas.microsoft.com/office/drawing/2014/main" id="{5CBC8201-1FB1-7295-7F38-77D92F751C6C}"/>
              </a:ext>
            </a:extLst>
          </p:cNvPr>
          <p:cNvSpPr txBox="1"/>
          <p:nvPr/>
        </p:nvSpPr>
        <p:spPr>
          <a:xfrm>
            <a:off x="131471" y="55134"/>
            <a:ext cx="10419298"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設定分析①　設定別実績</a:t>
            </a:r>
            <a:r>
              <a:rPr lang="en-US" altLang="ja-JP" sz="2000" dirty="0">
                <a:solidFill>
                  <a:schemeClr val="bg1"/>
                </a:solidFill>
                <a:latin typeface="Meiryo UI" panose="020B0604030504040204" pitchFamily="50" charset="-128"/>
                <a:ea typeface="Meiryo UI" panose="020B0604030504040204" pitchFamily="50" charset="-128"/>
              </a:rPr>
              <a:t>【IN</a:t>
            </a:r>
            <a:r>
              <a:rPr lang="ja-JP" altLang="en-US" sz="2000" dirty="0">
                <a:solidFill>
                  <a:schemeClr val="bg1"/>
                </a:solidFill>
                <a:latin typeface="Meiryo UI" panose="020B0604030504040204" pitchFamily="50" charset="-128"/>
                <a:ea typeface="Meiryo UI" panose="020B0604030504040204" pitchFamily="50" charset="-128"/>
              </a:rPr>
              <a:t>枚数・粗利</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分布／</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4" name="テキスト ボックス 13">
            <a:extLst>
              <a:ext uri="{FF2B5EF4-FFF2-40B4-BE49-F238E27FC236}">
                <a16:creationId xmlns:a16="http://schemas.microsoft.com/office/drawing/2014/main" id="{100E3111-4270-85D1-B43B-E7D2C67C319A}"/>
              </a:ext>
            </a:extLst>
          </p:cNvPr>
          <p:cNvSpPr txBox="1"/>
          <p:nvPr/>
        </p:nvSpPr>
        <p:spPr>
          <a:xfrm>
            <a:off x="9208884" y="1460877"/>
            <a:ext cx="241444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枚数の平均順位上位</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25</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機種を抜粋</a:t>
            </a:r>
            <a:endParaRPr kumimoji="1" lang="ja-JP" altLang="en-US" sz="1000" dirty="0"/>
          </a:p>
        </p:txBody>
      </p:sp>
      <p:cxnSp>
        <p:nvCxnSpPr>
          <p:cNvPr id="4" name="直線矢印コネクタ 3">
            <a:extLst>
              <a:ext uri="{FF2B5EF4-FFF2-40B4-BE49-F238E27FC236}">
                <a16:creationId xmlns:a16="http://schemas.microsoft.com/office/drawing/2014/main" id="{140292FE-6F4C-2CA3-D6E8-03A294445DEF}"/>
              </a:ext>
            </a:extLst>
          </p:cNvPr>
          <p:cNvCxnSpPr>
            <a:cxnSpLocks/>
          </p:cNvCxnSpPr>
          <p:nvPr/>
        </p:nvCxnSpPr>
        <p:spPr>
          <a:xfrm>
            <a:off x="1058452" y="6209881"/>
            <a:ext cx="4381082" cy="0"/>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C4C97ACD-B995-5E70-A7B5-3A7F99C538AE}"/>
              </a:ext>
            </a:extLst>
          </p:cNvPr>
          <p:cNvSpPr txBox="1"/>
          <p:nvPr/>
        </p:nvSpPr>
        <p:spPr>
          <a:xfrm>
            <a:off x="2529887" y="6290923"/>
            <a:ext cx="1438214" cy="276999"/>
          </a:xfrm>
          <a:prstGeom prst="rect">
            <a:avLst/>
          </a:prstGeom>
          <a:noFill/>
        </p:spPr>
        <p:txBody>
          <a:bodyPr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a:t>
            </a:r>
            <a:r>
              <a:rPr lang="en-US" altLang="ja-JP" sz="1200" dirty="0">
                <a:solidFill>
                  <a:schemeClr val="bg1">
                    <a:lumMod val="50000"/>
                  </a:schemeClr>
                </a:solidFill>
                <a:latin typeface="Meiryo" panose="020B0604030504040204" pitchFamily="34" charset="-128"/>
                <a:ea typeface="Meiryo" panose="020B0604030504040204" pitchFamily="34" charset="-128"/>
              </a:rPr>
              <a:t>IN</a:t>
            </a:r>
            <a:r>
              <a:rPr lang="ja-JP" altLang="en-US" sz="1200" dirty="0">
                <a:solidFill>
                  <a:schemeClr val="bg1">
                    <a:lumMod val="50000"/>
                  </a:schemeClr>
                </a:solidFill>
                <a:latin typeface="Meiryo" panose="020B0604030504040204" pitchFamily="34" charset="-128"/>
                <a:ea typeface="Meiryo" panose="020B0604030504040204" pitchFamily="34" charset="-128"/>
              </a:rPr>
              <a:t>枚数（枚）</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cxnSp>
        <p:nvCxnSpPr>
          <p:cNvPr id="8" name="直線矢印コネクタ 7">
            <a:extLst>
              <a:ext uri="{FF2B5EF4-FFF2-40B4-BE49-F238E27FC236}">
                <a16:creationId xmlns:a16="http://schemas.microsoft.com/office/drawing/2014/main" id="{881D4551-77DA-D957-8192-9FB62F4BADAF}"/>
              </a:ext>
            </a:extLst>
          </p:cNvPr>
          <p:cNvCxnSpPr>
            <a:cxnSpLocks/>
          </p:cNvCxnSpPr>
          <p:nvPr/>
        </p:nvCxnSpPr>
        <p:spPr>
          <a:xfrm flipV="1">
            <a:off x="485277" y="1929284"/>
            <a:ext cx="0" cy="3984698"/>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5C3022C4-6A4C-D3C5-B160-C70A700C33DE}"/>
              </a:ext>
            </a:extLst>
          </p:cNvPr>
          <p:cNvSpPr txBox="1"/>
          <p:nvPr/>
        </p:nvSpPr>
        <p:spPr>
          <a:xfrm>
            <a:off x="40192" y="3255236"/>
            <a:ext cx="369332" cy="1169551"/>
          </a:xfrm>
          <a:prstGeom prst="rect">
            <a:avLst/>
          </a:prstGeom>
          <a:noFill/>
        </p:spPr>
        <p:txBody>
          <a:bodyPr vert="eaVert" wrap="none" rtlCol="0" anchor="ctr">
            <a:spAutoFit/>
          </a:bodyPr>
          <a:lstStyle/>
          <a:p>
            <a:pPr algn="ctr"/>
            <a:r>
              <a:rPr lang="ja-JP" altLang="en-US" sz="1200" dirty="0">
                <a:solidFill>
                  <a:schemeClr val="bg1">
                    <a:lumMod val="50000"/>
                  </a:schemeClr>
                </a:solidFill>
                <a:latin typeface="Meiryo" panose="020B0604030504040204" pitchFamily="34" charset="-128"/>
                <a:ea typeface="Meiryo" panose="020B0604030504040204" pitchFamily="34" charset="-128"/>
              </a:rPr>
              <a:t>平均粗利（円）</a:t>
            </a:r>
            <a:endParaRPr lang="en-US" altLang="ja-JP" sz="1200" dirty="0">
              <a:solidFill>
                <a:schemeClr val="bg1">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99CF1A68-847C-B7B6-F14E-0DA10815E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11" name="図 10">
            <a:extLst>
              <a:ext uri="{FF2B5EF4-FFF2-40B4-BE49-F238E27FC236}">
                <a16:creationId xmlns:a16="http://schemas.microsoft.com/office/drawing/2014/main" id="{31EE60E3-C311-8A01-6515-00AC24988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grpSp>
        <p:nvGrpSpPr>
          <p:cNvPr id="12" name="グループ化 11">
            <a:extLst>
              <a:ext uri="{FF2B5EF4-FFF2-40B4-BE49-F238E27FC236}">
                <a16:creationId xmlns:a16="http://schemas.microsoft.com/office/drawing/2014/main" id="{306A7407-7578-38FB-AC12-0A9667F6C16A}"/>
              </a:ext>
            </a:extLst>
          </p:cNvPr>
          <p:cNvGrpSpPr/>
          <p:nvPr/>
        </p:nvGrpSpPr>
        <p:grpSpPr>
          <a:xfrm>
            <a:off x="2680948" y="3180239"/>
            <a:ext cx="673066" cy="262128"/>
            <a:chOff x="1044042" y="4907280"/>
            <a:chExt cx="673066" cy="262128"/>
          </a:xfrm>
        </p:grpSpPr>
        <p:sp>
          <p:nvSpPr>
            <p:cNvPr id="13" name="テキスト ボックス 12">
              <a:extLst>
                <a:ext uri="{FF2B5EF4-FFF2-40B4-BE49-F238E27FC236}">
                  <a16:creationId xmlns:a16="http://schemas.microsoft.com/office/drawing/2014/main" id="{DABF01C9-D08A-BB14-BF3F-E272E3AA4BD0}"/>
                </a:ext>
              </a:extLst>
            </p:cNvPr>
            <p:cNvSpPr txBox="1"/>
            <p:nvPr/>
          </p:nvSpPr>
          <p:spPr>
            <a:xfrm>
              <a:off x="1044042" y="4907280"/>
              <a:ext cx="654513" cy="169277"/>
            </a:xfrm>
            <a:prstGeom prst="rect">
              <a:avLst/>
            </a:prstGeom>
            <a:noFill/>
            <a:ln>
              <a:noFill/>
            </a:ln>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設定⑥平均ライン</a:t>
              </a:r>
            </a:p>
          </p:txBody>
        </p:sp>
        <p:cxnSp>
          <p:nvCxnSpPr>
            <p:cNvPr id="16" name="直線コネクタ 15">
              <a:extLst>
                <a:ext uri="{FF2B5EF4-FFF2-40B4-BE49-F238E27FC236}">
                  <a16:creationId xmlns:a16="http://schemas.microsoft.com/office/drawing/2014/main" id="{FDCC1B7C-C593-9FCE-8D73-89F8681D1D94}"/>
                </a:ext>
              </a:extLst>
            </p:cNvPr>
            <p:cNvCxnSpPr>
              <a:cxnSpLocks/>
              <a:endCxn id="13" idx="2"/>
            </p:cNvCxnSpPr>
            <p:nvPr/>
          </p:nvCxnSpPr>
          <p:spPr>
            <a:xfrm flipH="1" flipV="1">
              <a:off x="1371299" y="5076557"/>
              <a:ext cx="345809" cy="928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6148C08F-2EB2-D8B3-F6A0-7C7044DAD25D}"/>
                </a:ext>
              </a:extLst>
            </p:cNvPr>
            <p:cNvSpPr/>
            <p:nvPr/>
          </p:nvSpPr>
          <p:spPr>
            <a:xfrm>
              <a:off x="1058452" y="4907280"/>
              <a:ext cx="608423" cy="169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テキスト ボックス 19">
            <a:extLst>
              <a:ext uri="{FF2B5EF4-FFF2-40B4-BE49-F238E27FC236}">
                <a16:creationId xmlns:a16="http://schemas.microsoft.com/office/drawing/2014/main" id="{63FA4880-DA6A-11C8-FDC9-1D704980C678}"/>
              </a:ext>
            </a:extLst>
          </p:cNvPr>
          <p:cNvSpPr txBox="1"/>
          <p:nvPr/>
        </p:nvSpPr>
        <p:spPr>
          <a:xfrm>
            <a:off x="101152" y="1187687"/>
            <a:ext cx="513124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各頁で当該設定の稼働と</a:t>
            </a:r>
            <a:r>
              <a:rPr kumimoji="1" lang="ja-JP" altLang="en-US" sz="1000" dirty="0">
                <a:latin typeface="Meiryo UI" panose="020B0604030504040204" pitchFamily="50" charset="-128"/>
                <a:ea typeface="Meiryo UI" panose="020B0604030504040204" pitchFamily="50" charset="-128"/>
              </a:rPr>
              <a:t>粗利のバランスを確認する。自店の戦術に沿った評価が重要。</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設定上昇に伴う機種毎の実績</a:t>
            </a:r>
            <a:r>
              <a:rPr lang="en-US" altLang="ja-JP" sz="1000" dirty="0">
                <a:solidFill>
                  <a:srgbClr val="FF0000"/>
                </a:solidFill>
                <a:latin typeface="Meiryo UI" panose="020B0604030504040204" pitchFamily="50" charset="-128"/>
                <a:ea typeface="Meiryo UI" panose="020B0604030504040204" pitchFamily="50" charset="-128"/>
              </a:rPr>
              <a:t>IN</a:t>
            </a:r>
            <a:r>
              <a:rPr lang="ja-JP" altLang="en-US" sz="1000" dirty="0">
                <a:solidFill>
                  <a:srgbClr val="FF0000"/>
                </a:solidFill>
                <a:latin typeface="Meiryo UI" panose="020B0604030504040204" pitchFamily="50" charset="-128"/>
                <a:ea typeface="Meiryo UI" panose="020B0604030504040204" pitchFamily="50" charset="-128"/>
              </a:rPr>
              <a:t>枚数の変化に注目。</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767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オブジェクト 1">
            <a:extLst>
              <a:ext uri="{FF2B5EF4-FFF2-40B4-BE49-F238E27FC236}">
                <a16:creationId xmlns:a16="http://schemas.microsoft.com/office/drawing/2014/main" id="{7CD439A9-F2C7-318B-593F-CD47A10DC9AF}"/>
              </a:ext>
            </a:extLst>
          </p:cNvPr>
          <p:cNvGraphicFramePr>
            <a:graphicFrameLocks noChangeAspect="1"/>
          </p:cNvGraphicFramePr>
          <p:nvPr>
            <p:extLst>
              <p:ext uri="{D42A27DB-BD31-4B8C-83A1-F6EECF244321}">
                <p14:modId xmlns:p14="http://schemas.microsoft.com/office/powerpoint/2010/main" val="4287903657"/>
              </p:ext>
            </p:extLst>
          </p:nvPr>
        </p:nvGraphicFramePr>
        <p:xfrm>
          <a:off x="146050" y="1979613"/>
          <a:ext cx="11860213" cy="4433887"/>
        </p:xfrm>
        <a:graphic>
          <a:graphicData uri="http://schemas.openxmlformats.org/presentationml/2006/ole">
            <mc:AlternateContent xmlns:mc="http://schemas.openxmlformats.org/markup-compatibility/2006">
              <mc:Choice xmlns:v="urn:schemas-microsoft-com:vml" Requires="v">
                <p:oleObj name="Worksheet" r:id="rId3" imgW="12487199" imgH="4667379" progId="Excel.Sheet.12">
                  <p:link updateAutomatic="1"/>
                </p:oleObj>
              </mc:Choice>
              <mc:Fallback>
                <p:oleObj name="Worksheet" r:id="rId3" imgW="12487199" imgH="4667379" progId="Excel.Sheet.12">
                  <p:link updateAutomatic="1"/>
                  <p:pic>
                    <p:nvPicPr>
                      <p:cNvPr id="2" name="オブジェクト 1">
                        <a:extLst>
                          <a:ext uri="{FF2B5EF4-FFF2-40B4-BE49-F238E27FC236}">
                            <a16:creationId xmlns:a16="http://schemas.microsoft.com/office/drawing/2014/main" id="{7CD439A9-F2C7-318B-593F-CD47A10DC9AF}"/>
                          </a:ext>
                        </a:extLst>
                      </p:cNvPr>
                      <p:cNvPicPr/>
                      <p:nvPr/>
                    </p:nvPicPr>
                    <p:blipFill>
                      <a:blip r:embed="rId4"/>
                      <a:stretch>
                        <a:fillRect/>
                      </a:stretch>
                    </p:blipFill>
                    <p:spPr>
                      <a:xfrm>
                        <a:off x="146050" y="1979613"/>
                        <a:ext cx="11860213" cy="4433887"/>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E4355EAE-B114-63FF-538A-FDFCA71157DB}"/>
              </a:ext>
            </a:extLst>
          </p:cNvPr>
          <p:cNvSpPr txBox="1"/>
          <p:nvPr/>
        </p:nvSpPr>
        <p:spPr>
          <a:xfrm>
            <a:off x="5498433" y="1328854"/>
            <a:ext cx="6640692" cy="430887"/>
          </a:xfrm>
          <a:prstGeom prst="rect">
            <a:avLst/>
          </a:prstGeom>
          <a:noFill/>
          <a:ln>
            <a:solidFill>
              <a:srgbClr val="FF0000"/>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▶平日稼働が低すぎの機種は基本的に意識しなくてもよい</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▶同様に稼働が上がっていても粗利が落ちている分には意識しない</a:t>
            </a:r>
            <a:endParaRPr kumimoji="1" lang="ja-JP" altLang="en-US"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598299-132B-43F1-86E2-DA7FEB6DC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0" name="テキスト ボックス 9">
            <a:extLst>
              <a:ext uri="{FF2B5EF4-FFF2-40B4-BE49-F238E27FC236}">
                <a16:creationId xmlns:a16="http://schemas.microsoft.com/office/drawing/2014/main" id="{DA0AE3A7-8ED0-4BC9-84B1-4809AB9A4910}"/>
              </a:ext>
            </a:extLst>
          </p:cNvPr>
          <p:cNvSpPr txBox="1"/>
          <p:nvPr/>
        </p:nvSpPr>
        <p:spPr>
          <a:xfrm>
            <a:off x="131471" y="55134"/>
            <a:ext cx="10419298"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設定分析②　平日と土日祝の稼働比較／</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695475"/>
            <a:ext cx="4905510" cy="461665"/>
          </a:xfrm>
          <a:prstGeom prst="rect">
            <a:avLst/>
          </a:prstGeom>
          <a:noFill/>
        </p:spPr>
        <p:txBody>
          <a:bodyPr wrap="none" rtlCol="0" anchor="ctr">
            <a:spAutoFit/>
          </a:bodyPr>
          <a:lstStyle/>
          <a:p>
            <a:r>
              <a:rPr lang="ja-JP" altLang="en-US" sz="2400" dirty="0">
                <a:solidFill>
                  <a:schemeClr val="accent1">
                    <a:lumMod val="60000"/>
                    <a:lumOff val="40000"/>
                  </a:schemeClr>
                </a:solidFill>
                <a:latin typeface="Meiryo" panose="020B0604030504040204" pitchFamily="34" charset="-128"/>
                <a:ea typeface="Meiryo" panose="020B0604030504040204" pitchFamily="34" charset="-128"/>
              </a:rPr>
              <a:t>設定１　</a:t>
            </a:r>
            <a:r>
              <a:rPr lang="ja-JP" altLang="en-US" sz="2400" dirty="0">
                <a:solidFill>
                  <a:schemeClr val="bg1">
                    <a:lumMod val="50000"/>
                  </a:schemeClr>
                </a:solidFill>
                <a:latin typeface="Meiryo" panose="020B0604030504040204" pitchFamily="34" charset="-128"/>
                <a:ea typeface="Meiryo" panose="020B0604030504040204" pitchFamily="34" charset="-128"/>
              </a:rPr>
              <a:t>平日と土日祝の稼働比較</a:t>
            </a:r>
            <a:endParaRPr lang="en-US" altLang="ja-JP" sz="2400" dirty="0">
              <a:solidFill>
                <a:schemeClr val="bg1">
                  <a:lumMod val="50000"/>
                </a:schemeClr>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25</a:t>
            </a:fld>
            <a:endParaRPr kumimoji="1" lang="ja-JP" altLang="en-US" dirty="0"/>
          </a:p>
        </p:txBody>
      </p:sp>
      <p:sp>
        <p:nvSpPr>
          <p:cNvPr id="5" name="テキスト ボックス 4">
            <a:extLst>
              <a:ext uri="{FF2B5EF4-FFF2-40B4-BE49-F238E27FC236}">
                <a16:creationId xmlns:a16="http://schemas.microsoft.com/office/drawing/2014/main" id="{AAF77BBE-7005-0A44-95FB-FAFB2A16BC5A}"/>
              </a:ext>
            </a:extLst>
          </p:cNvPr>
          <p:cNvSpPr txBox="1"/>
          <p:nvPr/>
        </p:nvSpPr>
        <p:spPr>
          <a:xfrm>
            <a:off x="9697592" y="6413346"/>
            <a:ext cx="212590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枚数の差分によるランキング</a:t>
            </a:r>
            <a:endParaRPr kumimoji="1" lang="ja-JP" altLang="en-US" sz="1000" dirty="0"/>
          </a:p>
        </p:txBody>
      </p:sp>
      <p:pic>
        <p:nvPicPr>
          <p:cNvPr id="9" name="図 8">
            <a:extLst>
              <a:ext uri="{FF2B5EF4-FFF2-40B4-BE49-F238E27FC236}">
                <a16:creationId xmlns:a16="http://schemas.microsoft.com/office/drawing/2014/main" id="{29C32FC4-FB4C-4259-A0E5-1840B4B239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11" name="図 10">
            <a:extLst>
              <a:ext uri="{FF2B5EF4-FFF2-40B4-BE49-F238E27FC236}">
                <a16:creationId xmlns:a16="http://schemas.microsoft.com/office/drawing/2014/main" id="{160742C6-A6C0-2647-8BA7-01603EAFE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sp>
        <p:nvSpPr>
          <p:cNvPr id="4" name="テキスト ボックス 3">
            <a:extLst>
              <a:ext uri="{FF2B5EF4-FFF2-40B4-BE49-F238E27FC236}">
                <a16:creationId xmlns:a16="http://schemas.microsoft.com/office/drawing/2014/main" id="{36761AE5-C3E4-C793-5C6A-846ED1917FBB}"/>
              </a:ext>
            </a:extLst>
          </p:cNvPr>
          <p:cNvSpPr txBox="1"/>
          <p:nvPr/>
        </p:nvSpPr>
        <p:spPr>
          <a:xfrm>
            <a:off x="-1131239" y="1604629"/>
            <a:ext cx="440774" cy="5016758"/>
          </a:xfrm>
          <a:prstGeom prst="rect">
            <a:avLst/>
          </a:prstGeom>
          <a:noFill/>
        </p:spPr>
        <p:txBody>
          <a:bodyPr wrap="square" rtlCol="0">
            <a:spAutoFit/>
          </a:bodyPr>
          <a:lstStyle/>
          <a:p>
            <a:r>
              <a:rPr lang="ja-JP" altLang="en-US" sz="1000" dirty="0">
                <a:solidFill>
                  <a:schemeClr val="accent4">
                    <a:lumMod val="50000"/>
                  </a:schemeClr>
                </a:solidFill>
                <a:latin typeface="Meiryo UI" panose="020B0604030504040204" pitchFamily="50" charset="-128"/>
                <a:ea typeface="Meiryo UI" panose="020B0604030504040204" pitchFamily="50" charset="-128"/>
              </a:rPr>
              <a:t>金色下線</a:t>
            </a:r>
            <a:r>
              <a:rPr kumimoji="1" lang="ja-JP" altLang="en-US" sz="1000" dirty="0">
                <a:solidFill>
                  <a:schemeClr val="accent4">
                    <a:lumMod val="50000"/>
                  </a:schemeClr>
                </a:solidFill>
                <a:latin typeface="Meiryo UI" panose="020B0604030504040204" pitchFamily="50" charset="-128"/>
                <a:ea typeface="Meiryo UI" panose="020B0604030504040204" pitchFamily="50" charset="-128"/>
              </a:rPr>
              <a:t>：平日と比較して</a:t>
            </a:r>
            <a:r>
              <a:rPr kumimoji="1" lang="en-US" altLang="ja-JP" sz="1000" dirty="0">
                <a:solidFill>
                  <a:schemeClr val="accent4">
                    <a:lumMod val="50000"/>
                  </a:schemeClr>
                </a:solidFill>
                <a:latin typeface="Meiryo UI" panose="020B0604030504040204" pitchFamily="50" charset="-128"/>
                <a:ea typeface="Meiryo UI" panose="020B0604030504040204" pitchFamily="50" charset="-128"/>
              </a:rPr>
              <a:t>IN</a:t>
            </a:r>
            <a:r>
              <a:rPr kumimoji="1" lang="ja-JP" altLang="en-US" sz="1000" dirty="0">
                <a:solidFill>
                  <a:schemeClr val="accent4">
                    <a:lumMod val="50000"/>
                  </a:schemeClr>
                </a:solidFill>
                <a:latin typeface="Meiryo UI" panose="020B0604030504040204" pitchFamily="50" charset="-128"/>
                <a:ea typeface="Meiryo UI" panose="020B0604030504040204" pitchFamily="50" charset="-128"/>
              </a:rPr>
              <a:t>枚数が平均値以下から平均以上まで上がっている機種</a:t>
            </a:r>
            <a:endParaRPr kumimoji="1" lang="en-US" altLang="ja-JP" sz="1000" dirty="0">
              <a:solidFill>
                <a:schemeClr val="accent4">
                  <a:lumMod val="50000"/>
                </a:schemeClr>
              </a:solidFill>
              <a:latin typeface="Meiryo UI" panose="020B0604030504040204" pitchFamily="50" charset="-128"/>
              <a:ea typeface="Meiryo UI" panose="020B0604030504040204" pitchFamily="50" charset="-128"/>
            </a:endParaRPr>
          </a:p>
          <a:p>
            <a:r>
              <a:rPr lang="ja-JP" altLang="en-US" sz="1000" dirty="0">
                <a:solidFill>
                  <a:schemeClr val="accent4">
                    <a:lumMod val="50000"/>
                  </a:schemeClr>
                </a:solidFill>
                <a:latin typeface="Meiryo UI" panose="020B0604030504040204" pitchFamily="50" charset="-128"/>
                <a:ea typeface="Meiryo UI" panose="020B0604030504040204" pitchFamily="50" charset="-128"/>
              </a:rPr>
              <a:t>　　　　　　→平日で稼働が垂れているが土日で上昇した機種</a:t>
            </a:r>
            <a:endParaRPr kumimoji="1" lang="ja-JP" altLang="en-US" sz="1000" dirty="0">
              <a:solidFill>
                <a:schemeClr val="accent4">
                  <a:lumMod val="50000"/>
                </a:schemeClr>
              </a:solidFill>
            </a:endParaRPr>
          </a:p>
        </p:txBody>
      </p:sp>
      <p:grpSp>
        <p:nvGrpSpPr>
          <p:cNvPr id="50" name="グループ化 49">
            <a:extLst>
              <a:ext uri="{FF2B5EF4-FFF2-40B4-BE49-F238E27FC236}">
                <a16:creationId xmlns:a16="http://schemas.microsoft.com/office/drawing/2014/main" id="{AFF72C6B-5CE4-46BD-E8F1-685BCF15527B}"/>
              </a:ext>
            </a:extLst>
          </p:cNvPr>
          <p:cNvGrpSpPr/>
          <p:nvPr/>
        </p:nvGrpSpPr>
        <p:grpSpPr>
          <a:xfrm>
            <a:off x="-2080757" y="6991297"/>
            <a:ext cx="4721350" cy="166461"/>
            <a:chOff x="108419" y="2859579"/>
            <a:chExt cx="4721350" cy="166461"/>
          </a:xfrm>
        </p:grpSpPr>
        <p:grpSp>
          <p:nvGrpSpPr>
            <p:cNvPr id="51" name="グループ化 50">
              <a:extLst>
                <a:ext uri="{FF2B5EF4-FFF2-40B4-BE49-F238E27FC236}">
                  <a16:creationId xmlns:a16="http://schemas.microsoft.com/office/drawing/2014/main" id="{973D6D26-1A5E-F5AA-2288-CE9040B2CF6E}"/>
                </a:ext>
              </a:extLst>
            </p:cNvPr>
            <p:cNvGrpSpPr/>
            <p:nvPr/>
          </p:nvGrpSpPr>
          <p:grpSpPr>
            <a:xfrm>
              <a:off x="108419" y="2893756"/>
              <a:ext cx="2497588" cy="99302"/>
              <a:chOff x="296407" y="6190264"/>
              <a:chExt cx="2497588" cy="99302"/>
            </a:xfrm>
            <a:solidFill>
              <a:schemeClr val="accent4">
                <a:lumMod val="50000"/>
              </a:schemeClr>
            </a:solidFill>
          </p:grpSpPr>
          <p:cxnSp>
            <p:nvCxnSpPr>
              <p:cNvPr id="57" name="直線コネクタ 56">
                <a:extLst>
                  <a:ext uri="{FF2B5EF4-FFF2-40B4-BE49-F238E27FC236}">
                    <a16:creationId xmlns:a16="http://schemas.microsoft.com/office/drawing/2014/main" id="{A5229A24-A79F-EC93-9002-58C987784B1B}"/>
                  </a:ext>
                </a:extLst>
              </p:cNvPr>
              <p:cNvCxnSpPr>
                <a:cxnSpLocks/>
              </p:cNvCxnSpPr>
              <p:nvPr/>
            </p:nvCxnSpPr>
            <p:spPr>
              <a:xfrm>
                <a:off x="406577" y="6289566"/>
                <a:ext cx="2387418" cy="0"/>
              </a:xfrm>
              <a:prstGeom prst="line">
                <a:avLst/>
              </a:prstGeom>
              <a:grpFill/>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7A6959FA-767E-E20E-37CF-6C5EFA9E5254}"/>
                  </a:ext>
                </a:extLst>
              </p:cNvPr>
              <p:cNvSpPr/>
              <p:nvPr/>
            </p:nvSpPr>
            <p:spPr>
              <a:xfrm>
                <a:off x="296407" y="6190264"/>
                <a:ext cx="73153" cy="71821"/>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a:extLst>
                <a:ext uri="{FF2B5EF4-FFF2-40B4-BE49-F238E27FC236}">
                  <a16:creationId xmlns:a16="http://schemas.microsoft.com/office/drawing/2014/main" id="{4C86A8D8-BAB0-3DB2-8B08-041C19D306D1}"/>
                </a:ext>
              </a:extLst>
            </p:cNvPr>
            <p:cNvGrpSpPr/>
            <p:nvPr/>
          </p:nvGrpSpPr>
          <p:grpSpPr>
            <a:xfrm>
              <a:off x="3711636" y="2859579"/>
              <a:ext cx="1118133" cy="166461"/>
              <a:chOff x="3711636" y="2694250"/>
              <a:chExt cx="1118133" cy="166461"/>
            </a:xfrm>
          </p:grpSpPr>
          <p:sp>
            <p:nvSpPr>
              <p:cNvPr id="54" name="楕円 53">
                <a:extLst>
                  <a:ext uri="{FF2B5EF4-FFF2-40B4-BE49-F238E27FC236}">
                    <a16:creationId xmlns:a16="http://schemas.microsoft.com/office/drawing/2014/main" id="{3B81BACC-F899-F5E4-2DF7-C2F218EA2A24}"/>
                  </a:ext>
                </a:extLst>
              </p:cNvPr>
              <p:cNvSpPr/>
              <p:nvPr/>
            </p:nvSpPr>
            <p:spPr>
              <a:xfrm>
                <a:off x="4302780" y="2694250"/>
                <a:ext cx="526989" cy="166461"/>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55" name="楕円 54">
                <a:extLst>
                  <a:ext uri="{FF2B5EF4-FFF2-40B4-BE49-F238E27FC236}">
                    <a16:creationId xmlns:a16="http://schemas.microsoft.com/office/drawing/2014/main" id="{6F2142BC-E6E2-DEC3-4FA5-80B17D4A10C7}"/>
                  </a:ext>
                </a:extLst>
              </p:cNvPr>
              <p:cNvSpPr/>
              <p:nvPr/>
            </p:nvSpPr>
            <p:spPr>
              <a:xfrm>
                <a:off x="3711636" y="2694250"/>
                <a:ext cx="526989" cy="158436"/>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56" name="矢印: 右 55">
                <a:extLst>
                  <a:ext uri="{FF2B5EF4-FFF2-40B4-BE49-F238E27FC236}">
                    <a16:creationId xmlns:a16="http://schemas.microsoft.com/office/drawing/2014/main" id="{0BD98D01-D084-7253-3F0E-60E739F347A7}"/>
                  </a:ext>
                </a:extLst>
              </p:cNvPr>
              <p:cNvSpPr/>
              <p:nvPr/>
            </p:nvSpPr>
            <p:spPr>
              <a:xfrm>
                <a:off x="4178614" y="2697197"/>
                <a:ext cx="169895" cy="1554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2" name="グループ化 111">
            <a:extLst>
              <a:ext uri="{FF2B5EF4-FFF2-40B4-BE49-F238E27FC236}">
                <a16:creationId xmlns:a16="http://schemas.microsoft.com/office/drawing/2014/main" id="{2D4DC00B-B940-5F54-948B-CB9466511DF6}"/>
              </a:ext>
            </a:extLst>
          </p:cNvPr>
          <p:cNvGrpSpPr/>
          <p:nvPr/>
        </p:nvGrpSpPr>
        <p:grpSpPr>
          <a:xfrm>
            <a:off x="-2080756" y="7472403"/>
            <a:ext cx="4721350" cy="166461"/>
            <a:chOff x="108419" y="2859579"/>
            <a:chExt cx="4721350" cy="166461"/>
          </a:xfrm>
        </p:grpSpPr>
        <p:grpSp>
          <p:nvGrpSpPr>
            <p:cNvPr id="113" name="グループ化 112">
              <a:extLst>
                <a:ext uri="{FF2B5EF4-FFF2-40B4-BE49-F238E27FC236}">
                  <a16:creationId xmlns:a16="http://schemas.microsoft.com/office/drawing/2014/main" id="{D6971994-2DB2-A4FC-AB7E-B737C7C7C82D}"/>
                </a:ext>
              </a:extLst>
            </p:cNvPr>
            <p:cNvGrpSpPr/>
            <p:nvPr/>
          </p:nvGrpSpPr>
          <p:grpSpPr>
            <a:xfrm>
              <a:off x="108419" y="2893756"/>
              <a:ext cx="2497588" cy="99302"/>
              <a:chOff x="296407" y="6190264"/>
              <a:chExt cx="2497588" cy="99302"/>
            </a:xfrm>
            <a:solidFill>
              <a:schemeClr val="accent4">
                <a:lumMod val="50000"/>
              </a:schemeClr>
            </a:solidFill>
          </p:grpSpPr>
          <p:cxnSp>
            <p:nvCxnSpPr>
              <p:cNvPr id="118" name="直線コネクタ 117">
                <a:extLst>
                  <a:ext uri="{FF2B5EF4-FFF2-40B4-BE49-F238E27FC236}">
                    <a16:creationId xmlns:a16="http://schemas.microsoft.com/office/drawing/2014/main" id="{C82BE7CC-6A09-4E38-6471-B56431B10EEB}"/>
                  </a:ext>
                </a:extLst>
              </p:cNvPr>
              <p:cNvCxnSpPr>
                <a:cxnSpLocks/>
              </p:cNvCxnSpPr>
              <p:nvPr/>
            </p:nvCxnSpPr>
            <p:spPr>
              <a:xfrm>
                <a:off x="406577" y="6289566"/>
                <a:ext cx="2387418" cy="0"/>
              </a:xfrm>
              <a:prstGeom prst="line">
                <a:avLst/>
              </a:prstGeom>
              <a:grpFill/>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a:extLst>
                  <a:ext uri="{FF2B5EF4-FFF2-40B4-BE49-F238E27FC236}">
                    <a16:creationId xmlns:a16="http://schemas.microsoft.com/office/drawing/2014/main" id="{5A5355A4-7FE8-2FD0-1F24-8ACBED6D2C8C}"/>
                  </a:ext>
                </a:extLst>
              </p:cNvPr>
              <p:cNvSpPr/>
              <p:nvPr/>
            </p:nvSpPr>
            <p:spPr>
              <a:xfrm>
                <a:off x="296407" y="6190264"/>
                <a:ext cx="73153" cy="71821"/>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a:extLst>
                <a:ext uri="{FF2B5EF4-FFF2-40B4-BE49-F238E27FC236}">
                  <a16:creationId xmlns:a16="http://schemas.microsoft.com/office/drawing/2014/main" id="{3064F1C5-C003-7582-BD4B-3378EAA6D1E2}"/>
                </a:ext>
              </a:extLst>
            </p:cNvPr>
            <p:cNvGrpSpPr/>
            <p:nvPr/>
          </p:nvGrpSpPr>
          <p:grpSpPr>
            <a:xfrm>
              <a:off x="3711636" y="2859579"/>
              <a:ext cx="1118133" cy="166461"/>
              <a:chOff x="3711636" y="2694250"/>
              <a:chExt cx="1118133" cy="166461"/>
            </a:xfrm>
          </p:grpSpPr>
          <p:sp>
            <p:nvSpPr>
              <p:cNvPr id="115" name="楕円 114">
                <a:extLst>
                  <a:ext uri="{FF2B5EF4-FFF2-40B4-BE49-F238E27FC236}">
                    <a16:creationId xmlns:a16="http://schemas.microsoft.com/office/drawing/2014/main" id="{CD96D85F-630C-D670-76E8-3CC5E52F5AF0}"/>
                  </a:ext>
                </a:extLst>
              </p:cNvPr>
              <p:cNvSpPr/>
              <p:nvPr/>
            </p:nvSpPr>
            <p:spPr>
              <a:xfrm>
                <a:off x="4302780" y="2694250"/>
                <a:ext cx="526989" cy="166461"/>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116" name="楕円 115">
                <a:extLst>
                  <a:ext uri="{FF2B5EF4-FFF2-40B4-BE49-F238E27FC236}">
                    <a16:creationId xmlns:a16="http://schemas.microsoft.com/office/drawing/2014/main" id="{A722F33C-8C5C-76C6-A3D1-05FD848684A2}"/>
                  </a:ext>
                </a:extLst>
              </p:cNvPr>
              <p:cNvSpPr/>
              <p:nvPr/>
            </p:nvSpPr>
            <p:spPr>
              <a:xfrm>
                <a:off x="3711636" y="2694250"/>
                <a:ext cx="526989" cy="158436"/>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117" name="矢印: 右 116">
                <a:extLst>
                  <a:ext uri="{FF2B5EF4-FFF2-40B4-BE49-F238E27FC236}">
                    <a16:creationId xmlns:a16="http://schemas.microsoft.com/office/drawing/2014/main" id="{54D8E5DB-A5B0-7A76-0002-F2C8D183D36E}"/>
                  </a:ext>
                </a:extLst>
              </p:cNvPr>
              <p:cNvSpPr/>
              <p:nvPr/>
            </p:nvSpPr>
            <p:spPr>
              <a:xfrm>
                <a:off x="4178614" y="2697197"/>
                <a:ext cx="169895" cy="1554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315532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4CB1F0F-3F2E-43BF-82EB-AD360DCB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0" name="テキスト ボックス 9">
            <a:extLst>
              <a:ext uri="{FF2B5EF4-FFF2-40B4-BE49-F238E27FC236}">
                <a16:creationId xmlns:a16="http://schemas.microsoft.com/office/drawing/2014/main" id="{DA0AE3A7-8ED0-4BC9-84B1-4809AB9A4910}"/>
              </a:ext>
            </a:extLst>
          </p:cNvPr>
          <p:cNvSpPr txBox="1"/>
          <p:nvPr/>
        </p:nvSpPr>
        <p:spPr>
          <a:xfrm>
            <a:off x="131471" y="55134"/>
            <a:ext cx="10449443" cy="400110"/>
          </a:xfrm>
          <a:prstGeom prst="rect">
            <a:avLst/>
          </a:prstGeom>
          <a:noFill/>
        </p:spPr>
        <p:txBody>
          <a:bodyPr wrap="square" rtlCol="0">
            <a:spAutoFit/>
          </a:bodyPr>
          <a:lstStyle/>
          <a:p>
            <a:r>
              <a:rPr lang="zh-TW" altLang="en-US" sz="2000" dirty="0">
                <a:solidFill>
                  <a:schemeClr val="bg1"/>
                </a:solidFill>
                <a:latin typeface="Meiryo UI" panose="020B0604030504040204" pitchFamily="50" charset="-128"/>
                <a:ea typeface="Meiryo UI" panose="020B0604030504040204" pitchFamily="50" charset="-128"/>
              </a:rPr>
              <a:t>設定分析</a:t>
            </a:r>
            <a:r>
              <a:rPr lang="ja-JP" altLang="en-US" sz="2000" dirty="0">
                <a:solidFill>
                  <a:schemeClr val="bg1"/>
                </a:solidFill>
                <a:latin typeface="Meiryo UI" panose="020B0604030504040204" pitchFamily="50" charset="-128"/>
                <a:ea typeface="Meiryo UI" panose="020B0604030504040204" pitchFamily="50" charset="-128"/>
              </a:rPr>
              <a:t>②　</a:t>
            </a:r>
            <a:r>
              <a:rPr lang="en-US" altLang="ja-JP" sz="2000" dirty="0">
                <a:solidFill>
                  <a:schemeClr val="bg1"/>
                </a:solidFill>
                <a:latin typeface="Meiryo UI" panose="020B0604030504040204" pitchFamily="50" charset="-128"/>
                <a:ea typeface="Meiryo UI" panose="020B0604030504040204" pitchFamily="50" charset="-128"/>
              </a:rPr>
              <a:t>【ALERT】</a:t>
            </a:r>
            <a:r>
              <a:rPr lang="ja-JP" altLang="en-US" sz="2000" dirty="0">
                <a:solidFill>
                  <a:schemeClr val="bg1"/>
                </a:solidFill>
                <a:latin typeface="Meiryo UI" panose="020B0604030504040204" pitchFamily="50" charset="-128"/>
                <a:ea typeface="Meiryo UI" panose="020B0604030504040204" pitchFamily="50" charset="-128"/>
              </a:rPr>
              <a:t>設定①⑥要確認・粗利ランキング／</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5" name="テキスト ボックス 14">
            <a:extLst>
              <a:ext uri="{FF2B5EF4-FFF2-40B4-BE49-F238E27FC236}">
                <a16:creationId xmlns:a16="http://schemas.microsoft.com/office/drawing/2014/main" id="{3647E97C-8ADF-4096-A75D-3C95ED4397EA}"/>
              </a:ext>
            </a:extLst>
          </p:cNvPr>
          <p:cNvSpPr txBox="1"/>
          <p:nvPr/>
        </p:nvSpPr>
        <p:spPr>
          <a:xfrm>
            <a:off x="3455860" y="701806"/>
            <a:ext cx="3760966" cy="461665"/>
          </a:xfrm>
          <a:prstGeom prst="rect">
            <a:avLst/>
          </a:prstGeom>
          <a:noFill/>
        </p:spPr>
        <p:txBody>
          <a:bodyPr wrap="none" rtlCol="0" anchor="ctr">
            <a:spAutoFit/>
          </a:bodyPr>
          <a:lstStyle/>
          <a:p>
            <a:r>
              <a:rPr lang="ja-JP" altLang="en-US" sz="2400" u="sng" dirty="0">
                <a:solidFill>
                  <a:schemeClr val="accent1"/>
                </a:solidFill>
                <a:latin typeface="Meiryo" panose="020B0604030504040204" pitchFamily="34" charset="-128"/>
                <a:ea typeface="Meiryo" panose="020B0604030504040204" pitchFamily="34" charset="-128"/>
              </a:rPr>
              <a:t>設定</a:t>
            </a:r>
            <a:r>
              <a:rPr lang="en-US" altLang="ja-JP" sz="2400" u="sng" dirty="0">
                <a:solidFill>
                  <a:schemeClr val="accent1"/>
                </a:solidFill>
                <a:latin typeface="Meiryo" panose="020B0604030504040204" pitchFamily="34" charset="-128"/>
                <a:ea typeface="Meiryo" panose="020B0604030504040204" pitchFamily="34" charset="-128"/>
              </a:rPr>
              <a:t>1</a:t>
            </a:r>
            <a:r>
              <a:rPr lang="ja-JP" altLang="en-US" sz="2400" u="sng" dirty="0">
                <a:solidFill>
                  <a:schemeClr val="accent1"/>
                </a:solidFill>
                <a:latin typeface="Meiryo" panose="020B0604030504040204" pitchFamily="34" charset="-128"/>
                <a:ea typeface="Meiryo" panose="020B0604030504040204" pitchFamily="34" charset="-128"/>
              </a:rPr>
              <a:t>　低粗利ランキング</a:t>
            </a: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26</a:t>
            </a:fld>
            <a:endParaRPr kumimoji="1" lang="ja-JP" altLang="en-US" dirty="0"/>
          </a:p>
        </p:txBody>
      </p:sp>
      <p:pic>
        <p:nvPicPr>
          <p:cNvPr id="2" name="図 1">
            <a:extLst>
              <a:ext uri="{FF2B5EF4-FFF2-40B4-BE49-F238E27FC236}">
                <a16:creationId xmlns:a16="http://schemas.microsoft.com/office/drawing/2014/main" id="{5A0CE504-04DC-547E-55C7-D1C5EFFB828B}"/>
              </a:ext>
            </a:extLst>
          </p:cNvPr>
          <p:cNvPicPr>
            <a:picLocks noChangeAspect="1"/>
          </p:cNvPicPr>
          <p:nvPr/>
        </p:nvPicPr>
        <p:blipFill>
          <a:blip r:embed="rId4"/>
          <a:stretch>
            <a:fillRect/>
          </a:stretch>
        </p:blipFill>
        <p:spPr>
          <a:xfrm>
            <a:off x="1666875" y="590996"/>
            <a:ext cx="716572" cy="685417"/>
          </a:xfrm>
          <a:prstGeom prst="rect">
            <a:avLst/>
          </a:prstGeom>
        </p:spPr>
      </p:pic>
      <p:sp>
        <p:nvSpPr>
          <p:cNvPr id="6" name="テキスト ボックス 5">
            <a:extLst>
              <a:ext uri="{FF2B5EF4-FFF2-40B4-BE49-F238E27FC236}">
                <a16:creationId xmlns:a16="http://schemas.microsoft.com/office/drawing/2014/main" id="{5E37ED2A-85FF-993A-5184-67E3D7710CD0}"/>
              </a:ext>
            </a:extLst>
          </p:cNvPr>
          <p:cNvSpPr txBox="1"/>
          <p:nvPr/>
        </p:nvSpPr>
        <p:spPr>
          <a:xfrm>
            <a:off x="2236568" y="707237"/>
            <a:ext cx="1142557" cy="369332"/>
          </a:xfrm>
          <a:prstGeom prst="rect">
            <a:avLst/>
          </a:prstGeom>
          <a:noFill/>
        </p:spPr>
        <p:txBody>
          <a:bodyPr wrap="square" rtlCol="0">
            <a:spAutoFit/>
          </a:bodyPr>
          <a:lstStyle/>
          <a:p>
            <a:r>
              <a:rPr kumimoji="1" lang="en-US" altLang="ja-JP" dirty="0">
                <a:solidFill>
                  <a:srgbClr val="FF0000"/>
                </a:solidFill>
                <a:latin typeface="Meiryo UI" panose="020B0604030504040204" pitchFamily="50" charset="-128"/>
                <a:ea typeface="Meiryo UI" panose="020B0604030504040204" pitchFamily="50" charset="-128"/>
              </a:rPr>
              <a:t>【ALERT】</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56FA943-DF85-85C7-A926-751D218FD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9" name="図 8">
            <a:extLst>
              <a:ext uri="{FF2B5EF4-FFF2-40B4-BE49-F238E27FC236}">
                <a16:creationId xmlns:a16="http://schemas.microsoft.com/office/drawing/2014/main" id="{2A4A5E47-3BB0-5281-2F9A-087938B597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graphicFrame>
        <p:nvGraphicFramePr>
          <p:cNvPr id="7" name="オブジェクト 6">
            <a:extLst>
              <a:ext uri="{FF2B5EF4-FFF2-40B4-BE49-F238E27FC236}">
                <a16:creationId xmlns:a16="http://schemas.microsoft.com/office/drawing/2014/main" id="{92AE520D-6CC1-BBCA-342A-9954D06FD2E0}"/>
              </a:ext>
            </a:extLst>
          </p:cNvPr>
          <p:cNvGraphicFramePr>
            <a:graphicFrameLocks noChangeAspect="1"/>
          </p:cNvGraphicFramePr>
          <p:nvPr>
            <p:extLst>
              <p:ext uri="{D42A27DB-BD31-4B8C-83A1-F6EECF244321}">
                <p14:modId xmlns:p14="http://schemas.microsoft.com/office/powerpoint/2010/main" val="3481244118"/>
              </p:ext>
            </p:extLst>
          </p:nvPr>
        </p:nvGraphicFramePr>
        <p:xfrm>
          <a:off x="3330000" y="1825200"/>
          <a:ext cx="8401050" cy="4467225"/>
        </p:xfrm>
        <a:graphic>
          <a:graphicData uri="http://schemas.openxmlformats.org/presentationml/2006/ole">
            <mc:AlternateContent xmlns:mc="http://schemas.openxmlformats.org/markup-compatibility/2006">
              <mc:Choice xmlns:v="urn:schemas-microsoft-com:vml" Requires="v">
                <p:oleObj name="Worksheet" r:id="rId7" imgW="8401028" imgH="4467199" progId="Excel.Sheet.12">
                  <p:link updateAutomatic="1"/>
                </p:oleObj>
              </mc:Choice>
              <mc:Fallback>
                <p:oleObj name="Worksheet" r:id="rId7" imgW="8401028" imgH="4467199" progId="Excel.Sheet.12">
                  <p:link updateAutomatic="1"/>
                  <p:pic>
                    <p:nvPicPr>
                      <p:cNvPr id="7" name="オブジェクト 6">
                        <a:extLst>
                          <a:ext uri="{FF2B5EF4-FFF2-40B4-BE49-F238E27FC236}">
                            <a16:creationId xmlns:a16="http://schemas.microsoft.com/office/drawing/2014/main" id="{92AE520D-6CC1-BBCA-342A-9954D06FD2E0}"/>
                          </a:ext>
                        </a:extLst>
                      </p:cNvPr>
                      <p:cNvPicPr/>
                      <p:nvPr/>
                    </p:nvPicPr>
                    <p:blipFill>
                      <a:blip r:embed="rId8"/>
                      <a:stretch>
                        <a:fillRect/>
                      </a:stretch>
                    </p:blipFill>
                    <p:spPr>
                      <a:xfrm>
                        <a:off x="3330000" y="1825200"/>
                        <a:ext cx="8401050" cy="4467225"/>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AA2E6BFB-9744-056E-D70C-8E0BB6B22747}"/>
              </a:ext>
            </a:extLst>
          </p:cNvPr>
          <p:cNvGraphicFramePr>
            <a:graphicFrameLocks noChangeAspect="1"/>
          </p:cNvGraphicFramePr>
          <p:nvPr>
            <p:extLst>
              <p:ext uri="{D42A27DB-BD31-4B8C-83A1-F6EECF244321}">
                <p14:modId xmlns:p14="http://schemas.microsoft.com/office/powerpoint/2010/main" val="4024190022"/>
              </p:ext>
            </p:extLst>
          </p:nvPr>
        </p:nvGraphicFramePr>
        <p:xfrm>
          <a:off x="129600" y="1767600"/>
          <a:ext cx="3095625" cy="4772025"/>
        </p:xfrm>
        <a:graphic>
          <a:graphicData uri="http://schemas.openxmlformats.org/presentationml/2006/ole">
            <mc:AlternateContent xmlns:mc="http://schemas.openxmlformats.org/markup-compatibility/2006">
              <mc:Choice xmlns:v="urn:schemas-microsoft-com:vml" Requires="v">
                <p:oleObj name="Worksheet" r:id="rId9" imgW="3095773" imgH="4771986" progId="Excel.Sheet.12">
                  <p:link updateAutomatic="1"/>
                </p:oleObj>
              </mc:Choice>
              <mc:Fallback>
                <p:oleObj name="Worksheet" r:id="rId9" imgW="3095773" imgH="4771986" progId="Excel.Sheet.12">
                  <p:link updateAutomatic="1"/>
                  <p:pic>
                    <p:nvPicPr>
                      <p:cNvPr id="8" name="オブジェクト 7">
                        <a:extLst>
                          <a:ext uri="{FF2B5EF4-FFF2-40B4-BE49-F238E27FC236}">
                            <a16:creationId xmlns:a16="http://schemas.microsoft.com/office/drawing/2014/main" id="{AA2E6BFB-9744-056E-D70C-8E0BB6B22747}"/>
                          </a:ext>
                        </a:extLst>
                      </p:cNvPr>
                      <p:cNvPicPr/>
                      <p:nvPr/>
                    </p:nvPicPr>
                    <p:blipFill>
                      <a:blip r:embed="rId10"/>
                      <a:stretch>
                        <a:fillRect/>
                      </a:stretch>
                    </p:blipFill>
                    <p:spPr>
                      <a:xfrm>
                        <a:off x="129600" y="1767600"/>
                        <a:ext cx="3095625" cy="4772025"/>
                      </a:xfrm>
                      <a:prstGeom prst="rect">
                        <a:avLst/>
                      </a:prstGeom>
                    </p:spPr>
                  </p:pic>
                </p:oleObj>
              </mc:Fallback>
            </mc:AlternateContent>
          </a:graphicData>
        </a:graphic>
      </p:graphicFrame>
      <p:sp>
        <p:nvSpPr>
          <p:cNvPr id="4" name="テキスト ボックス 3">
            <a:extLst>
              <a:ext uri="{FF2B5EF4-FFF2-40B4-BE49-F238E27FC236}">
                <a16:creationId xmlns:a16="http://schemas.microsoft.com/office/drawing/2014/main" id="{56FF17CE-6664-D975-92A5-D98C1B2393B7}"/>
              </a:ext>
            </a:extLst>
          </p:cNvPr>
          <p:cNvSpPr txBox="1"/>
          <p:nvPr/>
        </p:nvSpPr>
        <p:spPr>
          <a:xfrm>
            <a:off x="3225225" y="1560595"/>
            <a:ext cx="4176291" cy="246221"/>
          </a:xfrm>
          <a:prstGeom prst="rect">
            <a:avLst/>
          </a:prstGeom>
          <a:noFill/>
        </p:spPr>
        <p:txBody>
          <a:bodyPr wrap="square"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赤</a:t>
            </a:r>
            <a:r>
              <a:rPr kumimoji="1" lang="ja-JP" altLang="en-US" sz="1000" dirty="0">
                <a:solidFill>
                  <a:srgbClr val="FF0000"/>
                </a:solidFill>
                <a:latin typeface="Meiryo UI" panose="020B0604030504040204" pitchFamily="50" charset="-128"/>
                <a:ea typeface="Meiryo UI" panose="020B0604030504040204" pitchFamily="50" charset="-128"/>
              </a:rPr>
              <a:t>囲み：前月から継続してランキングしている機種</a:t>
            </a:r>
            <a:r>
              <a:rPr kumimoji="1" lang="en-US" altLang="ja-JP" sz="1000" dirty="0">
                <a:solidFill>
                  <a:srgbClr val="FF0000"/>
                </a:solidFill>
                <a:latin typeface="Meiryo UI" panose="020B0604030504040204" pitchFamily="50" charset="-128"/>
                <a:ea typeface="Meiryo UI" panose="020B0604030504040204" pitchFamily="50" charset="-128"/>
              </a:rPr>
              <a:t>(</a:t>
            </a:r>
            <a:r>
              <a:rPr kumimoji="1" lang="ja-JP" altLang="en-US" sz="1000" dirty="0">
                <a:solidFill>
                  <a:srgbClr val="FF0000"/>
                </a:solidFill>
                <a:latin typeface="Meiryo UI" panose="020B0604030504040204" pitchFamily="50" charset="-128"/>
                <a:ea typeface="Meiryo UI" panose="020B0604030504040204" pitchFamily="50" charset="-128"/>
              </a:rPr>
              <a:t>前月</a:t>
            </a:r>
            <a:r>
              <a:rPr kumimoji="1" lang="en-US" altLang="ja-JP" sz="1000" dirty="0">
                <a:solidFill>
                  <a:srgbClr val="FF0000"/>
                </a:solidFill>
                <a:latin typeface="Meiryo UI" panose="020B0604030504040204" pitchFamily="50" charset="-128"/>
                <a:ea typeface="Meiryo UI" panose="020B0604030504040204" pitchFamily="50" charset="-128"/>
              </a:rPr>
              <a:t>TOP10</a:t>
            </a:r>
            <a:r>
              <a:rPr kumimoji="1" lang="ja-JP" altLang="en-US" sz="1000" dirty="0">
                <a:solidFill>
                  <a:srgbClr val="FF0000"/>
                </a:solidFill>
                <a:latin typeface="Meiryo UI" panose="020B0604030504040204" pitchFamily="50" charset="-128"/>
                <a:ea typeface="Meiryo UI" panose="020B0604030504040204" pitchFamily="50" charset="-128"/>
              </a:rPr>
              <a:t>機種</a:t>
            </a:r>
            <a:r>
              <a:rPr kumimoji="1" lang="en-US" altLang="ja-JP" sz="1000" dirty="0">
                <a:solidFill>
                  <a:srgbClr val="FF000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sp>
        <p:nvSpPr>
          <p:cNvPr id="14" name="テキスト ボックス 13">
            <a:extLst>
              <a:ext uri="{FF2B5EF4-FFF2-40B4-BE49-F238E27FC236}">
                <a16:creationId xmlns:a16="http://schemas.microsoft.com/office/drawing/2014/main" id="{47E81D90-06A0-E932-ED7D-4175EC434896}"/>
              </a:ext>
            </a:extLst>
          </p:cNvPr>
          <p:cNvSpPr txBox="1"/>
          <p:nvPr/>
        </p:nvSpPr>
        <p:spPr>
          <a:xfrm>
            <a:off x="101152" y="1187687"/>
            <a:ext cx="513124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設定①で利益が取れていない・マイナスになっている機種のランキング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同一機種が連続してランクインしている場合は要注意</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BDD3733E-C031-8C24-C573-15584494A6C0}"/>
              </a:ext>
            </a:extLst>
          </p:cNvPr>
          <p:cNvGrpSpPr/>
          <p:nvPr/>
        </p:nvGrpSpPr>
        <p:grpSpPr>
          <a:xfrm>
            <a:off x="3360026" y="2920651"/>
            <a:ext cx="2497588" cy="99302"/>
            <a:chOff x="296407" y="6190264"/>
            <a:chExt cx="2497588" cy="99302"/>
          </a:xfrm>
          <a:solidFill>
            <a:srgbClr val="FF0000"/>
          </a:solidFill>
        </p:grpSpPr>
        <p:cxnSp>
          <p:nvCxnSpPr>
            <p:cNvPr id="24" name="直線コネクタ 23">
              <a:extLst>
                <a:ext uri="{FF2B5EF4-FFF2-40B4-BE49-F238E27FC236}">
                  <a16:creationId xmlns:a16="http://schemas.microsoft.com/office/drawing/2014/main" id="{6ACC8ED6-0BE4-E5DD-EBAC-49F5210ED95C}"/>
                </a:ext>
              </a:extLst>
            </p:cNvPr>
            <p:cNvCxnSpPr>
              <a:cxnSpLocks/>
            </p:cNvCxnSpPr>
            <p:nvPr/>
          </p:nvCxnSpPr>
          <p:spPr>
            <a:xfrm>
              <a:off x="406577" y="6289566"/>
              <a:ext cx="2387418"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1BC2DDAF-461B-3CB4-2396-0DDBF8EF58BE}"/>
                </a:ext>
              </a:extLst>
            </p:cNvPr>
            <p:cNvSpPr/>
            <p:nvPr/>
          </p:nvSpPr>
          <p:spPr>
            <a:xfrm>
              <a:off x="296407" y="6190264"/>
              <a:ext cx="73153" cy="7182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AB2C8EAD-FC8D-CECA-58A5-EDB82376E16E}"/>
              </a:ext>
            </a:extLst>
          </p:cNvPr>
          <p:cNvGrpSpPr/>
          <p:nvPr/>
        </p:nvGrpSpPr>
        <p:grpSpPr>
          <a:xfrm>
            <a:off x="3360026" y="2444671"/>
            <a:ext cx="2497588" cy="99302"/>
            <a:chOff x="296407" y="6190264"/>
            <a:chExt cx="2497588" cy="99302"/>
          </a:xfrm>
          <a:solidFill>
            <a:srgbClr val="FF0000"/>
          </a:solidFill>
        </p:grpSpPr>
        <p:cxnSp>
          <p:nvCxnSpPr>
            <p:cNvPr id="39" name="直線コネクタ 38">
              <a:extLst>
                <a:ext uri="{FF2B5EF4-FFF2-40B4-BE49-F238E27FC236}">
                  <a16:creationId xmlns:a16="http://schemas.microsoft.com/office/drawing/2014/main" id="{611FCBF1-85CE-0A2D-6031-73C0F9750DCC}"/>
                </a:ext>
              </a:extLst>
            </p:cNvPr>
            <p:cNvCxnSpPr>
              <a:cxnSpLocks/>
            </p:cNvCxnSpPr>
            <p:nvPr/>
          </p:nvCxnSpPr>
          <p:spPr>
            <a:xfrm>
              <a:off x="406577" y="6289566"/>
              <a:ext cx="2387418"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64BB7617-7F3E-DFDD-F793-77775587AD37}"/>
                </a:ext>
              </a:extLst>
            </p:cNvPr>
            <p:cNvSpPr/>
            <p:nvPr/>
          </p:nvSpPr>
          <p:spPr>
            <a:xfrm>
              <a:off x="296407" y="6190264"/>
              <a:ext cx="73153" cy="7182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F5FF4035-09F1-5039-2515-846357CC044E}"/>
              </a:ext>
            </a:extLst>
          </p:cNvPr>
          <p:cNvGrpSpPr/>
          <p:nvPr/>
        </p:nvGrpSpPr>
        <p:grpSpPr>
          <a:xfrm>
            <a:off x="3360026" y="4044997"/>
            <a:ext cx="2497588" cy="99302"/>
            <a:chOff x="296407" y="6190264"/>
            <a:chExt cx="2497588" cy="99302"/>
          </a:xfrm>
          <a:solidFill>
            <a:srgbClr val="FF0000"/>
          </a:solidFill>
        </p:grpSpPr>
        <p:cxnSp>
          <p:nvCxnSpPr>
            <p:cNvPr id="11" name="直線コネクタ 10">
              <a:extLst>
                <a:ext uri="{FF2B5EF4-FFF2-40B4-BE49-F238E27FC236}">
                  <a16:creationId xmlns:a16="http://schemas.microsoft.com/office/drawing/2014/main" id="{31AF3C58-6738-90C6-2E62-22A392E9E513}"/>
                </a:ext>
              </a:extLst>
            </p:cNvPr>
            <p:cNvCxnSpPr>
              <a:cxnSpLocks/>
            </p:cNvCxnSpPr>
            <p:nvPr/>
          </p:nvCxnSpPr>
          <p:spPr>
            <a:xfrm>
              <a:off x="406577" y="6289566"/>
              <a:ext cx="2387418"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6E32966-9DEB-1822-87B1-7360BECE61B0}"/>
                </a:ext>
              </a:extLst>
            </p:cNvPr>
            <p:cNvSpPr/>
            <p:nvPr/>
          </p:nvSpPr>
          <p:spPr>
            <a:xfrm>
              <a:off x="296407" y="6190264"/>
              <a:ext cx="73153" cy="7182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964DAB2F-2687-5A8E-1EF4-59F882C22A31}"/>
              </a:ext>
            </a:extLst>
          </p:cNvPr>
          <p:cNvGrpSpPr/>
          <p:nvPr/>
        </p:nvGrpSpPr>
        <p:grpSpPr>
          <a:xfrm>
            <a:off x="3360026" y="4218059"/>
            <a:ext cx="2497588" cy="99302"/>
            <a:chOff x="296407" y="6190264"/>
            <a:chExt cx="2497588" cy="99302"/>
          </a:xfrm>
          <a:solidFill>
            <a:srgbClr val="FF0000"/>
          </a:solidFill>
        </p:grpSpPr>
        <p:cxnSp>
          <p:nvCxnSpPr>
            <p:cNvPr id="16" name="直線コネクタ 15">
              <a:extLst>
                <a:ext uri="{FF2B5EF4-FFF2-40B4-BE49-F238E27FC236}">
                  <a16:creationId xmlns:a16="http://schemas.microsoft.com/office/drawing/2014/main" id="{64E3BCD6-A8EC-A552-6A5A-2BC61AED1DED}"/>
                </a:ext>
              </a:extLst>
            </p:cNvPr>
            <p:cNvCxnSpPr>
              <a:cxnSpLocks/>
            </p:cNvCxnSpPr>
            <p:nvPr/>
          </p:nvCxnSpPr>
          <p:spPr>
            <a:xfrm>
              <a:off x="406577" y="6289566"/>
              <a:ext cx="2387418"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922A16F3-AE0F-290D-E59E-613C48101C0D}"/>
                </a:ext>
              </a:extLst>
            </p:cNvPr>
            <p:cNvSpPr/>
            <p:nvPr/>
          </p:nvSpPr>
          <p:spPr>
            <a:xfrm>
              <a:off x="296407" y="6190264"/>
              <a:ext cx="73153" cy="7182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F8E170F3-6C7E-C62A-E553-D123A22FA498}"/>
              </a:ext>
            </a:extLst>
          </p:cNvPr>
          <p:cNvGrpSpPr/>
          <p:nvPr/>
        </p:nvGrpSpPr>
        <p:grpSpPr>
          <a:xfrm>
            <a:off x="3330000" y="5988524"/>
            <a:ext cx="2497588" cy="99302"/>
            <a:chOff x="296407" y="6190264"/>
            <a:chExt cx="2497588" cy="99302"/>
          </a:xfrm>
          <a:solidFill>
            <a:srgbClr val="FF0000"/>
          </a:solidFill>
        </p:grpSpPr>
        <p:cxnSp>
          <p:nvCxnSpPr>
            <p:cNvPr id="21" name="直線コネクタ 20">
              <a:extLst>
                <a:ext uri="{FF2B5EF4-FFF2-40B4-BE49-F238E27FC236}">
                  <a16:creationId xmlns:a16="http://schemas.microsoft.com/office/drawing/2014/main" id="{E069A459-7958-494A-C0FA-C1B74B13054A}"/>
                </a:ext>
              </a:extLst>
            </p:cNvPr>
            <p:cNvCxnSpPr>
              <a:cxnSpLocks/>
            </p:cNvCxnSpPr>
            <p:nvPr/>
          </p:nvCxnSpPr>
          <p:spPr>
            <a:xfrm>
              <a:off x="406577" y="6289566"/>
              <a:ext cx="2387418"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F602C33E-4B65-EAB6-4583-6430FDCCDB6D}"/>
                </a:ext>
              </a:extLst>
            </p:cNvPr>
            <p:cNvSpPr/>
            <p:nvPr/>
          </p:nvSpPr>
          <p:spPr>
            <a:xfrm>
              <a:off x="296407" y="6190264"/>
              <a:ext cx="73153" cy="7182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1808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オブジェクト 8">
            <a:extLst>
              <a:ext uri="{FF2B5EF4-FFF2-40B4-BE49-F238E27FC236}">
                <a16:creationId xmlns:a16="http://schemas.microsoft.com/office/drawing/2014/main" id="{1B9D0546-7B19-5038-F0D9-37F336C270EA}"/>
              </a:ext>
            </a:extLst>
          </p:cNvPr>
          <p:cNvGraphicFramePr>
            <a:graphicFrameLocks noChangeAspect="1"/>
          </p:cNvGraphicFramePr>
          <p:nvPr>
            <p:extLst>
              <p:ext uri="{D42A27DB-BD31-4B8C-83A1-F6EECF244321}">
                <p14:modId xmlns:p14="http://schemas.microsoft.com/office/powerpoint/2010/main" val="1942247799"/>
              </p:ext>
            </p:extLst>
          </p:nvPr>
        </p:nvGraphicFramePr>
        <p:xfrm>
          <a:off x="3330000" y="1825200"/>
          <a:ext cx="8505825" cy="4724400"/>
        </p:xfrm>
        <a:graphic>
          <a:graphicData uri="http://schemas.openxmlformats.org/presentationml/2006/ole">
            <mc:AlternateContent xmlns:mc="http://schemas.openxmlformats.org/markup-compatibility/2006">
              <mc:Choice xmlns:v="urn:schemas-microsoft-com:vml" Requires="v">
                <p:oleObj name="Worksheet" r:id="rId2" imgW="8505829" imgH="4724374" progId="Excel.Sheet.12">
                  <p:link updateAutomatic="1"/>
                </p:oleObj>
              </mc:Choice>
              <mc:Fallback>
                <p:oleObj name="Worksheet" r:id="rId2" imgW="8505829" imgH="4724374" progId="Excel.Sheet.12">
                  <p:link updateAutomatic="1"/>
                  <p:pic>
                    <p:nvPicPr>
                      <p:cNvPr id="9" name="オブジェクト 8">
                        <a:extLst>
                          <a:ext uri="{FF2B5EF4-FFF2-40B4-BE49-F238E27FC236}">
                            <a16:creationId xmlns:a16="http://schemas.microsoft.com/office/drawing/2014/main" id="{1B9D0546-7B19-5038-F0D9-37F336C270EA}"/>
                          </a:ext>
                        </a:extLst>
                      </p:cNvPr>
                      <p:cNvPicPr/>
                      <p:nvPr/>
                    </p:nvPicPr>
                    <p:blipFill>
                      <a:blip r:embed="rId3"/>
                      <a:stretch>
                        <a:fillRect/>
                      </a:stretch>
                    </p:blipFill>
                    <p:spPr>
                      <a:xfrm>
                        <a:off x="3330000" y="1825200"/>
                        <a:ext cx="8505825" cy="4724400"/>
                      </a:xfrm>
                      <a:prstGeom prst="rect">
                        <a:avLst/>
                      </a:prstGeom>
                    </p:spPr>
                  </p:pic>
                </p:oleObj>
              </mc:Fallback>
            </mc:AlternateContent>
          </a:graphicData>
        </a:graphic>
      </p:graphicFrame>
      <p:pic>
        <p:nvPicPr>
          <p:cNvPr id="18" name="図 17">
            <a:extLst>
              <a:ext uri="{FF2B5EF4-FFF2-40B4-BE49-F238E27FC236}">
                <a16:creationId xmlns:a16="http://schemas.microsoft.com/office/drawing/2014/main" id="{24CB1F0F-3F2E-43BF-82EB-AD360DCB9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27</a:t>
            </a:fld>
            <a:endParaRPr kumimoji="1" lang="ja-JP" altLang="en-US" dirty="0"/>
          </a:p>
        </p:txBody>
      </p:sp>
      <p:sp>
        <p:nvSpPr>
          <p:cNvPr id="8" name="テキスト ボックス 7">
            <a:extLst>
              <a:ext uri="{FF2B5EF4-FFF2-40B4-BE49-F238E27FC236}">
                <a16:creationId xmlns:a16="http://schemas.microsoft.com/office/drawing/2014/main" id="{0203AA78-D150-4BB6-82A7-8C50A819614C}"/>
              </a:ext>
            </a:extLst>
          </p:cNvPr>
          <p:cNvSpPr txBox="1"/>
          <p:nvPr/>
        </p:nvSpPr>
        <p:spPr>
          <a:xfrm>
            <a:off x="3439096" y="689907"/>
            <a:ext cx="3867930" cy="461665"/>
          </a:xfrm>
          <a:prstGeom prst="rect">
            <a:avLst/>
          </a:prstGeom>
          <a:noFill/>
        </p:spPr>
        <p:txBody>
          <a:bodyPr wrap="square" rtlCol="0" anchor="ctr">
            <a:spAutoFit/>
          </a:bodyPr>
          <a:lstStyle/>
          <a:p>
            <a:r>
              <a:rPr lang="ja-JP" altLang="en-US" sz="2400" u="sng" dirty="0">
                <a:solidFill>
                  <a:srgbClr val="FF5050"/>
                </a:solidFill>
                <a:latin typeface="Meiryo" panose="020B0604030504040204" pitchFamily="34" charset="-128"/>
                <a:ea typeface="Meiryo" panose="020B0604030504040204" pitchFamily="34" charset="-128"/>
              </a:rPr>
              <a:t>設定６　高粗利ランキング</a:t>
            </a:r>
            <a:endParaRPr lang="en-US" altLang="ja-JP" sz="2400" u="sng" dirty="0">
              <a:solidFill>
                <a:srgbClr val="FF5050"/>
              </a:solidFill>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A359EEE5-0FA7-D349-1558-4AB2AAF2C81C}"/>
              </a:ext>
            </a:extLst>
          </p:cNvPr>
          <p:cNvPicPr>
            <a:picLocks noChangeAspect="1"/>
          </p:cNvPicPr>
          <p:nvPr/>
        </p:nvPicPr>
        <p:blipFill>
          <a:blip r:embed="rId5"/>
          <a:stretch>
            <a:fillRect/>
          </a:stretch>
        </p:blipFill>
        <p:spPr>
          <a:xfrm>
            <a:off x="1666875" y="599428"/>
            <a:ext cx="716572" cy="685417"/>
          </a:xfrm>
          <a:prstGeom prst="rect">
            <a:avLst/>
          </a:prstGeom>
        </p:spPr>
      </p:pic>
      <p:sp>
        <p:nvSpPr>
          <p:cNvPr id="11" name="テキスト ボックス 10">
            <a:extLst>
              <a:ext uri="{FF2B5EF4-FFF2-40B4-BE49-F238E27FC236}">
                <a16:creationId xmlns:a16="http://schemas.microsoft.com/office/drawing/2014/main" id="{439B1933-35A5-2E2C-C828-B8212C33B930}"/>
              </a:ext>
            </a:extLst>
          </p:cNvPr>
          <p:cNvSpPr txBox="1"/>
          <p:nvPr/>
        </p:nvSpPr>
        <p:spPr>
          <a:xfrm>
            <a:off x="2236568" y="715669"/>
            <a:ext cx="1142557" cy="369332"/>
          </a:xfrm>
          <a:prstGeom prst="rect">
            <a:avLst/>
          </a:prstGeom>
          <a:noFill/>
        </p:spPr>
        <p:txBody>
          <a:bodyPr wrap="square" rtlCol="0">
            <a:spAutoFit/>
          </a:bodyPr>
          <a:lstStyle/>
          <a:p>
            <a:r>
              <a:rPr kumimoji="1" lang="en-US" altLang="ja-JP" dirty="0">
                <a:solidFill>
                  <a:srgbClr val="FF0000"/>
                </a:solidFill>
                <a:latin typeface="Meiryo UI" panose="020B0604030504040204" pitchFamily="50" charset="-128"/>
                <a:ea typeface="Meiryo UI" panose="020B0604030504040204" pitchFamily="50" charset="-128"/>
              </a:rPr>
              <a:t>【ALERT】</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CC7BCC2-F1BF-60FA-5E4B-831A63A22F41}"/>
              </a:ext>
            </a:extLst>
          </p:cNvPr>
          <p:cNvSpPr txBox="1"/>
          <p:nvPr/>
        </p:nvSpPr>
        <p:spPr>
          <a:xfrm>
            <a:off x="131471" y="55134"/>
            <a:ext cx="10449443" cy="400110"/>
          </a:xfrm>
          <a:prstGeom prst="rect">
            <a:avLst/>
          </a:prstGeom>
          <a:noFill/>
        </p:spPr>
        <p:txBody>
          <a:bodyPr wrap="square" rtlCol="0">
            <a:spAutoFit/>
          </a:bodyPr>
          <a:lstStyle/>
          <a:p>
            <a:r>
              <a:rPr lang="zh-TW" altLang="en-US" sz="2000" dirty="0">
                <a:solidFill>
                  <a:schemeClr val="bg1"/>
                </a:solidFill>
                <a:latin typeface="Meiryo UI" panose="020B0604030504040204" pitchFamily="50" charset="-128"/>
                <a:ea typeface="Meiryo UI" panose="020B0604030504040204" pitchFamily="50" charset="-128"/>
              </a:rPr>
              <a:t>設定分析</a:t>
            </a:r>
            <a:r>
              <a:rPr lang="ja-JP" altLang="en-US" sz="2000" dirty="0">
                <a:solidFill>
                  <a:schemeClr val="bg1"/>
                </a:solidFill>
                <a:latin typeface="Meiryo UI" panose="020B0604030504040204" pitchFamily="50" charset="-128"/>
                <a:ea typeface="Meiryo UI" panose="020B0604030504040204" pitchFamily="50" charset="-128"/>
              </a:rPr>
              <a:t>②　</a:t>
            </a:r>
            <a:r>
              <a:rPr lang="en-US" altLang="ja-JP" sz="2000" dirty="0">
                <a:solidFill>
                  <a:schemeClr val="bg1"/>
                </a:solidFill>
                <a:latin typeface="Meiryo UI" panose="020B0604030504040204" pitchFamily="50" charset="-128"/>
                <a:ea typeface="Meiryo UI" panose="020B0604030504040204" pitchFamily="50" charset="-128"/>
              </a:rPr>
              <a:t>【ALERT】</a:t>
            </a:r>
            <a:r>
              <a:rPr lang="ja-JP" altLang="en-US" sz="2000" dirty="0">
                <a:solidFill>
                  <a:schemeClr val="bg1"/>
                </a:solidFill>
                <a:latin typeface="Meiryo UI" panose="020B0604030504040204" pitchFamily="50" charset="-128"/>
                <a:ea typeface="Meiryo UI" panose="020B0604030504040204" pitchFamily="50" charset="-128"/>
              </a:rPr>
              <a:t>設定①⑥要確認・粗利ランキング／</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pic>
        <p:nvPicPr>
          <p:cNvPr id="4" name="図 3">
            <a:extLst>
              <a:ext uri="{FF2B5EF4-FFF2-40B4-BE49-F238E27FC236}">
                <a16:creationId xmlns:a16="http://schemas.microsoft.com/office/drawing/2014/main" id="{759F278A-43CD-797A-8F4A-23D31A3D1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63" y="681225"/>
            <a:ext cx="930286" cy="479238"/>
          </a:xfrm>
          <a:prstGeom prst="rect">
            <a:avLst/>
          </a:prstGeom>
        </p:spPr>
      </p:pic>
      <p:pic>
        <p:nvPicPr>
          <p:cNvPr id="5" name="図 4">
            <a:extLst>
              <a:ext uri="{FF2B5EF4-FFF2-40B4-BE49-F238E27FC236}">
                <a16:creationId xmlns:a16="http://schemas.microsoft.com/office/drawing/2014/main" id="{8E2C81F0-6266-9914-9138-D44A52FB88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52" y="647969"/>
            <a:ext cx="545270" cy="545270"/>
          </a:xfrm>
          <a:prstGeom prst="rect">
            <a:avLst/>
          </a:prstGeom>
        </p:spPr>
      </p:pic>
      <p:graphicFrame>
        <p:nvGraphicFramePr>
          <p:cNvPr id="6" name="オブジェクト 5">
            <a:extLst>
              <a:ext uri="{FF2B5EF4-FFF2-40B4-BE49-F238E27FC236}">
                <a16:creationId xmlns:a16="http://schemas.microsoft.com/office/drawing/2014/main" id="{E525B5C4-4F89-A0DA-A8B1-725864DE49E3}"/>
              </a:ext>
            </a:extLst>
          </p:cNvPr>
          <p:cNvGraphicFramePr>
            <a:graphicFrameLocks noChangeAspect="1"/>
          </p:cNvGraphicFramePr>
          <p:nvPr>
            <p:extLst>
              <p:ext uri="{D42A27DB-BD31-4B8C-83A1-F6EECF244321}">
                <p14:modId xmlns:p14="http://schemas.microsoft.com/office/powerpoint/2010/main" val="930696759"/>
              </p:ext>
            </p:extLst>
          </p:nvPr>
        </p:nvGraphicFramePr>
        <p:xfrm>
          <a:off x="129600" y="1767600"/>
          <a:ext cx="3095625" cy="4752975"/>
        </p:xfrm>
        <a:graphic>
          <a:graphicData uri="http://schemas.openxmlformats.org/presentationml/2006/ole">
            <mc:AlternateContent xmlns:mc="http://schemas.openxmlformats.org/markup-compatibility/2006">
              <mc:Choice xmlns:v="urn:schemas-microsoft-com:vml" Requires="v">
                <p:oleObj name="Worksheet" r:id="rId8" imgW="3095773" imgH="4752872" progId="Excel.Sheet.12">
                  <p:link updateAutomatic="1"/>
                </p:oleObj>
              </mc:Choice>
              <mc:Fallback>
                <p:oleObj name="Worksheet" r:id="rId8" imgW="3095773" imgH="4752872" progId="Excel.Sheet.12">
                  <p:link updateAutomatic="1"/>
                  <p:pic>
                    <p:nvPicPr>
                      <p:cNvPr id="6" name="オブジェクト 5">
                        <a:extLst>
                          <a:ext uri="{FF2B5EF4-FFF2-40B4-BE49-F238E27FC236}">
                            <a16:creationId xmlns:a16="http://schemas.microsoft.com/office/drawing/2014/main" id="{E525B5C4-4F89-A0DA-A8B1-725864DE49E3}"/>
                          </a:ext>
                        </a:extLst>
                      </p:cNvPr>
                      <p:cNvPicPr/>
                      <p:nvPr/>
                    </p:nvPicPr>
                    <p:blipFill>
                      <a:blip r:embed="rId9"/>
                      <a:stretch>
                        <a:fillRect/>
                      </a:stretch>
                    </p:blipFill>
                    <p:spPr>
                      <a:xfrm>
                        <a:off x="129600" y="1767600"/>
                        <a:ext cx="3095625" cy="4752975"/>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CE4ADFEE-B55B-B6EE-59C4-3AAEE9BA2F06}"/>
              </a:ext>
            </a:extLst>
          </p:cNvPr>
          <p:cNvSpPr txBox="1"/>
          <p:nvPr/>
        </p:nvSpPr>
        <p:spPr>
          <a:xfrm>
            <a:off x="101152" y="1187687"/>
            <a:ext cx="513124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設定⑥で利益を還元できていない・プラスになっている機種のランキング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同一機種が連続してランクインしている場合は要注意</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769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8E8DA1-AD33-106C-9810-076DB13B75B4}"/>
              </a:ext>
            </a:extLst>
          </p:cNvPr>
          <p:cNvSpPr/>
          <p:nvPr/>
        </p:nvSpPr>
        <p:spPr>
          <a:xfrm>
            <a:off x="0" y="3166"/>
            <a:ext cx="12192000" cy="694373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733C9B12-75E1-BA91-9AD4-89A3CE7EE905}"/>
              </a:ext>
            </a:extLst>
          </p:cNvPr>
          <p:cNvSpPr>
            <a:spLocks noGrp="1"/>
          </p:cNvSpPr>
          <p:nvPr>
            <p:ph type="title"/>
          </p:nvPr>
        </p:nvSpPr>
        <p:spPr>
          <a:xfrm>
            <a:off x="1308100" y="3309571"/>
            <a:ext cx="10718800" cy="1325563"/>
          </a:xfrm>
        </p:spPr>
        <p:txBody>
          <a:bodyPr/>
          <a:lstStyle/>
          <a:p>
            <a:pPr algn="ctr"/>
            <a:r>
              <a:rPr lang="en-US" altLang="ja-JP" sz="3600" b="1" dirty="0">
                <a:latin typeface="メイリオ" panose="020B0604030504040204" pitchFamily="50" charset="-128"/>
                <a:ea typeface="メイリオ" panose="020B0604030504040204" pitchFamily="50" charset="-128"/>
              </a:rPr>
              <a:t>STEP</a:t>
            </a: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04【</a:t>
            </a:r>
            <a:r>
              <a:rPr lang="ja-JP" altLang="en-US" sz="3600" b="1" dirty="0">
                <a:latin typeface="メイリオ" panose="020B0604030504040204" pitchFamily="50" charset="-128"/>
                <a:ea typeface="メイリオ" panose="020B0604030504040204" pitchFamily="50" charset="-128"/>
              </a:rPr>
              <a:t>適正台数・入替設置トレンド分析</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0809159-D6B9-50AD-C909-C1E0E3DABC2D}"/>
              </a:ext>
            </a:extLst>
          </p:cNvPr>
          <p:cNvPicPr>
            <a:picLocks noChangeAspect="1"/>
          </p:cNvPicPr>
          <p:nvPr/>
        </p:nvPicPr>
        <p:blipFill>
          <a:blip r:embed="rId4"/>
          <a:stretch>
            <a:fillRect/>
          </a:stretch>
        </p:blipFill>
        <p:spPr>
          <a:xfrm>
            <a:off x="10812730" y="15866"/>
            <a:ext cx="1365622" cy="518205"/>
          </a:xfrm>
          <a:prstGeom prst="rect">
            <a:avLst/>
          </a:prstGeom>
        </p:spPr>
      </p:pic>
    </p:spTree>
    <p:extLst>
      <p:ext uri="{BB962C8B-B14F-4D97-AF65-F5344CB8AC3E}">
        <p14:creationId xmlns:p14="http://schemas.microsoft.com/office/powerpoint/2010/main" val="210225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BE77982-1E95-DD87-6E78-7FD9F433F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0" name="テキスト ボックス 9">
            <a:extLst>
              <a:ext uri="{FF2B5EF4-FFF2-40B4-BE49-F238E27FC236}">
                <a16:creationId xmlns:a16="http://schemas.microsoft.com/office/drawing/2014/main" id="{DA0AE3A7-8ED0-4BC9-84B1-4809AB9A4910}"/>
              </a:ext>
            </a:extLst>
          </p:cNvPr>
          <p:cNvSpPr txBox="1"/>
          <p:nvPr/>
        </p:nvSpPr>
        <p:spPr>
          <a:xfrm>
            <a:off x="131471" y="55134"/>
            <a:ext cx="10399202" cy="400110"/>
          </a:xfrm>
          <a:prstGeom prst="rect">
            <a:avLst/>
          </a:prstGeom>
          <a:noFill/>
        </p:spPr>
        <p:txBody>
          <a:bodyPr wrap="square" rtlCol="0">
            <a:spAutoFit/>
          </a:bodyPr>
          <a:lstStyle/>
          <a:p>
            <a:r>
              <a:rPr lang="ja-JP" altLang="en-US" sz="2000" dirty="0">
                <a:solidFill>
                  <a:srgbClr val="5F5F5F"/>
                </a:solidFill>
                <a:latin typeface="Meiryo UI" panose="020B0604030504040204" pitchFamily="50" charset="-128"/>
                <a:ea typeface="Meiryo UI" panose="020B0604030504040204" pitchFamily="50" charset="-128"/>
              </a:rPr>
              <a:t>設置効果分析①　</a:t>
            </a:r>
            <a:r>
              <a:rPr lang="en-US" altLang="ja-JP" sz="2000" dirty="0">
                <a:solidFill>
                  <a:srgbClr val="5F5F5F"/>
                </a:solidFill>
                <a:latin typeface="Meiryo UI" panose="020B0604030504040204" pitchFamily="50" charset="-128"/>
                <a:ea typeface="Meiryo UI" panose="020B0604030504040204" pitchFamily="50" charset="-128"/>
              </a:rPr>
              <a:t>【</a:t>
            </a:r>
            <a:r>
              <a:rPr lang="ja-JP" altLang="en-US" sz="2000" dirty="0">
                <a:solidFill>
                  <a:srgbClr val="5F5F5F"/>
                </a:solidFill>
                <a:latin typeface="Meiryo UI" panose="020B0604030504040204" pitchFamily="50" charset="-128"/>
                <a:ea typeface="Meiryo UI" panose="020B0604030504040204" pitchFamily="50" charset="-128"/>
              </a:rPr>
              <a:t>増減台</a:t>
            </a:r>
            <a:r>
              <a:rPr lang="en-US" altLang="ja-JP" sz="2000" dirty="0">
                <a:solidFill>
                  <a:srgbClr val="5F5F5F"/>
                </a:solidFill>
                <a:latin typeface="Meiryo UI" panose="020B0604030504040204" pitchFamily="50" charset="-128"/>
                <a:ea typeface="Meiryo UI" panose="020B0604030504040204" pitchFamily="50" charset="-128"/>
              </a:rPr>
              <a:t>】</a:t>
            </a:r>
            <a:r>
              <a:rPr lang="ja-JP" altLang="en-US" sz="2000" dirty="0">
                <a:solidFill>
                  <a:srgbClr val="5F5F5F"/>
                </a:solidFill>
                <a:latin typeface="Meiryo UI" panose="020B0604030504040204" pitchFamily="50" charset="-128"/>
                <a:ea typeface="Meiryo UI" panose="020B0604030504040204" pitchFamily="50" charset="-128"/>
              </a:rPr>
              <a:t>ランキング／</a:t>
            </a:r>
            <a:r>
              <a:rPr lang="en-US" altLang="ja-JP" sz="2000" dirty="0">
                <a:solidFill>
                  <a:srgbClr val="5F5F5F"/>
                </a:solidFill>
                <a:latin typeface="Meiryo UI" panose="020B0604030504040204" pitchFamily="50" charset="-128"/>
                <a:ea typeface="Meiryo UI" panose="020B0604030504040204" pitchFamily="50" charset="-128"/>
              </a:rPr>
              <a:t>2026</a:t>
            </a:r>
            <a:r>
              <a:rPr lang="ja-JP" altLang="en-US" sz="2000" dirty="0">
                <a:solidFill>
                  <a:srgbClr val="5F5F5F"/>
                </a:solidFill>
                <a:latin typeface="Meiryo UI" panose="020B0604030504040204" pitchFamily="50" charset="-128"/>
                <a:ea typeface="Meiryo UI" panose="020B0604030504040204" pitchFamily="50" charset="-128"/>
              </a:rPr>
              <a:t>年</a:t>
            </a:r>
            <a:r>
              <a:rPr lang="en-US" altLang="ja-JP" sz="2000" dirty="0">
                <a:solidFill>
                  <a:srgbClr val="5F5F5F"/>
                </a:solidFill>
                <a:latin typeface="Meiryo UI" panose="020B0604030504040204" pitchFamily="50" charset="-128"/>
                <a:ea typeface="Meiryo UI" panose="020B0604030504040204" pitchFamily="50" charset="-128"/>
              </a:rPr>
              <a:t>3</a:t>
            </a:r>
            <a:r>
              <a:rPr lang="ja-JP" altLang="en-US" sz="2000" dirty="0">
                <a:solidFill>
                  <a:srgbClr val="5F5F5F"/>
                </a:solidFill>
                <a:latin typeface="Meiryo UI" panose="020B0604030504040204" pitchFamily="50" charset="-128"/>
                <a:ea typeface="Meiryo UI" panose="020B0604030504040204" pitchFamily="50" charset="-128"/>
              </a:rPr>
              <a:t>月号</a:t>
            </a:r>
          </a:p>
        </p:txBody>
      </p:sp>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698798"/>
            <a:ext cx="2954655"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増</a:t>
            </a:r>
            <a:r>
              <a:rPr lang="ja-JP" altLang="en-US" sz="2400" u="sng" dirty="0">
                <a:solidFill>
                  <a:srgbClr val="FF0000"/>
                </a:solidFill>
                <a:latin typeface="Meiryo" panose="020B0604030504040204" pitchFamily="34" charset="-128"/>
                <a:ea typeface="Meiryo" panose="020B0604030504040204" pitchFamily="34" charset="-128"/>
              </a:rPr>
              <a:t>減</a:t>
            </a:r>
            <a:r>
              <a:rPr lang="ja-JP" altLang="en-US" sz="2400" u="sng" dirty="0">
                <a:solidFill>
                  <a:schemeClr val="bg1">
                    <a:lumMod val="50000"/>
                  </a:schemeClr>
                </a:solidFill>
                <a:latin typeface="Meiryo" panose="020B0604030504040204" pitchFamily="34" charset="-128"/>
                <a:ea typeface="Meiryo" panose="020B0604030504040204" pitchFamily="34" charset="-128"/>
              </a:rPr>
              <a:t>台数ランキング</a:t>
            </a:r>
            <a:endParaRPr lang="ja-JP" altLang="en-US" sz="2400" u="sng" dirty="0">
              <a:solidFill>
                <a:srgbClr val="0070C0"/>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29</a:t>
            </a:fld>
            <a:endParaRPr kumimoji="1" lang="ja-JP" altLang="en-US" dirty="0"/>
          </a:p>
        </p:txBody>
      </p:sp>
      <p:sp>
        <p:nvSpPr>
          <p:cNvPr id="11" name="テキスト ボックス 10">
            <a:extLst>
              <a:ext uri="{FF2B5EF4-FFF2-40B4-BE49-F238E27FC236}">
                <a16:creationId xmlns:a16="http://schemas.microsoft.com/office/drawing/2014/main" id="{3A00297C-0EC1-4655-9E86-4B74090847AC}"/>
              </a:ext>
            </a:extLst>
          </p:cNvPr>
          <p:cNvSpPr txBox="1"/>
          <p:nvPr/>
        </p:nvSpPr>
        <p:spPr>
          <a:xfrm>
            <a:off x="1781135" y="1533992"/>
            <a:ext cx="2749471"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2000" dirty="0">
                <a:solidFill>
                  <a:srgbClr val="0070C0"/>
                </a:solidFill>
                <a:latin typeface="Meiryo" panose="020B0604030504040204" pitchFamily="34" charset="-128"/>
                <a:ea typeface="Meiryo" panose="020B0604030504040204" pitchFamily="34" charset="-128"/>
              </a:rPr>
              <a:t>増台</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数ランキング＞</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F4F4F495-A0B4-47D7-B571-4FE41869A9FD}"/>
              </a:ext>
            </a:extLst>
          </p:cNvPr>
          <p:cNvSpPr txBox="1"/>
          <p:nvPr/>
        </p:nvSpPr>
        <p:spPr>
          <a:xfrm>
            <a:off x="7662256" y="1533992"/>
            <a:ext cx="2749471"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2000" dirty="0">
                <a:solidFill>
                  <a:srgbClr val="FF0000"/>
                </a:solidFill>
                <a:latin typeface="Meiryo" panose="020B0604030504040204" pitchFamily="34" charset="-128"/>
                <a:ea typeface="Meiryo" panose="020B0604030504040204" pitchFamily="34" charset="-128"/>
              </a:rPr>
              <a:t>減台</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数ランキング＞</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F06E74A7-BD56-EA02-C038-C51EFE984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3" name="図 2">
            <a:extLst>
              <a:ext uri="{FF2B5EF4-FFF2-40B4-BE49-F238E27FC236}">
                <a16:creationId xmlns:a16="http://schemas.microsoft.com/office/drawing/2014/main" id="{DA41D15B-7950-62AC-BEE1-1092226B6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graphicFrame>
        <p:nvGraphicFramePr>
          <p:cNvPr id="7" name="オブジェクト 6">
            <a:extLst>
              <a:ext uri="{FF2B5EF4-FFF2-40B4-BE49-F238E27FC236}">
                <a16:creationId xmlns:a16="http://schemas.microsoft.com/office/drawing/2014/main" id="{7518FCDB-C3D6-165D-BFA7-B7C98B927E8F}"/>
              </a:ext>
            </a:extLst>
          </p:cNvPr>
          <p:cNvGraphicFramePr>
            <a:graphicFrameLocks noChangeAspect="1"/>
          </p:cNvGraphicFramePr>
          <p:nvPr>
            <p:extLst>
              <p:ext uri="{D42A27DB-BD31-4B8C-83A1-F6EECF244321}">
                <p14:modId xmlns:p14="http://schemas.microsoft.com/office/powerpoint/2010/main" val="710164704"/>
              </p:ext>
            </p:extLst>
          </p:nvPr>
        </p:nvGraphicFramePr>
        <p:xfrm>
          <a:off x="399600" y="1987200"/>
          <a:ext cx="5514975" cy="4467225"/>
        </p:xfrm>
        <a:graphic>
          <a:graphicData uri="http://schemas.openxmlformats.org/presentationml/2006/ole">
            <mc:AlternateContent xmlns:mc="http://schemas.openxmlformats.org/markup-compatibility/2006">
              <mc:Choice xmlns:v="urn:schemas-microsoft-com:vml" Requires="v">
                <p:oleObj name="Worksheet" r:id="rId6" imgW="5514856" imgH="4467199" progId="Excel.Sheet.12">
                  <p:link updateAutomatic="1"/>
                </p:oleObj>
              </mc:Choice>
              <mc:Fallback>
                <p:oleObj name="Worksheet" r:id="rId6" imgW="5514856" imgH="4467199" progId="Excel.Sheet.12">
                  <p:link updateAutomatic="1"/>
                  <p:pic>
                    <p:nvPicPr>
                      <p:cNvPr id="7" name="オブジェクト 6">
                        <a:extLst>
                          <a:ext uri="{FF2B5EF4-FFF2-40B4-BE49-F238E27FC236}">
                            <a16:creationId xmlns:a16="http://schemas.microsoft.com/office/drawing/2014/main" id="{7518FCDB-C3D6-165D-BFA7-B7C98B927E8F}"/>
                          </a:ext>
                        </a:extLst>
                      </p:cNvPr>
                      <p:cNvPicPr/>
                      <p:nvPr/>
                    </p:nvPicPr>
                    <p:blipFill>
                      <a:blip r:embed="rId7"/>
                      <a:stretch>
                        <a:fillRect/>
                      </a:stretch>
                    </p:blipFill>
                    <p:spPr>
                      <a:xfrm>
                        <a:off x="399600" y="1987200"/>
                        <a:ext cx="5514975" cy="4467225"/>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EC60B4BC-2576-61FB-B7F9-B7100D6495F6}"/>
              </a:ext>
            </a:extLst>
          </p:cNvPr>
          <p:cNvGraphicFramePr>
            <a:graphicFrameLocks noChangeAspect="1"/>
          </p:cNvGraphicFramePr>
          <p:nvPr>
            <p:extLst>
              <p:ext uri="{D42A27DB-BD31-4B8C-83A1-F6EECF244321}">
                <p14:modId xmlns:p14="http://schemas.microsoft.com/office/powerpoint/2010/main" val="67358825"/>
              </p:ext>
            </p:extLst>
          </p:nvPr>
        </p:nvGraphicFramePr>
        <p:xfrm>
          <a:off x="6278400" y="1987200"/>
          <a:ext cx="5514975" cy="4467225"/>
        </p:xfrm>
        <a:graphic>
          <a:graphicData uri="http://schemas.openxmlformats.org/presentationml/2006/ole">
            <mc:AlternateContent xmlns:mc="http://schemas.openxmlformats.org/markup-compatibility/2006">
              <mc:Choice xmlns:v="urn:schemas-microsoft-com:vml" Requires="v">
                <p:oleObj name="Worksheet" r:id="rId8" imgW="5514856" imgH="4467199" progId="Excel.Sheet.12">
                  <p:link updateAutomatic="1"/>
                </p:oleObj>
              </mc:Choice>
              <mc:Fallback>
                <p:oleObj name="Worksheet" r:id="rId8" imgW="5514856" imgH="4467199" progId="Excel.Sheet.12">
                  <p:link updateAutomatic="1"/>
                  <p:pic>
                    <p:nvPicPr>
                      <p:cNvPr id="8" name="オブジェクト 7">
                        <a:extLst>
                          <a:ext uri="{FF2B5EF4-FFF2-40B4-BE49-F238E27FC236}">
                            <a16:creationId xmlns:a16="http://schemas.microsoft.com/office/drawing/2014/main" id="{EC60B4BC-2576-61FB-B7F9-B7100D6495F6}"/>
                          </a:ext>
                        </a:extLst>
                      </p:cNvPr>
                      <p:cNvPicPr/>
                      <p:nvPr/>
                    </p:nvPicPr>
                    <p:blipFill>
                      <a:blip r:embed="rId9"/>
                      <a:stretch>
                        <a:fillRect/>
                      </a:stretch>
                    </p:blipFill>
                    <p:spPr>
                      <a:xfrm>
                        <a:off x="6278400" y="1987200"/>
                        <a:ext cx="5514975" cy="4467225"/>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30D64AB3-2DA7-835E-4EFB-7373E61891B0}"/>
              </a:ext>
            </a:extLst>
          </p:cNvPr>
          <p:cNvSpPr txBox="1"/>
          <p:nvPr/>
        </p:nvSpPr>
        <p:spPr>
          <a:xfrm>
            <a:off x="-471357" y="2797554"/>
            <a:ext cx="396712" cy="1785104"/>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a:t>
            </a:r>
            <a:r>
              <a:rPr kumimoji="1" lang="en-US" altLang="ja-JP" sz="1000" dirty="0">
                <a:solidFill>
                  <a:srgbClr val="00B050"/>
                </a:solidFill>
                <a:latin typeface="Meiryo UI" panose="020B0604030504040204" pitchFamily="50" charset="-128"/>
                <a:ea typeface="Meiryo UI" panose="020B0604030504040204" pitchFamily="50" charset="-128"/>
              </a:rPr>
              <a:t>6.4</a:t>
            </a:r>
            <a:r>
              <a:rPr kumimoji="1" lang="ja-JP" altLang="en-US" sz="1000" dirty="0">
                <a:solidFill>
                  <a:srgbClr val="00B050"/>
                </a:solidFill>
                <a:latin typeface="Meiryo UI" panose="020B0604030504040204" pitchFamily="50" charset="-128"/>
                <a:ea typeface="Meiryo UI" panose="020B0604030504040204" pitchFamily="50" charset="-128"/>
              </a:rPr>
              <a:t>号機以前</a:t>
            </a:r>
            <a:r>
              <a:rPr kumimoji="1" lang="en-US" altLang="ja-JP" sz="1000" dirty="0">
                <a:solidFill>
                  <a:srgbClr val="00B050"/>
                </a:solidFill>
                <a:latin typeface="Meiryo UI" panose="020B0604030504040204" pitchFamily="50" charset="-128"/>
                <a:ea typeface="Meiryo UI" panose="020B0604030504040204" pitchFamily="50" charset="-128"/>
              </a:rPr>
              <a:t>AT</a:t>
            </a:r>
            <a:r>
              <a:rPr kumimoji="1" lang="ja-JP" altLang="en-US" sz="1000" dirty="0">
                <a:solidFill>
                  <a:srgbClr val="00B050"/>
                </a:solidFill>
                <a:latin typeface="Meiryo UI" panose="020B0604030504040204" pitchFamily="50" charset="-128"/>
                <a:ea typeface="Meiryo UI" panose="020B0604030504040204" pitchFamily="50" charset="-128"/>
              </a:rPr>
              <a:t>機種</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26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8E8DA1-AD33-106C-9810-076DB13B75B4}"/>
              </a:ext>
            </a:extLst>
          </p:cNvPr>
          <p:cNvSpPr/>
          <p:nvPr/>
        </p:nvSpPr>
        <p:spPr>
          <a:xfrm>
            <a:off x="0" y="3166"/>
            <a:ext cx="12192000" cy="694373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733C9B12-75E1-BA91-9AD4-89A3CE7EE905}"/>
              </a:ext>
            </a:extLst>
          </p:cNvPr>
          <p:cNvSpPr>
            <a:spLocks noGrp="1"/>
          </p:cNvSpPr>
          <p:nvPr>
            <p:ph type="title"/>
          </p:nvPr>
        </p:nvSpPr>
        <p:spPr>
          <a:xfrm>
            <a:off x="2438400" y="2964651"/>
            <a:ext cx="7645400" cy="1325563"/>
          </a:xfrm>
        </p:spPr>
        <p:txBody>
          <a:bodyPr/>
          <a:lstStyle/>
          <a:p>
            <a:pPr algn="ctr"/>
            <a:r>
              <a:rPr lang="en-US" altLang="ja-JP" sz="3600" b="1" dirty="0">
                <a:latin typeface="メイリオ" panose="020B0604030504040204" pitchFamily="50" charset="-128"/>
                <a:ea typeface="メイリオ" panose="020B0604030504040204" pitchFamily="50" charset="-128"/>
              </a:rPr>
              <a:t>STEP</a:t>
            </a: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01【</a:t>
            </a:r>
            <a:r>
              <a:rPr lang="ja-JP" altLang="en-US" sz="3600" b="1" dirty="0">
                <a:latin typeface="メイリオ" panose="020B0604030504040204" pitchFamily="50" charset="-128"/>
                <a:ea typeface="メイリオ" panose="020B0604030504040204" pitchFamily="50" charset="-128"/>
              </a:rPr>
              <a:t>当月基本情報</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0809159-D6B9-50AD-C909-C1E0E3DABC2D}"/>
              </a:ext>
            </a:extLst>
          </p:cNvPr>
          <p:cNvPicPr>
            <a:picLocks noChangeAspect="1"/>
          </p:cNvPicPr>
          <p:nvPr/>
        </p:nvPicPr>
        <p:blipFill>
          <a:blip r:embed="rId4"/>
          <a:stretch>
            <a:fillRect/>
          </a:stretch>
        </p:blipFill>
        <p:spPr>
          <a:xfrm>
            <a:off x="10812730" y="15866"/>
            <a:ext cx="1365622" cy="518205"/>
          </a:xfrm>
          <a:prstGeom prst="rect">
            <a:avLst/>
          </a:prstGeom>
        </p:spPr>
      </p:pic>
    </p:spTree>
    <p:extLst>
      <p:ext uri="{BB962C8B-B14F-4D97-AF65-F5344CB8AC3E}">
        <p14:creationId xmlns:p14="http://schemas.microsoft.com/office/powerpoint/2010/main" val="2275285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55C4BCF4-E505-00C2-64B7-124305B03C35}"/>
              </a:ext>
            </a:extLst>
          </p:cNvPr>
          <p:cNvGraphicFramePr>
            <a:graphicFrameLocks noChangeAspect="1"/>
          </p:cNvGraphicFramePr>
          <p:nvPr>
            <p:extLst>
              <p:ext uri="{D42A27DB-BD31-4B8C-83A1-F6EECF244321}">
                <p14:modId xmlns:p14="http://schemas.microsoft.com/office/powerpoint/2010/main" val="3714147332"/>
              </p:ext>
            </p:extLst>
          </p:nvPr>
        </p:nvGraphicFramePr>
        <p:xfrm>
          <a:off x="687388" y="1731963"/>
          <a:ext cx="10820400" cy="4729162"/>
        </p:xfrm>
        <a:graphic>
          <a:graphicData uri="http://schemas.openxmlformats.org/presentationml/2006/ole">
            <mc:AlternateContent xmlns:mc="http://schemas.openxmlformats.org/markup-compatibility/2006">
              <mc:Choice xmlns:v="urn:schemas-microsoft-com:vml" Requires="v">
                <p:oleObj name="Worksheet" r:id="rId3" imgW="11153945" imgH="4876942" progId="Excel.Sheet.12">
                  <p:link updateAutomatic="1"/>
                </p:oleObj>
              </mc:Choice>
              <mc:Fallback>
                <p:oleObj name="Worksheet" r:id="rId3" imgW="11153945" imgH="4876942" progId="Excel.Sheet.12">
                  <p:link updateAutomatic="1"/>
                  <p:pic>
                    <p:nvPicPr>
                      <p:cNvPr id="5" name="オブジェクト 4">
                        <a:extLst>
                          <a:ext uri="{FF2B5EF4-FFF2-40B4-BE49-F238E27FC236}">
                            <a16:creationId xmlns:a16="http://schemas.microsoft.com/office/drawing/2014/main" id="{55C4BCF4-E505-00C2-64B7-124305B03C35}"/>
                          </a:ext>
                        </a:extLst>
                      </p:cNvPr>
                      <p:cNvPicPr/>
                      <p:nvPr/>
                    </p:nvPicPr>
                    <p:blipFill>
                      <a:blip r:embed="rId4"/>
                      <a:stretch>
                        <a:fillRect/>
                      </a:stretch>
                    </p:blipFill>
                    <p:spPr>
                      <a:xfrm>
                        <a:off x="687388" y="1731963"/>
                        <a:ext cx="10820400" cy="4729162"/>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8AB26ED0-C3CA-20B3-CC6B-FB77C59AA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CFBAEA5-2C60-4C56-9F36-13EC6755CDE7}"/>
              </a:ext>
            </a:extLst>
          </p:cNvPr>
          <p:cNvSpPr txBox="1"/>
          <p:nvPr/>
        </p:nvSpPr>
        <p:spPr>
          <a:xfrm>
            <a:off x="131471" y="55134"/>
            <a:ext cx="10399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設置効果分析②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適正台数考察</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　設置台数別 総合実績／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14" name="テキスト ボックス 13">
            <a:extLst>
              <a:ext uri="{FF2B5EF4-FFF2-40B4-BE49-F238E27FC236}">
                <a16:creationId xmlns:a16="http://schemas.microsoft.com/office/drawing/2014/main" id="{DC1FA6D3-A5EB-4853-8007-89546F12A7E6}"/>
              </a:ext>
            </a:extLst>
          </p:cNvPr>
          <p:cNvSpPr txBox="1"/>
          <p:nvPr/>
        </p:nvSpPr>
        <p:spPr>
          <a:xfrm>
            <a:off x="1666875" y="698798"/>
            <a:ext cx="6960560"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設置台数別 </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総合実績ランキング</a:t>
            </a:r>
            <a:r>
              <a:rPr kumimoji="1" lang="ja-JP" altLang="en-US" sz="24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　</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設置台数：</a:t>
            </a:r>
            <a:r>
              <a:rPr kumimoji="1" lang="en-US" altLang="ja-JP" sz="2400" b="1" i="0" u="none" strike="noStrike" kern="1200" cap="none" spc="0" normalizeH="0" baseline="0" noProof="0" dirty="0">
                <a:ln>
                  <a:noFill/>
                </a:ln>
                <a:solidFill>
                  <a:srgbClr val="00B0F0"/>
                </a:solidFill>
                <a:uLnTx/>
                <a:uFillTx/>
                <a:latin typeface="Meiryo" panose="020B0604030504040204" pitchFamily="34" charset="-128"/>
                <a:ea typeface="Meiryo" panose="020B0604030504040204" pitchFamily="34" charset="-128"/>
                <a:cs typeface="+mn-cs"/>
              </a:rPr>
              <a:t>1</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18" name="テキスト ボックス 17">
            <a:extLst>
              <a:ext uri="{FF2B5EF4-FFF2-40B4-BE49-F238E27FC236}">
                <a16:creationId xmlns:a16="http://schemas.microsoft.com/office/drawing/2014/main" id="{34F90222-DFDF-4B84-B2E0-12889DF2B520}"/>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1" name="テキスト ボックス 10">
            <a:extLst>
              <a:ext uri="{FF2B5EF4-FFF2-40B4-BE49-F238E27FC236}">
                <a16:creationId xmlns:a16="http://schemas.microsoft.com/office/drawing/2014/main" id="{CC364CF1-764F-78BD-0402-36D7AE0EA777}"/>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58F29CF2-3618-7E45-AD73-A85DCCB6D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8" name="図 7">
            <a:extLst>
              <a:ext uri="{FF2B5EF4-FFF2-40B4-BE49-F238E27FC236}">
                <a16:creationId xmlns:a16="http://schemas.microsoft.com/office/drawing/2014/main" id="{07A903CD-575F-13E9-D1F8-EAEC43BE41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sp>
        <p:nvSpPr>
          <p:cNvPr id="4" name="テキスト ボックス 3">
            <a:extLst>
              <a:ext uri="{FF2B5EF4-FFF2-40B4-BE49-F238E27FC236}">
                <a16:creationId xmlns:a16="http://schemas.microsoft.com/office/drawing/2014/main" id="{E739CC22-5CE0-38F6-2B0D-854C5C94BF61}"/>
              </a:ext>
            </a:extLst>
          </p:cNvPr>
          <p:cNvSpPr txBox="1"/>
          <p:nvPr/>
        </p:nvSpPr>
        <p:spPr>
          <a:xfrm>
            <a:off x="615628" y="1487468"/>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3" name="グループ化 2">
            <a:extLst>
              <a:ext uri="{FF2B5EF4-FFF2-40B4-BE49-F238E27FC236}">
                <a16:creationId xmlns:a16="http://schemas.microsoft.com/office/drawing/2014/main" id="{0A9FB6A3-BB6E-72B3-6E28-33F0ECBD5C27}"/>
              </a:ext>
            </a:extLst>
          </p:cNvPr>
          <p:cNvGrpSpPr/>
          <p:nvPr/>
        </p:nvGrpSpPr>
        <p:grpSpPr>
          <a:xfrm>
            <a:off x="677352" y="3035976"/>
            <a:ext cx="2497588" cy="99302"/>
            <a:chOff x="296407" y="6190264"/>
            <a:chExt cx="2497588" cy="99302"/>
          </a:xfrm>
        </p:grpSpPr>
        <p:cxnSp>
          <p:nvCxnSpPr>
            <p:cNvPr id="6" name="直線コネクタ 5">
              <a:extLst>
                <a:ext uri="{FF2B5EF4-FFF2-40B4-BE49-F238E27FC236}">
                  <a16:creationId xmlns:a16="http://schemas.microsoft.com/office/drawing/2014/main" id="{DF303852-9A8D-25A1-32AF-312CB8F3E8D6}"/>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8B47CE8-3067-F346-8158-E2B871178861}"/>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61BF4D80-A601-ACB4-A3FB-E542668CDA6D}"/>
              </a:ext>
            </a:extLst>
          </p:cNvPr>
          <p:cNvGrpSpPr/>
          <p:nvPr/>
        </p:nvGrpSpPr>
        <p:grpSpPr>
          <a:xfrm>
            <a:off x="684212" y="2719660"/>
            <a:ext cx="2497588" cy="99302"/>
            <a:chOff x="296407" y="6190264"/>
            <a:chExt cx="2497588" cy="99302"/>
          </a:xfrm>
        </p:grpSpPr>
        <p:cxnSp>
          <p:nvCxnSpPr>
            <p:cNvPr id="28" name="直線コネクタ 27">
              <a:extLst>
                <a:ext uri="{FF2B5EF4-FFF2-40B4-BE49-F238E27FC236}">
                  <a16:creationId xmlns:a16="http://schemas.microsoft.com/office/drawing/2014/main" id="{25152AE8-F8F0-CB30-B964-351449AB8646}"/>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2E3B07F-E7D2-6D6C-74F9-88162CA31D50}"/>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EE2A2C96-C0F2-D2B9-FF53-1C36061D47D8}"/>
              </a:ext>
            </a:extLst>
          </p:cNvPr>
          <p:cNvGrpSpPr/>
          <p:nvPr/>
        </p:nvGrpSpPr>
        <p:grpSpPr>
          <a:xfrm>
            <a:off x="680552" y="2588470"/>
            <a:ext cx="2497588" cy="99302"/>
            <a:chOff x="296407" y="6190264"/>
            <a:chExt cx="2497588" cy="99302"/>
          </a:xfrm>
        </p:grpSpPr>
        <p:cxnSp>
          <p:nvCxnSpPr>
            <p:cNvPr id="22" name="直線コネクタ 21">
              <a:extLst>
                <a:ext uri="{FF2B5EF4-FFF2-40B4-BE49-F238E27FC236}">
                  <a16:creationId xmlns:a16="http://schemas.microsoft.com/office/drawing/2014/main" id="{53BD12C8-51A4-582C-1C97-F19706986476}"/>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F1BFD56-BC14-D41E-2FAA-7BB538614B95}"/>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A00D7667-CCF7-6788-75A6-8E3A49F833C5}"/>
              </a:ext>
            </a:extLst>
          </p:cNvPr>
          <p:cNvGrpSpPr/>
          <p:nvPr/>
        </p:nvGrpSpPr>
        <p:grpSpPr>
          <a:xfrm>
            <a:off x="684212" y="3804934"/>
            <a:ext cx="2497588" cy="99302"/>
            <a:chOff x="296407" y="6190264"/>
            <a:chExt cx="2497588" cy="99302"/>
          </a:xfrm>
        </p:grpSpPr>
        <p:cxnSp>
          <p:nvCxnSpPr>
            <p:cNvPr id="13" name="直線コネクタ 12">
              <a:extLst>
                <a:ext uri="{FF2B5EF4-FFF2-40B4-BE49-F238E27FC236}">
                  <a16:creationId xmlns:a16="http://schemas.microsoft.com/office/drawing/2014/main" id="{431F9891-6F4D-5FA0-5DDA-1E1434E9D117}"/>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93ADB8BC-91A1-C956-848D-E2C7B3F2A00B}"/>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AA64EAAD-98CC-44DA-7C7E-1FCB6ABA5D66}"/>
              </a:ext>
            </a:extLst>
          </p:cNvPr>
          <p:cNvGrpSpPr/>
          <p:nvPr/>
        </p:nvGrpSpPr>
        <p:grpSpPr>
          <a:xfrm>
            <a:off x="677352" y="4282275"/>
            <a:ext cx="2497588" cy="99302"/>
            <a:chOff x="296407" y="6190264"/>
            <a:chExt cx="2497588" cy="99302"/>
          </a:xfrm>
        </p:grpSpPr>
        <p:cxnSp>
          <p:nvCxnSpPr>
            <p:cNvPr id="17" name="直線コネクタ 16">
              <a:extLst>
                <a:ext uri="{FF2B5EF4-FFF2-40B4-BE49-F238E27FC236}">
                  <a16:creationId xmlns:a16="http://schemas.microsoft.com/office/drawing/2014/main" id="{CA0EBE8B-41FB-8AEC-385B-CA04B1FA941A}"/>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C6EEB5F4-33CF-151F-30EA-AA60C4F2CCF3}"/>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41965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オブジェクト 11">
            <a:extLst>
              <a:ext uri="{FF2B5EF4-FFF2-40B4-BE49-F238E27FC236}">
                <a16:creationId xmlns:a16="http://schemas.microsoft.com/office/drawing/2014/main" id="{8321D16B-72AE-F8AA-DF01-CCA40E3A2E32}"/>
              </a:ext>
            </a:extLst>
          </p:cNvPr>
          <p:cNvGraphicFramePr>
            <a:graphicFrameLocks noChangeAspect="1"/>
          </p:cNvGraphicFramePr>
          <p:nvPr>
            <p:extLst>
              <p:ext uri="{D42A27DB-BD31-4B8C-83A1-F6EECF244321}">
                <p14:modId xmlns:p14="http://schemas.microsoft.com/office/powerpoint/2010/main" val="4131214097"/>
              </p:ext>
            </p:extLst>
          </p:nvPr>
        </p:nvGraphicFramePr>
        <p:xfrm>
          <a:off x="687388" y="1731963"/>
          <a:ext cx="10820400" cy="4729162"/>
        </p:xfrm>
        <a:graphic>
          <a:graphicData uri="http://schemas.openxmlformats.org/presentationml/2006/ole">
            <mc:AlternateContent xmlns:mc="http://schemas.openxmlformats.org/markup-compatibility/2006">
              <mc:Choice xmlns:v="urn:schemas-microsoft-com:vml" Requires="v">
                <p:oleObj name="Worksheet" r:id="rId2" imgW="11153945" imgH="4876942" progId="Excel.Sheet.12">
                  <p:link updateAutomatic="1"/>
                </p:oleObj>
              </mc:Choice>
              <mc:Fallback>
                <p:oleObj name="Worksheet" r:id="rId2" imgW="11153945" imgH="4876942" progId="Excel.Sheet.12">
                  <p:link updateAutomatic="1"/>
                  <p:pic>
                    <p:nvPicPr>
                      <p:cNvPr id="12" name="オブジェクト 11">
                        <a:extLst>
                          <a:ext uri="{FF2B5EF4-FFF2-40B4-BE49-F238E27FC236}">
                            <a16:creationId xmlns:a16="http://schemas.microsoft.com/office/drawing/2014/main" id="{8321D16B-72AE-F8AA-DF01-CCA40E3A2E32}"/>
                          </a:ext>
                        </a:extLst>
                      </p:cNvPr>
                      <p:cNvPicPr/>
                      <p:nvPr/>
                    </p:nvPicPr>
                    <p:blipFill>
                      <a:blip r:embed="rId3"/>
                      <a:stretch>
                        <a:fillRect/>
                      </a:stretch>
                    </p:blipFill>
                    <p:spPr>
                      <a:xfrm>
                        <a:off x="687388" y="1731963"/>
                        <a:ext cx="10820400" cy="4729162"/>
                      </a:xfrm>
                      <a:prstGeom prst="rect">
                        <a:avLst/>
                      </a:prstGeom>
                    </p:spPr>
                  </p:pic>
                </p:oleObj>
              </mc:Fallback>
            </mc:AlternateContent>
          </a:graphicData>
        </a:graphic>
      </p:graphicFrame>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9494EFD7-4892-35DA-C715-8AB5AC098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07D5E6AE-0A92-BE5F-D9A0-506E122F9D43}"/>
              </a:ext>
            </a:extLst>
          </p:cNvPr>
          <p:cNvSpPr txBox="1"/>
          <p:nvPr/>
        </p:nvSpPr>
        <p:spPr>
          <a:xfrm>
            <a:off x="131471" y="55134"/>
            <a:ext cx="10399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設置効果分析②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適正台数考察</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　設置台数別 総合実績／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4" name="テキスト ボックス 3">
            <a:extLst>
              <a:ext uri="{FF2B5EF4-FFF2-40B4-BE49-F238E27FC236}">
                <a16:creationId xmlns:a16="http://schemas.microsoft.com/office/drawing/2014/main" id="{1B6DE180-3AE7-59DF-C157-A14B1E850B7D}"/>
              </a:ext>
            </a:extLst>
          </p:cNvPr>
          <p:cNvSpPr txBox="1"/>
          <p:nvPr/>
        </p:nvSpPr>
        <p:spPr>
          <a:xfrm>
            <a:off x="1666875" y="698798"/>
            <a:ext cx="6960560"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設置台数別 </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総合実績ランキング</a:t>
            </a:r>
            <a:r>
              <a:rPr kumimoji="1" lang="ja-JP" altLang="en-US" sz="24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　</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設置台数：</a:t>
            </a:r>
            <a:r>
              <a:rPr kumimoji="1" lang="en-US" altLang="ja-JP" sz="2400" b="1" i="0" u="none" strike="noStrike" kern="1200" cap="none" spc="0" normalizeH="0" baseline="0" noProof="0" dirty="0">
                <a:ln>
                  <a:noFill/>
                </a:ln>
                <a:solidFill>
                  <a:srgbClr val="FF5050"/>
                </a:solidFill>
                <a:uLnTx/>
                <a:uFillTx/>
                <a:latin typeface="Meiryo" panose="020B0604030504040204" pitchFamily="34" charset="-128"/>
                <a:ea typeface="Meiryo" panose="020B0604030504040204" pitchFamily="34" charset="-128"/>
                <a:cs typeface="+mn-cs"/>
              </a:rPr>
              <a:t>2</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6" name="テキスト ボックス 5">
            <a:extLst>
              <a:ext uri="{FF2B5EF4-FFF2-40B4-BE49-F238E27FC236}">
                <a16:creationId xmlns:a16="http://schemas.microsoft.com/office/drawing/2014/main" id="{F3AC715E-2FF2-DA1C-7269-CA5D5754C52B}"/>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1" name="テキスト ボックス 10">
            <a:extLst>
              <a:ext uri="{FF2B5EF4-FFF2-40B4-BE49-F238E27FC236}">
                <a16:creationId xmlns:a16="http://schemas.microsoft.com/office/drawing/2014/main" id="{7D239A7F-C6F9-F8BF-26CA-DED2E137B091}"/>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B5252FA5-A9E5-08BA-BFDC-F3AFFE898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8" name="図 7">
            <a:extLst>
              <a:ext uri="{FF2B5EF4-FFF2-40B4-BE49-F238E27FC236}">
                <a16:creationId xmlns:a16="http://schemas.microsoft.com/office/drawing/2014/main" id="{6609A245-4C72-FF89-26FB-9985203CA1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sp>
        <p:nvSpPr>
          <p:cNvPr id="28" name="テキスト ボックス 27">
            <a:extLst>
              <a:ext uri="{FF2B5EF4-FFF2-40B4-BE49-F238E27FC236}">
                <a16:creationId xmlns:a16="http://schemas.microsoft.com/office/drawing/2014/main" id="{1DB911EA-AB10-17F6-8045-96541C67CD2F}"/>
              </a:ext>
            </a:extLst>
          </p:cNvPr>
          <p:cNvSpPr txBox="1"/>
          <p:nvPr/>
        </p:nvSpPr>
        <p:spPr>
          <a:xfrm>
            <a:off x="615628" y="1487468"/>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7" name="グループ化 6">
            <a:extLst>
              <a:ext uri="{FF2B5EF4-FFF2-40B4-BE49-F238E27FC236}">
                <a16:creationId xmlns:a16="http://schemas.microsoft.com/office/drawing/2014/main" id="{3F2E74F5-0A6D-4CBD-11F8-0183A4FC8EBB}"/>
              </a:ext>
            </a:extLst>
          </p:cNvPr>
          <p:cNvGrpSpPr/>
          <p:nvPr/>
        </p:nvGrpSpPr>
        <p:grpSpPr>
          <a:xfrm>
            <a:off x="680204" y="3352315"/>
            <a:ext cx="2497588" cy="99302"/>
            <a:chOff x="296407" y="6190264"/>
            <a:chExt cx="2497588" cy="99302"/>
          </a:xfrm>
        </p:grpSpPr>
        <p:cxnSp>
          <p:nvCxnSpPr>
            <p:cNvPr id="9" name="直線コネクタ 8">
              <a:extLst>
                <a:ext uri="{FF2B5EF4-FFF2-40B4-BE49-F238E27FC236}">
                  <a16:creationId xmlns:a16="http://schemas.microsoft.com/office/drawing/2014/main" id="{1C5A5C62-CFA5-C12D-46A6-B4D848D34F06}"/>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7BAD83F-4F2F-7B6D-26A8-3690F65F6D14}"/>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E5729C17-5E37-A3E6-688A-27C40A6AF9D8}"/>
              </a:ext>
            </a:extLst>
          </p:cNvPr>
          <p:cNvGrpSpPr/>
          <p:nvPr/>
        </p:nvGrpSpPr>
        <p:grpSpPr>
          <a:xfrm>
            <a:off x="678698" y="2727591"/>
            <a:ext cx="2497588" cy="99302"/>
            <a:chOff x="296407" y="6190264"/>
            <a:chExt cx="2497588" cy="99302"/>
          </a:xfrm>
        </p:grpSpPr>
        <p:cxnSp>
          <p:nvCxnSpPr>
            <p:cNvPr id="15" name="直線コネクタ 14">
              <a:extLst>
                <a:ext uri="{FF2B5EF4-FFF2-40B4-BE49-F238E27FC236}">
                  <a16:creationId xmlns:a16="http://schemas.microsoft.com/office/drawing/2014/main" id="{8592C03D-02FE-B371-1432-C061E3BF397D}"/>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2EA4FB3D-BBA3-54F2-D0CE-00BB9933295B}"/>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62BB1386-0158-D73C-B005-5F2DA97026C0}"/>
              </a:ext>
            </a:extLst>
          </p:cNvPr>
          <p:cNvGrpSpPr/>
          <p:nvPr/>
        </p:nvGrpSpPr>
        <p:grpSpPr>
          <a:xfrm>
            <a:off x="671488" y="2867753"/>
            <a:ext cx="2497588" cy="99302"/>
            <a:chOff x="296407" y="6190264"/>
            <a:chExt cx="2497588" cy="99302"/>
          </a:xfrm>
        </p:grpSpPr>
        <p:cxnSp>
          <p:nvCxnSpPr>
            <p:cNvPr id="27" name="直線コネクタ 26">
              <a:extLst>
                <a:ext uri="{FF2B5EF4-FFF2-40B4-BE49-F238E27FC236}">
                  <a16:creationId xmlns:a16="http://schemas.microsoft.com/office/drawing/2014/main" id="{8007467D-2799-360D-5D86-6627CA35CC29}"/>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DE09F605-9C6E-2F57-5FC6-31D24AAF92F9}"/>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B19EDE2C-5B8C-3D2C-9A28-20F19E91C388}"/>
              </a:ext>
            </a:extLst>
          </p:cNvPr>
          <p:cNvGrpSpPr/>
          <p:nvPr/>
        </p:nvGrpSpPr>
        <p:grpSpPr>
          <a:xfrm>
            <a:off x="675845" y="3017028"/>
            <a:ext cx="2497588" cy="99302"/>
            <a:chOff x="296407" y="6190264"/>
            <a:chExt cx="2497588" cy="99302"/>
          </a:xfrm>
        </p:grpSpPr>
        <p:cxnSp>
          <p:nvCxnSpPr>
            <p:cNvPr id="16" name="直線コネクタ 15">
              <a:extLst>
                <a:ext uri="{FF2B5EF4-FFF2-40B4-BE49-F238E27FC236}">
                  <a16:creationId xmlns:a16="http://schemas.microsoft.com/office/drawing/2014/main" id="{60E5E66D-7060-9098-2ED8-8CC4585AD188}"/>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7CA456C-2F6B-4295-0999-431F7641E1C8}"/>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A4F8C2E9-605E-BEBC-0A99-88D607FE9634}"/>
              </a:ext>
            </a:extLst>
          </p:cNvPr>
          <p:cNvGrpSpPr/>
          <p:nvPr/>
        </p:nvGrpSpPr>
        <p:grpSpPr>
          <a:xfrm>
            <a:off x="671488" y="2575380"/>
            <a:ext cx="2497588" cy="99302"/>
            <a:chOff x="296407" y="6190264"/>
            <a:chExt cx="2497588" cy="99302"/>
          </a:xfrm>
        </p:grpSpPr>
        <p:cxnSp>
          <p:nvCxnSpPr>
            <p:cNvPr id="21" name="直線コネクタ 20">
              <a:extLst>
                <a:ext uri="{FF2B5EF4-FFF2-40B4-BE49-F238E27FC236}">
                  <a16:creationId xmlns:a16="http://schemas.microsoft.com/office/drawing/2014/main" id="{7450CDDE-4A3F-F68D-1214-5D0B0C83FE07}"/>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E402AA68-A47D-98CB-D02D-21A09065F595}"/>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C0AFBFB-4E66-28C3-D76C-F0AA0E6608CE}"/>
              </a:ext>
            </a:extLst>
          </p:cNvPr>
          <p:cNvGrpSpPr/>
          <p:nvPr/>
        </p:nvGrpSpPr>
        <p:grpSpPr>
          <a:xfrm>
            <a:off x="671488" y="3660120"/>
            <a:ext cx="2497588" cy="99302"/>
            <a:chOff x="296407" y="6190264"/>
            <a:chExt cx="2497588" cy="99302"/>
          </a:xfrm>
        </p:grpSpPr>
        <p:cxnSp>
          <p:nvCxnSpPr>
            <p:cNvPr id="24" name="直線コネクタ 23">
              <a:extLst>
                <a:ext uri="{FF2B5EF4-FFF2-40B4-BE49-F238E27FC236}">
                  <a16:creationId xmlns:a16="http://schemas.microsoft.com/office/drawing/2014/main" id="{626D3D21-E332-D44E-785F-15345E32854C}"/>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97FF3B92-EFBE-2471-974B-455A273A3248}"/>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85DA63F6-BB17-91E0-47B0-67D6EDB604CC}"/>
              </a:ext>
            </a:extLst>
          </p:cNvPr>
          <p:cNvGrpSpPr/>
          <p:nvPr/>
        </p:nvGrpSpPr>
        <p:grpSpPr>
          <a:xfrm>
            <a:off x="683814" y="3981456"/>
            <a:ext cx="2497588" cy="99302"/>
            <a:chOff x="296407" y="6190264"/>
            <a:chExt cx="2497588" cy="99302"/>
          </a:xfrm>
        </p:grpSpPr>
        <p:cxnSp>
          <p:nvCxnSpPr>
            <p:cNvPr id="31" name="直線コネクタ 30">
              <a:extLst>
                <a:ext uri="{FF2B5EF4-FFF2-40B4-BE49-F238E27FC236}">
                  <a16:creationId xmlns:a16="http://schemas.microsoft.com/office/drawing/2014/main" id="{B9851C47-1B5B-34C4-9537-ED4A6AB057F7}"/>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BAFEBA0F-8725-935A-F957-A9739814D21D}"/>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3840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オブジェクト 11">
            <a:extLst>
              <a:ext uri="{FF2B5EF4-FFF2-40B4-BE49-F238E27FC236}">
                <a16:creationId xmlns:a16="http://schemas.microsoft.com/office/drawing/2014/main" id="{0A817626-DD48-C4C4-2AED-87350CA84378}"/>
              </a:ext>
            </a:extLst>
          </p:cNvPr>
          <p:cNvGraphicFramePr>
            <a:graphicFrameLocks noChangeAspect="1"/>
          </p:cNvGraphicFramePr>
          <p:nvPr>
            <p:extLst>
              <p:ext uri="{D42A27DB-BD31-4B8C-83A1-F6EECF244321}">
                <p14:modId xmlns:p14="http://schemas.microsoft.com/office/powerpoint/2010/main" val="3375922439"/>
              </p:ext>
            </p:extLst>
          </p:nvPr>
        </p:nvGraphicFramePr>
        <p:xfrm>
          <a:off x="685800" y="1733543"/>
          <a:ext cx="10820400" cy="4729162"/>
        </p:xfrm>
        <a:graphic>
          <a:graphicData uri="http://schemas.openxmlformats.org/presentationml/2006/ole">
            <mc:AlternateContent xmlns:mc="http://schemas.openxmlformats.org/markup-compatibility/2006">
              <mc:Choice xmlns:v="urn:schemas-microsoft-com:vml" Requires="v">
                <p:oleObj name="Worksheet" r:id="rId3" imgW="11153945" imgH="4876942" progId="Excel.Sheet.12">
                  <p:link updateAutomatic="1"/>
                </p:oleObj>
              </mc:Choice>
              <mc:Fallback>
                <p:oleObj name="Worksheet" r:id="rId3" imgW="11153945" imgH="4876942" progId="Excel.Sheet.12">
                  <p:link updateAutomatic="1"/>
                  <p:pic>
                    <p:nvPicPr>
                      <p:cNvPr id="12" name="オブジェクト 11">
                        <a:extLst>
                          <a:ext uri="{FF2B5EF4-FFF2-40B4-BE49-F238E27FC236}">
                            <a16:creationId xmlns:a16="http://schemas.microsoft.com/office/drawing/2014/main" id="{0A817626-DD48-C4C4-2AED-87350CA84378}"/>
                          </a:ext>
                        </a:extLst>
                      </p:cNvPr>
                      <p:cNvPicPr/>
                      <p:nvPr/>
                    </p:nvPicPr>
                    <p:blipFill>
                      <a:blip r:embed="rId4"/>
                      <a:stretch>
                        <a:fillRect/>
                      </a:stretch>
                    </p:blipFill>
                    <p:spPr>
                      <a:xfrm>
                        <a:off x="685800" y="1733543"/>
                        <a:ext cx="10820400" cy="4729162"/>
                      </a:xfrm>
                      <a:prstGeom prst="rect">
                        <a:avLst/>
                      </a:prstGeom>
                    </p:spPr>
                  </p:pic>
                </p:oleObj>
              </mc:Fallback>
            </mc:AlternateContent>
          </a:graphicData>
        </a:graphic>
      </p:graphicFrame>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77521768-3F32-F4EE-FBC3-7FC3B5AF0C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50AAA5E5-7D6C-7830-4E55-3A681CCAEDE1}"/>
              </a:ext>
            </a:extLst>
          </p:cNvPr>
          <p:cNvSpPr txBox="1"/>
          <p:nvPr/>
        </p:nvSpPr>
        <p:spPr>
          <a:xfrm>
            <a:off x="131471" y="55134"/>
            <a:ext cx="10399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設置効果分析②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適正台数考察</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　設置台数別 総合実績／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4" name="テキスト ボックス 3">
            <a:extLst>
              <a:ext uri="{FF2B5EF4-FFF2-40B4-BE49-F238E27FC236}">
                <a16:creationId xmlns:a16="http://schemas.microsoft.com/office/drawing/2014/main" id="{43EA92BC-CD35-B8B0-5B25-D50E059C3272}"/>
              </a:ext>
            </a:extLst>
          </p:cNvPr>
          <p:cNvSpPr txBox="1"/>
          <p:nvPr/>
        </p:nvSpPr>
        <p:spPr>
          <a:xfrm>
            <a:off x="1666875" y="697825"/>
            <a:ext cx="6960560"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設置台数別 </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総合実績ランキング</a:t>
            </a:r>
            <a:r>
              <a:rPr kumimoji="1" lang="ja-JP" altLang="en-US" sz="24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　</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設置台数：</a:t>
            </a:r>
            <a:r>
              <a:rPr kumimoji="1" lang="en-US" altLang="ja-JP" sz="2400" b="1" i="0" u="none" strike="noStrike" kern="1200" cap="none" spc="0" normalizeH="0" baseline="0" noProof="0" dirty="0">
                <a:ln>
                  <a:noFill/>
                </a:ln>
                <a:solidFill>
                  <a:srgbClr val="00B050"/>
                </a:solidFill>
                <a:uLnTx/>
                <a:uFillTx/>
                <a:latin typeface="Meiryo" panose="020B0604030504040204" pitchFamily="34" charset="-128"/>
                <a:ea typeface="Meiryo" panose="020B0604030504040204" pitchFamily="34" charset="-128"/>
                <a:cs typeface="+mn-cs"/>
              </a:rPr>
              <a:t>3</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6" name="テキスト ボックス 5">
            <a:extLst>
              <a:ext uri="{FF2B5EF4-FFF2-40B4-BE49-F238E27FC236}">
                <a16:creationId xmlns:a16="http://schemas.microsoft.com/office/drawing/2014/main" id="{8061EFE4-6DF9-F567-095E-A610866D8CD7}"/>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1" name="テキスト ボックス 10">
            <a:extLst>
              <a:ext uri="{FF2B5EF4-FFF2-40B4-BE49-F238E27FC236}">
                <a16:creationId xmlns:a16="http://schemas.microsoft.com/office/drawing/2014/main" id="{4EF523D9-D3FE-1D4F-154B-965F7246AC48}"/>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C4CAD3DA-A03C-668A-5FAB-DCE51EF16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9" name="図 8">
            <a:extLst>
              <a:ext uri="{FF2B5EF4-FFF2-40B4-BE49-F238E27FC236}">
                <a16:creationId xmlns:a16="http://schemas.microsoft.com/office/drawing/2014/main" id="{6087748E-D067-B0EC-E5E8-162B959EA8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sp>
        <p:nvSpPr>
          <p:cNvPr id="32" name="テキスト ボックス 31">
            <a:extLst>
              <a:ext uri="{FF2B5EF4-FFF2-40B4-BE49-F238E27FC236}">
                <a16:creationId xmlns:a16="http://schemas.microsoft.com/office/drawing/2014/main" id="{BD745073-CE4B-65AC-3A5F-38E4C66E5422}"/>
              </a:ext>
            </a:extLst>
          </p:cNvPr>
          <p:cNvSpPr txBox="1"/>
          <p:nvPr/>
        </p:nvSpPr>
        <p:spPr>
          <a:xfrm>
            <a:off x="615628" y="1487468"/>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16" name="グループ化 15">
            <a:extLst>
              <a:ext uri="{FF2B5EF4-FFF2-40B4-BE49-F238E27FC236}">
                <a16:creationId xmlns:a16="http://schemas.microsoft.com/office/drawing/2014/main" id="{F70CD8AC-8784-4F38-3D73-67A9924FE9AA}"/>
              </a:ext>
            </a:extLst>
          </p:cNvPr>
          <p:cNvGrpSpPr/>
          <p:nvPr/>
        </p:nvGrpSpPr>
        <p:grpSpPr>
          <a:xfrm>
            <a:off x="685800" y="2565402"/>
            <a:ext cx="2497588" cy="99302"/>
            <a:chOff x="296407" y="6190264"/>
            <a:chExt cx="2497588" cy="99302"/>
          </a:xfrm>
        </p:grpSpPr>
        <p:cxnSp>
          <p:nvCxnSpPr>
            <p:cNvPr id="17" name="直線コネクタ 16">
              <a:extLst>
                <a:ext uri="{FF2B5EF4-FFF2-40B4-BE49-F238E27FC236}">
                  <a16:creationId xmlns:a16="http://schemas.microsoft.com/office/drawing/2014/main" id="{5B053357-0312-9EC6-7A71-DD8C9DA68E98}"/>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D28B9600-4FCC-F236-85B2-19FD244D6AC8}"/>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87895456-C5D4-AA44-1518-2C3641C9027E}"/>
              </a:ext>
            </a:extLst>
          </p:cNvPr>
          <p:cNvGrpSpPr/>
          <p:nvPr/>
        </p:nvGrpSpPr>
        <p:grpSpPr>
          <a:xfrm>
            <a:off x="685800" y="3985871"/>
            <a:ext cx="2497588" cy="99302"/>
            <a:chOff x="296407" y="6190264"/>
            <a:chExt cx="2497588" cy="99302"/>
          </a:xfrm>
        </p:grpSpPr>
        <p:cxnSp>
          <p:nvCxnSpPr>
            <p:cNvPr id="14" name="直線コネクタ 13">
              <a:extLst>
                <a:ext uri="{FF2B5EF4-FFF2-40B4-BE49-F238E27FC236}">
                  <a16:creationId xmlns:a16="http://schemas.microsoft.com/office/drawing/2014/main" id="{FF0D511E-12D7-711C-C5F5-04DBD7A442C4}"/>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3460ED7E-3F32-D546-76DD-7279E547B568}"/>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3DAC1077-728C-9A09-3362-ACF1E26ADB79}"/>
              </a:ext>
            </a:extLst>
          </p:cNvPr>
          <p:cNvGrpSpPr/>
          <p:nvPr/>
        </p:nvGrpSpPr>
        <p:grpSpPr>
          <a:xfrm>
            <a:off x="685800" y="2730620"/>
            <a:ext cx="2497588" cy="99302"/>
            <a:chOff x="296407" y="6190264"/>
            <a:chExt cx="2497588" cy="99302"/>
          </a:xfrm>
        </p:grpSpPr>
        <p:cxnSp>
          <p:nvCxnSpPr>
            <p:cNvPr id="30" name="直線コネクタ 29">
              <a:extLst>
                <a:ext uri="{FF2B5EF4-FFF2-40B4-BE49-F238E27FC236}">
                  <a16:creationId xmlns:a16="http://schemas.microsoft.com/office/drawing/2014/main" id="{8F6F22B0-2794-45DC-CE91-1E28EDAAE70D}"/>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C713DA73-25EB-C3D7-77CC-9AAD1698F48C}"/>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A25B1D50-47D3-D360-146E-02B0AC689E92}"/>
              </a:ext>
            </a:extLst>
          </p:cNvPr>
          <p:cNvGrpSpPr/>
          <p:nvPr/>
        </p:nvGrpSpPr>
        <p:grpSpPr>
          <a:xfrm>
            <a:off x="685800" y="2878820"/>
            <a:ext cx="2497588" cy="99302"/>
            <a:chOff x="296407" y="6190264"/>
            <a:chExt cx="2497588" cy="99302"/>
          </a:xfrm>
        </p:grpSpPr>
        <p:cxnSp>
          <p:nvCxnSpPr>
            <p:cNvPr id="8" name="直線コネクタ 7">
              <a:extLst>
                <a:ext uri="{FF2B5EF4-FFF2-40B4-BE49-F238E27FC236}">
                  <a16:creationId xmlns:a16="http://schemas.microsoft.com/office/drawing/2014/main" id="{DF611B13-B999-8E5D-C776-07172453283D}"/>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BA3C7133-48E3-EA36-A9CD-649DD0446D90}"/>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0DC2F9FD-EBCD-BA4C-DDBA-13F157E126E9}"/>
              </a:ext>
            </a:extLst>
          </p:cNvPr>
          <p:cNvGrpSpPr/>
          <p:nvPr/>
        </p:nvGrpSpPr>
        <p:grpSpPr>
          <a:xfrm>
            <a:off x="685800" y="5370532"/>
            <a:ext cx="2497588" cy="99302"/>
            <a:chOff x="296407" y="6190264"/>
            <a:chExt cx="2497588" cy="99302"/>
          </a:xfrm>
        </p:grpSpPr>
        <p:cxnSp>
          <p:nvCxnSpPr>
            <p:cNvPr id="21" name="直線コネクタ 20">
              <a:extLst>
                <a:ext uri="{FF2B5EF4-FFF2-40B4-BE49-F238E27FC236}">
                  <a16:creationId xmlns:a16="http://schemas.microsoft.com/office/drawing/2014/main" id="{60F45E9C-B74A-359E-F9D6-A0B7F9921567}"/>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88874972-F911-52A2-41FE-DE6792307756}"/>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1DF7E4CD-24AD-855F-8E3F-98D19C7FC271}"/>
              </a:ext>
            </a:extLst>
          </p:cNvPr>
          <p:cNvGrpSpPr/>
          <p:nvPr/>
        </p:nvGrpSpPr>
        <p:grpSpPr>
          <a:xfrm>
            <a:off x="685800" y="4928426"/>
            <a:ext cx="2497588" cy="99302"/>
            <a:chOff x="296407" y="6190264"/>
            <a:chExt cx="2497588" cy="99302"/>
          </a:xfrm>
        </p:grpSpPr>
        <p:cxnSp>
          <p:nvCxnSpPr>
            <p:cNvPr id="24" name="直線コネクタ 23">
              <a:extLst>
                <a:ext uri="{FF2B5EF4-FFF2-40B4-BE49-F238E27FC236}">
                  <a16:creationId xmlns:a16="http://schemas.microsoft.com/office/drawing/2014/main" id="{63864266-EC8C-FFEC-7794-EB752039E992}"/>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CA6B1907-448E-5DED-8077-23B617684C59}"/>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1950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オブジェクト 11">
            <a:extLst>
              <a:ext uri="{FF2B5EF4-FFF2-40B4-BE49-F238E27FC236}">
                <a16:creationId xmlns:a16="http://schemas.microsoft.com/office/drawing/2014/main" id="{CCA9C0D4-B439-E736-4B9F-FB5B200392B3}"/>
              </a:ext>
            </a:extLst>
          </p:cNvPr>
          <p:cNvGraphicFramePr>
            <a:graphicFrameLocks noChangeAspect="1"/>
          </p:cNvGraphicFramePr>
          <p:nvPr>
            <p:extLst>
              <p:ext uri="{D42A27DB-BD31-4B8C-83A1-F6EECF244321}">
                <p14:modId xmlns:p14="http://schemas.microsoft.com/office/powerpoint/2010/main" val="3227906807"/>
              </p:ext>
            </p:extLst>
          </p:nvPr>
        </p:nvGraphicFramePr>
        <p:xfrm>
          <a:off x="687388" y="1731963"/>
          <a:ext cx="10820400" cy="4729162"/>
        </p:xfrm>
        <a:graphic>
          <a:graphicData uri="http://schemas.openxmlformats.org/presentationml/2006/ole">
            <mc:AlternateContent xmlns:mc="http://schemas.openxmlformats.org/markup-compatibility/2006">
              <mc:Choice xmlns:v="urn:schemas-microsoft-com:vml" Requires="v">
                <p:oleObj name="Worksheet" r:id="rId2" imgW="11153945" imgH="4876942" progId="Excel.Sheet.12">
                  <p:link updateAutomatic="1"/>
                </p:oleObj>
              </mc:Choice>
              <mc:Fallback>
                <p:oleObj name="Worksheet" r:id="rId2" imgW="11153945" imgH="4876942" progId="Excel.Sheet.12">
                  <p:link updateAutomatic="1"/>
                  <p:pic>
                    <p:nvPicPr>
                      <p:cNvPr id="12" name="オブジェクト 11">
                        <a:extLst>
                          <a:ext uri="{FF2B5EF4-FFF2-40B4-BE49-F238E27FC236}">
                            <a16:creationId xmlns:a16="http://schemas.microsoft.com/office/drawing/2014/main" id="{CCA9C0D4-B439-E736-4B9F-FB5B200392B3}"/>
                          </a:ext>
                        </a:extLst>
                      </p:cNvPr>
                      <p:cNvPicPr/>
                      <p:nvPr/>
                    </p:nvPicPr>
                    <p:blipFill>
                      <a:blip r:embed="rId3"/>
                      <a:stretch>
                        <a:fillRect/>
                      </a:stretch>
                    </p:blipFill>
                    <p:spPr>
                      <a:xfrm>
                        <a:off x="687388" y="1731963"/>
                        <a:ext cx="10820400" cy="4729162"/>
                      </a:xfrm>
                      <a:prstGeom prst="rect">
                        <a:avLst/>
                      </a:prstGeom>
                    </p:spPr>
                  </p:pic>
                </p:oleObj>
              </mc:Fallback>
            </mc:AlternateContent>
          </a:graphicData>
        </a:graphic>
      </p:graphicFrame>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F419A334-9F1A-3B20-DC4F-8B06D076E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2AF09E5E-26A7-14A3-8273-ABA3A82914BD}"/>
              </a:ext>
            </a:extLst>
          </p:cNvPr>
          <p:cNvSpPr txBox="1"/>
          <p:nvPr/>
        </p:nvSpPr>
        <p:spPr>
          <a:xfrm>
            <a:off x="131471" y="55134"/>
            <a:ext cx="10399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設置効果分析②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適正台数考察</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　設置台数別 総合実績／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4" name="テキスト ボックス 3">
            <a:extLst>
              <a:ext uri="{FF2B5EF4-FFF2-40B4-BE49-F238E27FC236}">
                <a16:creationId xmlns:a16="http://schemas.microsoft.com/office/drawing/2014/main" id="{370CE62F-A631-C53F-09D5-C0412F641105}"/>
              </a:ext>
            </a:extLst>
          </p:cNvPr>
          <p:cNvSpPr txBox="1"/>
          <p:nvPr/>
        </p:nvSpPr>
        <p:spPr>
          <a:xfrm>
            <a:off x="1666875" y="698798"/>
            <a:ext cx="7476727"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設置台数別 </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総合実績ランキング</a:t>
            </a:r>
            <a:r>
              <a:rPr kumimoji="1" lang="ja-JP" altLang="en-US" sz="24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　</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設置台数：</a:t>
            </a:r>
            <a:r>
              <a:rPr kumimoji="1" lang="en-US" altLang="ja-JP" sz="2400" b="1" i="0" u="none" strike="noStrike" kern="1200" cap="none" spc="0" normalizeH="0" baseline="0" noProof="0" dirty="0">
                <a:ln>
                  <a:noFill/>
                </a:ln>
                <a:solidFill>
                  <a:srgbClr val="9966FF"/>
                </a:solidFill>
                <a:uLnTx/>
                <a:uFillTx/>
                <a:latin typeface="Meiryo" panose="020B0604030504040204" pitchFamily="34" charset="-128"/>
                <a:ea typeface="Meiryo" panose="020B0604030504040204" pitchFamily="34" charset="-128"/>
                <a:cs typeface="+mn-cs"/>
              </a:rPr>
              <a:t>4</a:t>
            </a:r>
            <a:r>
              <a:rPr kumimoji="1" lang="ja-JP" altLang="en-US" sz="2400" b="1" i="0" u="none" strike="noStrike" kern="1200" cap="none" spc="0" normalizeH="0" baseline="0" noProof="0" dirty="0">
                <a:ln>
                  <a:noFill/>
                </a:ln>
                <a:solidFill>
                  <a:srgbClr val="9966FF"/>
                </a:solidFill>
                <a:uLnTx/>
                <a:uFillTx/>
                <a:latin typeface="Meiryo" panose="020B0604030504040204" pitchFamily="34" charset="-128"/>
                <a:ea typeface="Meiryo" panose="020B0604030504040204" pitchFamily="34" charset="-128"/>
                <a:cs typeface="+mn-cs"/>
              </a:rPr>
              <a:t>～</a:t>
            </a:r>
            <a:r>
              <a:rPr kumimoji="1" lang="en-US" altLang="ja-JP" sz="2400" b="1" i="0" u="none" strike="noStrike" kern="1200" cap="none" spc="0" normalizeH="0" baseline="0" noProof="0" dirty="0">
                <a:ln>
                  <a:noFill/>
                </a:ln>
                <a:solidFill>
                  <a:srgbClr val="9966FF"/>
                </a:solidFill>
                <a:uLnTx/>
                <a:uFillTx/>
                <a:latin typeface="Meiryo" panose="020B0604030504040204" pitchFamily="34" charset="-128"/>
                <a:ea typeface="Meiryo" panose="020B0604030504040204" pitchFamily="34" charset="-128"/>
                <a:cs typeface="+mn-cs"/>
              </a:rPr>
              <a:t>5</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6" name="テキスト ボックス 5">
            <a:extLst>
              <a:ext uri="{FF2B5EF4-FFF2-40B4-BE49-F238E27FC236}">
                <a16:creationId xmlns:a16="http://schemas.microsoft.com/office/drawing/2014/main" id="{0638F9CE-6C09-C418-3C7A-1B0C0E96A2EB}"/>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1" name="テキスト ボックス 10">
            <a:extLst>
              <a:ext uri="{FF2B5EF4-FFF2-40B4-BE49-F238E27FC236}">
                <a16:creationId xmlns:a16="http://schemas.microsoft.com/office/drawing/2014/main" id="{0BE9A546-F0B9-B9E3-AAF9-2D5178167FEA}"/>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81B9E290-3E48-74CB-CB21-EAF471396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9" name="図 8">
            <a:extLst>
              <a:ext uri="{FF2B5EF4-FFF2-40B4-BE49-F238E27FC236}">
                <a16:creationId xmlns:a16="http://schemas.microsoft.com/office/drawing/2014/main" id="{0B4EA3EE-962D-40E5-20F7-AD31D80D22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sp>
        <p:nvSpPr>
          <p:cNvPr id="24" name="テキスト ボックス 23">
            <a:extLst>
              <a:ext uri="{FF2B5EF4-FFF2-40B4-BE49-F238E27FC236}">
                <a16:creationId xmlns:a16="http://schemas.microsoft.com/office/drawing/2014/main" id="{BA07C628-F31B-552D-3BA7-69F9C0AF5A30}"/>
              </a:ext>
            </a:extLst>
          </p:cNvPr>
          <p:cNvSpPr txBox="1"/>
          <p:nvPr/>
        </p:nvSpPr>
        <p:spPr>
          <a:xfrm>
            <a:off x="615628" y="1487468"/>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7" name="グループ化 6">
            <a:extLst>
              <a:ext uri="{FF2B5EF4-FFF2-40B4-BE49-F238E27FC236}">
                <a16:creationId xmlns:a16="http://schemas.microsoft.com/office/drawing/2014/main" id="{6568A8D4-D688-5B85-C47B-62630B00B0C4}"/>
              </a:ext>
            </a:extLst>
          </p:cNvPr>
          <p:cNvGrpSpPr/>
          <p:nvPr/>
        </p:nvGrpSpPr>
        <p:grpSpPr>
          <a:xfrm>
            <a:off x="714366" y="2719660"/>
            <a:ext cx="2497588" cy="99302"/>
            <a:chOff x="296407" y="6190264"/>
            <a:chExt cx="2497588" cy="99302"/>
          </a:xfrm>
        </p:grpSpPr>
        <p:cxnSp>
          <p:nvCxnSpPr>
            <p:cNvPr id="8" name="直線コネクタ 7">
              <a:extLst>
                <a:ext uri="{FF2B5EF4-FFF2-40B4-BE49-F238E27FC236}">
                  <a16:creationId xmlns:a16="http://schemas.microsoft.com/office/drawing/2014/main" id="{36369394-4320-8D2A-E761-CA792804E72C}"/>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D0DA5CF-86F9-6C0F-9605-5C02583F739B}"/>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431930EC-4151-4D8D-DB21-818BFF515722}"/>
              </a:ext>
            </a:extLst>
          </p:cNvPr>
          <p:cNvGrpSpPr/>
          <p:nvPr/>
        </p:nvGrpSpPr>
        <p:grpSpPr>
          <a:xfrm>
            <a:off x="716641" y="2573658"/>
            <a:ext cx="2497588" cy="99302"/>
            <a:chOff x="296407" y="6190264"/>
            <a:chExt cx="2497588" cy="99302"/>
          </a:xfrm>
        </p:grpSpPr>
        <p:cxnSp>
          <p:nvCxnSpPr>
            <p:cNvPr id="18" name="直線コネクタ 17">
              <a:extLst>
                <a:ext uri="{FF2B5EF4-FFF2-40B4-BE49-F238E27FC236}">
                  <a16:creationId xmlns:a16="http://schemas.microsoft.com/office/drawing/2014/main" id="{A8E9898C-BF1A-697E-56DE-3201734972E0}"/>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6E9E926-3F35-AE72-C585-D5EB4DD186C9}"/>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E6C746BF-25DF-8AE5-8E8C-785F5100D0A9}"/>
              </a:ext>
            </a:extLst>
          </p:cNvPr>
          <p:cNvGrpSpPr/>
          <p:nvPr/>
        </p:nvGrpSpPr>
        <p:grpSpPr>
          <a:xfrm>
            <a:off x="714366" y="2865649"/>
            <a:ext cx="2497588" cy="99302"/>
            <a:chOff x="296407" y="6190264"/>
            <a:chExt cx="2497588" cy="99302"/>
          </a:xfrm>
        </p:grpSpPr>
        <p:cxnSp>
          <p:nvCxnSpPr>
            <p:cNvPr id="26" name="直線コネクタ 25">
              <a:extLst>
                <a:ext uri="{FF2B5EF4-FFF2-40B4-BE49-F238E27FC236}">
                  <a16:creationId xmlns:a16="http://schemas.microsoft.com/office/drawing/2014/main" id="{0AF5EF98-960A-1AA2-E271-61A7923A96AB}"/>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4C6065F7-4441-7E7C-DCCF-859BFBCE8587}"/>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D564B389-CE26-795D-D0BA-F3156AF1AAF7}"/>
              </a:ext>
            </a:extLst>
          </p:cNvPr>
          <p:cNvGrpSpPr/>
          <p:nvPr/>
        </p:nvGrpSpPr>
        <p:grpSpPr>
          <a:xfrm>
            <a:off x="714366" y="3507546"/>
            <a:ext cx="2497588" cy="99302"/>
            <a:chOff x="296407" y="6190264"/>
            <a:chExt cx="2497588" cy="99302"/>
          </a:xfrm>
        </p:grpSpPr>
        <p:cxnSp>
          <p:nvCxnSpPr>
            <p:cNvPr id="14" name="直線コネクタ 13">
              <a:extLst>
                <a:ext uri="{FF2B5EF4-FFF2-40B4-BE49-F238E27FC236}">
                  <a16:creationId xmlns:a16="http://schemas.microsoft.com/office/drawing/2014/main" id="{8E2FCED3-D7E7-573F-169E-E06B764658B6}"/>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A53B28E3-E28A-7AB1-C931-BD678EE7B899}"/>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485D925E-05D3-11C8-0306-D3A86D4E9799}"/>
              </a:ext>
            </a:extLst>
          </p:cNvPr>
          <p:cNvGrpSpPr/>
          <p:nvPr/>
        </p:nvGrpSpPr>
        <p:grpSpPr>
          <a:xfrm>
            <a:off x="714366" y="3025009"/>
            <a:ext cx="2497588" cy="99302"/>
            <a:chOff x="296407" y="6190264"/>
            <a:chExt cx="2497588" cy="99302"/>
          </a:xfrm>
        </p:grpSpPr>
        <p:cxnSp>
          <p:nvCxnSpPr>
            <p:cNvPr id="21" name="直線コネクタ 20">
              <a:extLst>
                <a:ext uri="{FF2B5EF4-FFF2-40B4-BE49-F238E27FC236}">
                  <a16:creationId xmlns:a16="http://schemas.microsoft.com/office/drawing/2014/main" id="{08A0E80A-5961-A6B1-6978-2239B9A578BB}"/>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B39C37C4-D471-3D8D-ABDB-ECDCC820E37A}"/>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840CDF94-2264-6A0A-3FA8-FF857A45DAD3}"/>
              </a:ext>
            </a:extLst>
          </p:cNvPr>
          <p:cNvGrpSpPr/>
          <p:nvPr/>
        </p:nvGrpSpPr>
        <p:grpSpPr>
          <a:xfrm>
            <a:off x="714366" y="4292788"/>
            <a:ext cx="2497588" cy="99302"/>
            <a:chOff x="296407" y="6190264"/>
            <a:chExt cx="2497588" cy="99302"/>
          </a:xfrm>
        </p:grpSpPr>
        <p:cxnSp>
          <p:nvCxnSpPr>
            <p:cNvPr id="28" name="直線コネクタ 27">
              <a:extLst>
                <a:ext uri="{FF2B5EF4-FFF2-40B4-BE49-F238E27FC236}">
                  <a16:creationId xmlns:a16="http://schemas.microsoft.com/office/drawing/2014/main" id="{055C2120-FD9C-8C71-B1CC-EE898F9C086A}"/>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3D3E5D26-D689-0827-952F-5174C17FF262}"/>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86807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オブジェクト 10">
            <a:extLst>
              <a:ext uri="{FF2B5EF4-FFF2-40B4-BE49-F238E27FC236}">
                <a16:creationId xmlns:a16="http://schemas.microsoft.com/office/drawing/2014/main" id="{5D8B3698-085B-C944-669B-5CFA3EABBE16}"/>
              </a:ext>
            </a:extLst>
          </p:cNvPr>
          <p:cNvGraphicFramePr>
            <a:graphicFrameLocks noChangeAspect="1"/>
          </p:cNvGraphicFramePr>
          <p:nvPr>
            <p:extLst>
              <p:ext uri="{D42A27DB-BD31-4B8C-83A1-F6EECF244321}">
                <p14:modId xmlns:p14="http://schemas.microsoft.com/office/powerpoint/2010/main" val="1184420825"/>
              </p:ext>
            </p:extLst>
          </p:nvPr>
        </p:nvGraphicFramePr>
        <p:xfrm>
          <a:off x="687388" y="1731963"/>
          <a:ext cx="10820400" cy="4729162"/>
        </p:xfrm>
        <a:graphic>
          <a:graphicData uri="http://schemas.openxmlformats.org/presentationml/2006/ole">
            <mc:AlternateContent xmlns:mc="http://schemas.openxmlformats.org/markup-compatibility/2006">
              <mc:Choice xmlns:v="urn:schemas-microsoft-com:vml" Requires="v">
                <p:oleObj name="Worksheet" r:id="rId2" imgW="11153945" imgH="4876942" progId="Excel.Sheet.12">
                  <p:link updateAutomatic="1"/>
                </p:oleObj>
              </mc:Choice>
              <mc:Fallback>
                <p:oleObj name="Worksheet" r:id="rId2" imgW="11153945" imgH="4876942" progId="Excel.Sheet.12">
                  <p:link updateAutomatic="1"/>
                  <p:pic>
                    <p:nvPicPr>
                      <p:cNvPr id="11" name="オブジェクト 10">
                        <a:extLst>
                          <a:ext uri="{FF2B5EF4-FFF2-40B4-BE49-F238E27FC236}">
                            <a16:creationId xmlns:a16="http://schemas.microsoft.com/office/drawing/2014/main" id="{5D8B3698-085B-C944-669B-5CFA3EABBE16}"/>
                          </a:ext>
                        </a:extLst>
                      </p:cNvPr>
                      <p:cNvPicPr/>
                      <p:nvPr/>
                    </p:nvPicPr>
                    <p:blipFill>
                      <a:blip r:embed="rId3"/>
                      <a:stretch>
                        <a:fillRect/>
                      </a:stretch>
                    </p:blipFill>
                    <p:spPr>
                      <a:xfrm>
                        <a:off x="687388" y="1731963"/>
                        <a:ext cx="10820400" cy="4729162"/>
                      </a:xfrm>
                      <a:prstGeom prst="rect">
                        <a:avLst/>
                      </a:prstGeom>
                    </p:spPr>
                  </p:pic>
                </p:oleObj>
              </mc:Fallback>
            </mc:AlternateContent>
          </a:graphicData>
        </a:graphic>
      </p:graphicFrame>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5D496BE0-644E-3BE6-35A7-686E2BDCE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49A2BBE-2945-C159-5548-5C684DD984F1}"/>
              </a:ext>
            </a:extLst>
          </p:cNvPr>
          <p:cNvSpPr txBox="1"/>
          <p:nvPr/>
        </p:nvSpPr>
        <p:spPr>
          <a:xfrm>
            <a:off x="131471" y="55134"/>
            <a:ext cx="10399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設置効果分析②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適正台数考察</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　設置台数別 総合実績／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4" name="テキスト ボックス 3">
            <a:extLst>
              <a:ext uri="{FF2B5EF4-FFF2-40B4-BE49-F238E27FC236}">
                <a16:creationId xmlns:a16="http://schemas.microsoft.com/office/drawing/2014/main" id="{6E22231C-421F-E3AF-A925-673626517C65}"/>
              </a:ext>
            </a:extLst>
          </p:cNvPr>
          <p:cNvSpPr txBox="1"/>
          <p:nvPr/>
        </p:nvSpPr>
        <p:spPr>
          <a:xfrm>
            <a:off x="1666875" y="698798"/>
            <a:ext cx="7476727"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設置台数別 </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総合実績ランキング</a:t>
            </a:r>
            <a:r>
              <a:rPr kumimoji="1" lang="ja-JP" altLang="en-US" sz="24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　</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設置台数：</a:t>
            </a:r>
            <a:r>
              <a:rPr kumimoji="1" lang="en-US" altLang="ja-JP" sz="2400" b="1" i="0" u="none" strike="noStrike" kern="1200" cap="none" spc="0" normalizeH="0" baseline="0" noProof="0" dirty="0">
                <a:ln>
                  <a:noFill/>
                </a:ln>
                <a:solidFill>
                  <a:schemeClr val="accent4"/>
                </a:solidFill>
                <a:uLnTx/>
                <a:uFillTx/>
                <a:latin typeface="Meiryo" panose="020B0604030504040204" pitchFamily="34" charset="-128"/>
                <a:ea typeface="Meiryo" panose="020B0604030504040204" pitchFamily="34" charset="-128"/>
                <a:cs typeface="+mn-cs"/>
              </a:rPr>
              <a:t>6</a:t>
            </a:r>
            <a:r>
              <a:rPr kumimoji="1" lang="ja-JP" altLang="en-US" sz="2400" b="1" i="0" u="none" strike="noStrike" kern="1200" cap="none" spc="0" normalizeH="0" baseline="0" noProof="0" dirty="0">
                <a:ln>
                  <a:noFill/>
                </a:ln>
                <a:solidFill>
                  <a:schemeClr val="accent4"/>
                </a:solidFill>
                <a:uLnTx/>
                <a:uFillTx/>
                <a:latin typeface="Meiryo" panose="020B0604030504040204" pitchFamily="34" charset="-128"/>
                <a:ea typeface="Meiryo" panose="020B0604030504040204" pitchFamily="34" charset="-128"/>
                <a:cs typeface="+mn-cs"/>
              </a:rPr>
              <a:t>～</a:t>
            </a:r>
            <a:r>
              <a:rPr kumimoji="1" lang="en-US" altLang="ja-JP" sz="2400" b="1" i="0" u="none" strike="noStrike" kern="1200" cap="none" spc="0" normalizeH="0" baseline="0" noProof="0" dirty="0">
                <a:ln>
                  <a:noFill/>
                </a:ln>
                <a:solidFill>
                  <a:schemeClr val="accent4"/>
                </a:solidFill>
                <a:uLnTx/>
                <a:uFillTx/>
                <a:latin typeface="Meiryo" panose="020B0604030504040204" pitchFamily="34" charset="-128"/>
                <a:ea typeface="Meiryo" panose="020B0604030504040204" pitchFamily="34" charset="-128"/>
                <a:cs typeface="+mn-cs"/>
              </a:rPr>
              <a:t>9</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6" name="テキスト ボックス 5">
            <a:extLst>
              <a:ext uri="{FF2B5EF4-FFF2-40B4-BE49-F238E27FC236}">
                <a16:creationId xmlns:a16="http://schemas.microsoft.com/office/drawing/2014/main" id="{D7FB705D-0CD6-8D5E-C4DE-8072335B7251}"/>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0" name="テキスト ボックス 9">
            <a:extLst>
              <a:ext uri="{FF2B5EF4-FFF2-40B4-BE49-F238E27FC236}">
                <a16:creationId xmlns:a16="http://schemas.microsoft.com/office/drawing/2014/main" id="{50AF97EE-8A99-0AEF-7F57-3068D804B2E7}"/>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E94C9704-718B-99C9-692B-378FECE1F4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9" name="図 8">
            <a:extLst>
              <a:ext uri="{FF2B5EF4-FFF2-40B4-BE49-F238E27FC236}">
                <a16:creationId xmlns:a16="http://schemas.microsoft.com/office/drawing/2014/main" id="{234814E1-351B-0A38-6806-7C89E4FF71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sp>
        <p:nvSpPr>
          <p:cNvPr id="20" name="テキスト ボックス 19">
            <a:extLst>
              <a:ext uri="{FF2B5EF4-FFF2-40B4-BE49-F238E27FC236}">
                <a16:creationId xmlns:a16="http://schemas.microsoft.com/office/drawing/2014/main" id="{3D94404B-A7A7-DDA5-9233-27294B35D732}"/>
              </a:ext>
            </a:extLst>
          </p:cNvPr>
          <p:cNvSpPr txBox="1"/>
          <p:nvPr/>
        </p:nvSpPr>
        <p:spPr>
          <a:xfrm>
            <a:off x="615628" y="1487468"/>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24" name="グループ化 23">
            <a:extLst>
              <a:ext uri="{FF2B5EF4-FFF2-40B4-BE49-F238E27FC236}">
                <a16:creationId xmlns:a16="http://schemas.microsoft.com/office/drawing/2014/main" id="{961984D8-877A-3168-0273-EECC029EE622}"/>
              </a:ext>
            </a:extLst>
          </p:cNvPr>
          <p:cNvGrpSpPr/>
          <p:nvPr/>
        </p:nvGrpSpPr>
        <p:grpSpPr>
          <a:xfrm>
            <a:off x="705975" y="2571682"/>
            <a:ext cx="2497588" cy="99302"/>
            <a:chOff x="296407" y="6190264"/>
            <a:chExt cx="2497588" cy="99302"/>
          </a:xfrm>
        </p:grpSpPr>
        <p:cxnSp>
          <p:nvCxnSpPr>
            <p:cNvPr id="25" name="直線コネクタ 24">
              <a:extLst>
                <a:ext uri="{FF2B5EF4-FFF2-40B4-BE49-F238E27FC236}">
                  <a16:creationId xmlns:a16="http://schemas.microsoft.com/office/drawing/2014/main" id="{F04EAA3E-60ED-6100-8530-A74A72F0B252}"/>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D1639149-9C3E-0292-64D0-DDFC1E7B9C8C}"/>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09EF6BF5-FC37-EAF6-7317-7587E70DBE36}"/>
              </a:ext>
            </a:extLst>
          </p:cNvPr>
          <p:cNvGrpSpPr/>
          <p:nvPr/>
        </p:nvGrpSpPr>
        <p:grpSpPr>
          <a:xfrm>
            <a:off x="705975" y="-3061211"/>
            <a:ext cx="2497588" cy="99302"/>
            <a:chOff x="296407" y="6190264"/>
            <a:chExt cx="2497588" cy="99302"/>
          </a:xfrm>
        </p:grpSpPr>
        <p:cxnSp>
          <p:nvCxnSpPr>
            <p:cNvPr id="28" name="直線コネクタ 27">
              <a:extLst>
                <a:ext uri="{FF2B5EF4-FFF2-40B4-BE49-F238E27FC236}">
                  <a16:creationId xmlns:a16="http://schemas.microsoft.com/office/drawing/2014/main" id="{B6275B74-CC2B-5C90-A4E7-1C7F8805D02E}"/>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94641662-0A18-C708-DBFA-E19775F58581}"/>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4B47A0EF-F273-8B53-27FC-F2D14FD7B9D6}"/>
              </a:ext>
            </a:extLst>
          </p:cNvPr>
          <p:cNvGrpSpPr/>
          <p:nvPr/>
        </p:nvGrpSpPr>
        <p:grpSpPr>
          <a:xfrm>
            <a:off x="705975" y="2727967"/>
            <a:ext cx="2497588" cy="99302"/>
            <a:chOff x="296407" y="6190264"/>
            <a:chExt cx="2497588" cy="99302"/>
          </a:xfrm>
        </p:grpSpPr>
        <p:cxnSp>
          <p:nvCxnSpPr>
            <p:cNvPr id="22" name="直線コネクタ 21">
              <a:extLst>
                <a:ext uri="{FF2B5EF4-FFF2-40B4-BE49-F238E27FC236}">
                  <a16:creationId xmlns:a16="http://schemas.microsoft.com/office/drawing/2014/main" id="{0A98B05E-5764-B6F7-CB8F-02F426176137}"/>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738DDE01-6308-53FD-41D8-EC6B3B414347}"/>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551BF38F-C5CB-0308-084D-0FCFA23D3530}"/>
              </a:ext>
            </a:extLst>
          </p:cNvPr>
          <p:cNvGrpSpPr/>
          <p:nvPr/>
        </p:nvGrpSpPr>
        <p:grpSpPr>
          <a:xfrm>
            <a:off x="684212" y="4440363"/>
            <a:ext cx="2497588" cy="99302"/>
            <a:chOff x="296407" y="6190264"/>
            <a:chExt cx="2497588" cy="99302"/>
          </a:xfrm>
        </p:grpSpPr>
        <p:cxnSp>
          <p:nvCxnSpPr>
            <p:cNvPr id="8" name="直線コネクタ 7">
              <a:extLst>
                <a:ext uri="{FF2B5EF4-FFF2-40B4-BE49-F238E27FC236}">
                  <a16:creationId xmlns:a16="http://schemas.microsoft.com/office/drawing/2014/main" id="{CBFAE037-CE1B-D297-3BC7-8BD131A0008B}"/>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DDE46AE-6970-EA3B-F69C-B6D8FD4724A2}"/>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7A956A38-A619-3905-B1A8-4E986A24C9B1}"/>
              </a:ext>
            </a:extLst>
          </p:cNvPr>
          <p:cNvGrpSpPr/>
          <p:nvPr/>
        </p:nvGrpSpPr>
        <p:grpSpPr>
          <a:xfrm>
            <a:off x="705975" y="2884253"/>
            <a:ext cx="2497588" cy="99302"/>
            <a:chOff x="296407" y="6190264"/>
            <a:chExt cx="2497588" cy="99302"/>
          </a:xfrm>
        </p:grpSpPr>
        <p:cxnSp>
          <p:nvCxnSpPr>
            <p:cNvPr id="14" name="直線コネクタ 13">
              <a:extLst>
                <a:ext uri="{FF2B5EF4-FFF2-40B4-BE49-F238E27FC236}">
                  <a16:creationId xmlns:a16="http://schemas.microsoft.com/office/drawing/2014/main" id="{20B0FAB1-1F01-F1B5-03E0-FB0EE0EC4C29}"/>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4BC545EA-200E-15AF-938D-32B9C2D20776}"/>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23678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オブジェクト 10">
            <a:extLst>
              <a:ext uri="{FF2B5EF4-FFF2-40B4-BE49-F238E27FC236}">
                <a16:creationId xmlns:a16="http://schemas.microsoft.com/office/drawing/2014/main" id="{5F24C175-EBB1-4501-C176-8D3360FD388B}"/>
              </a:ext>
            </a:extLst>
          </p:cNvPr>
          <p:cNvGraphicFramePr>
            <a:graphicFrameLocks noChangeAspect="1"/>
          </p:cNvGraphicFramePr>
          <p:nvPr>
            <p:extLst>
              <p:ext uri="{D42A27DB-BD31-4B8C-83A1-F6EECF244321}">
                <p14:modId xmlns:p14="http://schemas.microsoft.com/office/powerpoint/2010/main" val="563722598"/>
              </p:ext>
            </p:extLst>
          </p:nvPr>
        </p:nvGraphicFramePr>
        <p:xfrm>
          <a:off x="687388" y="1731963"/>
          <a:ext cx="10820400" cy="4729162"/>
        </p:xfrm>
        <a:graphic>
          <a:graphicData uri="http://schemas.openxmlformats.org/presentationml/2006/ole">
            <mc:AlternateContent xmlns:mc="http://schemas.openxmlformats.org/markup-compatibility/2006">
              <mc:Choice xmlns:v="urn:schemas-microsoft-com:vml" Requires="v">
                <p:oleObj name="Worksheet" r:id="rId2" imgW="11153945" imgH="4876942" progId="Excel.Sheet.12">
                  <p:link updateAutomatic="1"/>
                </p:oleObj>
              </mc:Choice>
              <mc:Fallback>
                <p:oleObj name="Worksheet" r:id="rId2" imgW="11153945" imgH="4876942" progId="Excel.Sheet.12">
                  <p:link updateAutomatic="1"/>
                  <p:pic>
                    <p:nvPicPr>
                      <p:cNvPr id="11" name="オブジェクト 10">
                        <a:extLst>
                          <a:ext uri="{FF2B5EF4-FFF2-40B4-BE49-F238E27FC236}">
                            <a16:creationId xmlns:a16="http://schemas.microsoft.com/office/drawing/2014/main" id="{5F24C175-EBB1-4501-C176-8D3360FD388B}"/>
                          </a:ext>
                        </a:extLst>
                      </p:cNvPr>
                      <p:cNvPicPr/>
                      <p:nvPr/>
                    </p:nvPicPr>
                    <p:blipFill>
                      <a:blip r:embed="rId3"/>
                      <a:stretch>
                        <a:fillRect/>
                      </a:stretch>
                    </p:blipFill>
                    <p:spPr>
                      <a:xfrm>
                        <a:off x="687388" y="1731963"/>
                        <a:ext cx="10820400" cy="4729162"/>
                      </a:xfrm>
                      <a:prstGeom prst="rect">
                        <a:avLst/>
                      </a:prstGeom>
                    </p:spPr>
                  </p:pic>
                </p:oleObj>
              </mc:Fallback>
            </mc:AlternateContent>
          </a:graphicData>
        </a:graphic>
      </p:graphicFrame>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23CDEBF6-0C75-BABD-5038-A9D861A72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AD612531-852C-E40A-839A-244DAB2C2D04}"/>
              </a:ext>
            </a:extLst>
          </p:cNvPr>
          <p:cNvSpPr txBox="1"/>
          <p:nvPr/>
        </p:nvSpPr>
        <p:spPr>
          <a:xfrm>
            <a:off x="131471" y="55134"/>
            <a:ext cx="10399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設置効果分析②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適正台数考察</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　設置台数別 総合実績／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4" name="テキスト ボックス 3">
            <a:extLst>
              <a:ext uri="{FF2B5EF4-FFF2-40B4-BE49-F238E27FC236}">
                <a16:creationId xmlns:a16="http://schemas.microsoft.com/office/drawing/2014/main" id="{D8A310D9-19DB-8131-ED8A-458E3DED23DF}"/>
              </a:ext>
            </a:extLst>
          </p:cNvPr>
          <p:cNvSpPr txBox="1"/>
          <p:nvPr/>
        </p:nvSpPr>
        <p:spPr>
          <a:xfrm>
            <a:off x="1666875" y="698798"/>
            <a:ext cx="7893508"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設置台数別 </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総合実績ランキング</a:t>
            </a:r>
            <a:r>
              <a:rPr kumimoji="1" lang="ja-JP" altLang="en-US" sz="24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　</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設置台数：</a:t>
            </a:r>
            <a:r>
              <a:rPr kumimoji="1" lang="en-US" altLang="ja-JP" sz="2400" b="1" i="0" u="none" strike="noStrike" kern="1200" cap="none" spc="0" normalizeH="0" baseline="0" noProof="0" dirty="0">
                <a:ln>
                  <a:noFill/>
                </a:ln>
                <a:solidFill>
                  <a:srgbClr val="7030A0"/>
                </a:solidFill>
                <a:uLnTx/>
                <a:uFillTx/>
                <a:latin typeface="Meiryo" panose="020B0604030504040204" pitchFamily="34" charset="-128"/>
                <a:ea typeface="Meiryo" panose="020B0604030504040204" pitchFamily="34" charset="-128"/>
                <a:cs typeface="+mn-cs"/>
              </a:rPr>
              <a:t>10</a:t>
            </a:r>
            <a:r>
              <a:rPr kumimoji="1" lang="ja-JP" altLang="en-US" sz="2400" b="1" i="0" u="none" strike="noStrike" kern="1200" cap="none" spc="0" normalizeH="0" baseline="0" noProof="0" dirty="0">
                <a:ln>
                  <a:noFill/>
                </a:ln>
                <a:solidFill>
                  <a:srgbClr val="7030A0"/>
                </a:solidFill>
                <a:uLnTx/>
                <a:uFillTx/>
                <a:latin typeface="Meiryo" panose="020B0604030504040204" pitchFamily="34" charset="-128"/>
                <a:ea typeface="Meiryo" panose="020B0604030504040204" pitchFamily="34" charset="-128"/>
                <a:cs typeface="+mn-cs"/>
              </a:rPr>
              <a:t>～</a:t>
            </a:r>
            <a:r>
              <a:rPr kumimoji="1" lang="en-US" altLang="ja-JP" sz="2400" b="1" i="0" u="none" strike="noStrike" kern="1200" cap="none" spc="0" normalizeH="0" baseline="0" noProof="0" dirty="0">
                <a:ln>
                  <a:noFill/>
                </a:ln>
                <a:solidFill>
                  <a:srgbClr val="7030A0"/>
                </a:solidFill>
                <a:uLnTx/>
                <a:uFillTx/>
                <a:latin typeface="Meiryo" panose="020B0604030504040204" pitchFamily="34" charset="-128"/>
                <a:ea typeface="Meiryo" panose="020B0604030504040204" pitchFamily="34" charset="-128"/>
                <a:cs typeface="+mn-cs"/>
              </a:rPr>
              <a:t>19</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6" name="テキスト ボックス 5">
            <a:extLst>
              <a:ext uri="{FF2B5EF4-FFF2-40B4-BE49-F238E27FC236}">
                <a16:creationId xmlns:a16="http://schemas.microsoft.com/office/drawing/2014/main" id="{DA5E6363-9FFF-8713-C147-30EB42C5BB9E}"/>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0" name="テキスト ボックス 9">
            <a:extLst>
              <a:ext uri="{FF2B5EF4-FFF2-40B4-BE49-F238E27FC236}">
                <a16:creationId xmlns:a16="http://schemas.microsoft.com/office/drawing/2014/main" id="{80A37642-C14C-F537-6FD3-21E80033E00F}"/>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31456DA7-A1CF-CC2A-F421-45DCC66D5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9" name="図 8">
            <a:extLst>
              <a:ext uri="{FF2B5EF4-FFF2-40B4-BE49-F238E27FC236}">
                <a16:creationId xmlns:a16="http://schemas.microsoft.com/office/drawing/2014/main" id="{0A758ED7-E214-A48A-EE94-5C4ABD449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sp>
        <p:nvSpPr>
          <p:cNvPr id="24" name="テキスト ボックス 23">
            <a:extLst>
              <a:ext uri="{FF2B5EF4-FFF2-40B4-BE49-F238E27FC236}">
                <a16:creationId xmlns:a16="http://schemas.microsoft.com/office/drawing/2014/main" id="{00A98CB9-32AE-ED4E-24CA-E007720B020C}"/>
              </a:ext>
            </a:extLst>
          </p:cNvPr>
          <p:cNvSpPr txBox="1"/>
          <p:nvPr/>
        </p:nvSpPr>
        <p:spPr>
          <a:xfrm>
            <a:off x="615628" y="1487468"/>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16" name="グループ化 15">
            <a:extLst>
              <a:ext uri="{FF2B5EF4-FFF2-40B4-BE49-F238E27FC236}">
                <a16:creationId xmlns:a16="http://schemas.microsoft.com/office/drawing/2014/main" id="{6E92F7D4-93A6-C273-83C9-EA4AC19EA498}"/>
              </a:ext>
            </a:extLst>
          </p:cNvPr>
          <p:cNvGrpSpPr/>
          <p:nvPr/>
        </p:nvGrpSpPr>
        <p:grpSpPr>
          <a:xfrm>
            <a:off x="711442" y="2555434"/>
            <a:ext cx="2497588" cy="99302"/>
            <a:chOff x="296407" y="6190264"/>
            <a:chExt cx="2497588" cy="99302"/>
          </a:xfrm>
        </p:grpSpPr>
        <p:cxnSp>
          <p:nvCxnSpPr>
            <p:cNvPr id="17" name="直線コネクタ 16">
              <a:extLst>
                <a:ext uri="{FF2B5EF4-FFF2-40B4-BE49-F238E27FC236}">
                  <a16:creationId xmlns:a16="http://schemas.microsoft.com/office/drawing/2014/main" id="{1D0ECDA3-70F2-89CD-3D5C-5DB6EB041E51}"/>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3ECE9CAC-7EDB-0751-088B-88CD7F894ED0}"/>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C84606B2-808B-05DB-123B-56DA9790BC4F}"/>
              </a:ext>
            </a:extLst>
          </p:cNvPr>
          <p:cNvGrpSpPr/>
          <p:nvPr/>
        </p:nvGrpSpPr>
        <p:grpSpPr>
          <a:xfrm>
            <a:off x="702398" y="2721583"/>
            <a:ext cx="2497588" cy="99302"/>
            <a:chOff x="296407" y="6190264"/>
            <a:chExt cx="2497588" cy="99302"/>
          </a:xfrm>
        </p:grpSpPr>
        <p:cxnSp>
          <p:nvCxnSpPr>
            <p:cNvPr id="28" name="直線コネクタ 27">
              <a:extLst>
                <a:ext uri="{FF2B5EF4-FFF2-40B4-BE49-F238E27FC236}">
                  <a16:creationId xmlns:a16="http://schemas.microsoft.com/office/drawing/2014/main" id="{39C32EE3-389C-CC47-96EA-EA655758DA35}"/>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2E9D3CE9-E4A1-CFC9-F8E9-A81C2C52BC55}"/>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61F6F3F9-42F4-261E-B704-624C5B969855}"/>
              </a:ext>
            </a:extLst>
          </p:cNvPr>
          <p:cNvGrpSpPr/>
          <p:nvPr/>
        </p:nvGrpSpPr>
        <p:grpSpPr>
          <a:xfrm>
            <a:off x="705506" y="2873982"/>
            <a:ext cx="2497588" cy="99302"/>
            <a:chOff x="296407" y="6190264"/>
            <a:chExt cx="2497588" cy="99302"/>
          </a:xfrm>
        </p:grpSpPr>
        <p:cxnSp>
          <p:nvCxnSpPr>
            <p:cNvPr id="8" name="直線コネクタ 7">
              <a:extLst>
                <a:ext uri="{FF2B5EF4-FFF2-40B4-BE49-F238E27FC236}">
                  <a16:creationId xmlns:a16="http://schemas.microsoft.com/office/drawing/2014/main" id="{E3D0136B-362A-E52D-1C41-53C4A182C8B5}"/>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2A35795-767C-0325-807C-9C075B8ADCFF}"/>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77038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オブジェクト 10">
            <a:extLst>
              <a:ext uri="{FF2B5EF4-FFF2-40B4-BE49-F238E27FC236}">
                <a16:creationId xmlns:a16="http://schemas.microsoft.com/office/drawing/2014/main" id="{22347299-BA81-B65D-78E6-E694589DA563}"/>
              </a:ext>
            </a:extLst>
          </p:cNvPr>
          <p:cNvGraphicFramePr>
            <a:graphicFrameLocks noChangeAspect="1"/>
          </p:cNvGraphicFramePr>
          <p:nvPr>
            <p:extLst>
              <p:ext uri="{D42A27DB-BD31-4B8C-83A1-F6EECF244321}">
                <p14:modId xmlns:p14="http://schemas.microsoft.com/office/powerpoint/2010/main" val="2925085165"/>
              </p:ext>
            </p:extLst>
          </p:nvPr>
        </p:nvGraphicFramePr>
        <p:xfrm>
          <a:off x="687388" y="1741488"/>
          <a:ext cx="10820400" cy="4729162"/>
        </p:xfrm>
        <a:graphic>
          <a:graphicData uri="http://schemas.openxmlformats.org/presentationml/2006/ole">
            <mc:AlternateContent xmlns:mc="http://schemas.openxmlformats.org/markup-compatibility/2006">
              <mc:Choice xmlns:v="urn:schemas-microsoft-com:vml" Requires="v">
                <p:oleObj name="Worksheet" r:id="rId2" imgW="11153945" imgH="4876942" progId="Excel.Sheet.12">
                  <p:link updateAutomatic="1"/>
                </p:oleObj>
              </mc:Choice>
              <mc:Fallback>
                <p:oleObj name="Worksheet" r:id="rId2" imgW="11153945" imgH="4876942" progId="Excel.Sheet.12">
                  <p:link updateAutomatic="1"/>
                  <p:pic>
                    <p:nvPicPr>
                      <p:cNvPr id="11" name="オブジェクト 10">
                        <a:extLst>
                          <a:ext uri="{FF2B5EF4-FFF2-40B4-BE49-F238E27FC236}">
                            <a16:creationId xmlns:a16="http://schemas.microsoft.com/office/drawing/2014/main" id="{22347299-BA81-B65D-78E6-E694589DA563}"/>
                          </a:ext>
                        </a:extLst>
                      </p:cNvPr>
                      <p:cNvPicPr/>
                      <p:nvPr/>
                    </p:nvPicPr>
                    <p:blipFill>
                      <a:blip r:embed="rId3"/>
                      <a:stretch>
                        <a:fillRect/>
                      </a:stretch>
                    </p:blipFill>
                    <p:spPr>
                      <a:xfrm>
                        <a:off x="687388" y="1741488"/>
                        <a:ext cx="10820400" cy="4729162"/>
                      </a:xfrm>
                      <a:prstGeom prst="rect">
                        <a:avLst/>
                      </a:prstGeom>
                    </p:spPr>
                  </p:pic>
                </p:oleObj>
              </mc:Fallback>
            </mc:AlternateContent>
          </a:graphicData>
        </a:graphic>
      </p:graphicFrame>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1591E89F-DBAE-DDF9-02C3-1699C68B0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877CED4D-BCDE-1F34-E807-2E950BBFE731}"/>
              </a:ext>
            </a:extLst>
          </p:cNvPr>
          <p:cNvSpPr txBox="1"/>
          <p:nvPr/>
        </p:nvSpPr>
        <p:spPr>
          <a:xfrm>
            <a:off x="131471" y="55134"/>
            <a:ext cx="10399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設置効果分析②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適正台数考察</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　設置台数別 総合実績／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4" name="テキスト ボックス 3">
            <a:extLst>
              <a:ext uri="{FF2B5EF4-FFF2-40B4-BE49-F238E27FC236}">
                <a16:creationId xmlns:a16="http://schemas.microsoft.com/office/drawing/2014/main" id="{4456608F-F1E3-09C5-45B2-DE9A60953460}"/>
              </a:ext>
            </a:extLst>
          </p:cNvPr>
          <p:cNvSpPr txBox="1"/>
          <p:nvPr/>
        </p:nvSpPr>
        <p:spPr>
          <a:xfrm>
            <a:off x="1666875" y="698798"/>
            <a:ext cx="7784503"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設置台数別 </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総合実績ランキング</a:t>
            </a:r>
            <a:r>
              <a:rPr kumimoji="1" lang="ja-JP" altLang="en-US" sz="24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　</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設置台数：</a:t>
            </a:r>
            <a:r>
              <a:rPr kumimoji="1" lang="en-US" altLang="ja-JP" sz="2400" b="1" i="0" u="none" strike="noStrike" kern="1200" cap="none" spc="0" normalizeH="0" baseline="0" noProof="0" dirty="0">
                <a:ln>
                  <a:noFill/>
                </a:ln>
                <a:solidFill>
                  <a:srgbClr val="FF0000"/>
                </a:solidFill>
                <a:uLnTx/>
                <a:uFillTx/>
                <a:latin typeface="Meiryo" panose="020B0604030504040204" pitchFamily="34" charset="-128"/>
                <a:ea typeface="Meiryo" panose="020B0604030504040204" pitchFamily="34" charset="-128"/>
                <a:cs typeface="+mn-cs"/>
              </a:rPr>
              <a:t>20</a:t>
            </a:r>
            <a:r>
              <a:rPr kumimoji="1" lang="ja-JP" altLang="en-US" sz="2400" b="1" i="0" u="none" strike="noStrike" kern="1200" cap="none" spc="0" normalizeH="0" baseline="0" noProof="0" dirty="0">
                <a:ln>
                  <a:noFill/>
                </a:ln>
                <a:solidFill>
                  <a:srgbClr val="FF0000"/>
                </a:solidFill>
                <a:uLnTx/>
                <a:uFillTx/>
                <a:latin typeface="Meiryo" panose="020B0604030504040204" pitchFamily="34" charset="-128"/>
                <a:ea typeface="Meiryo" panose="020B0604030504040204" pitchFamily="34" charset="-128"/>
                <a:cs typeface="+mn-cs"/>
              </a:rPr>
              <a:t>台</a:t>
            </a:r>
            <a:r>
              <a:rPr kumimoji="1" lang="ja-JP" altLang="en-US"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以上</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6" name="テキスト ボックス 5">
            <a:extLst>
              <a:ext uri="{FF2B5EF4-FFF2-40B4-BE49-F238E27FC236}">
                <a16:creationId xmlns:a16="http://schemas.microsoft.com/office/drawing/2014/main" id="{6BBB3E08-A3C0-14F4-4200-97EB8408EBAE}"/>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0" name="テキスト ボックス 9">
            <a:extLst>
              <a:ext uri="{FF2B5EF4-FFF2-40B4-BE49-F238E27FC236}">
                <a16:creationId xmlns:a16="http://schemas.microsoft.com/office/drawing/2014/main" id="{93290734-1F5B-F58A-2D0D-B28CE8F4F490}"/>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5498AB30-AFDA-C06B-1107-F01E7A389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 y="681225"/>
            <a:ext cx="930286" cy="479238"/>
          </a:xfrm>
          <a:prstGeom prst="rect">
            <a:avLst/>
          </a:prstGeom>
        </p:spPr>
      </p:pic>
      <p:pic>
        <p:nvPicPr>
          <p:cNvPr id="9" name="図 8">
            <a:extLst>
              <a:ext uri="{FF2B5EF4-FFF2-40B4-BE49-F238E27FC236}">
                <a16:creationId xmlns:a16="http://schemas.microsoft.com/office/drawing/2014/main" id="{5E29BB4E-4874-DF87-CC1A-70BC2F411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757" y="648209"/>
            <a:ext cx="545270" cy="545270"/>
          </a:xfrm>
          <a:prstGeom prst="rect">
            <a:avLst/>
          </a:prstGeom>
        </p:spPr>
      </p:pic>
      <p:sp>
        <p:nvSpPr>
          <p:cNvPr id="7" name="テキスト ボックス 6">
            <a:extLst>
              <a:ext uri="{FF2B5EF4-FFF2-40B4-BE49-F238E27FC236}">
                <a16:creationId xmlns:a16="http://schemas.microsoft.com/office/drawing/2014/main" id="{F97492AE-F12C-23BD-D042-71AB81AEDC7C}"/>
              </a:ext>
            </a:extLst>
          </p:cNvPr>
          <p:cNvSpPr txBox="1"/>
          <p:nvPr/>
        </p:nvSpPr>
        <p:spPr>
          <a:xfrm>
            <a:off x="615628" y="1487468"/>
            <a:ext cx="4176291" cy="246221"/>
          </a:xfrm>
          <a:prstGeom prst="rect">
            <a:avLst/>
          </a:prstGeom>
          <a:noFill/>
        </p:spPr>
        <p:txBody>
          <a:bodyPr wrap="square" rtlCol="0">
            <a:spAutoFit/>
          </a:bodyPr>
          <a:lstStyle/>
          <a:p>
            <a:r>
              <a:rPr kumimoji="1" lang="ja-JP" altLang="en-US" sz="1000" dirty="0">
                <a:solidFill>
                  <a:srgbClr val="00B050"/>
                </a:solidFill>
                <a:latin typeface="Meiryo UI" panose="020B0604030504040204" pitchFamily="50" charset="-128"/>
                <a:ea typeface="Meiryo UI" panose="020B0604030504040204" pitchFamily="50" charset="-128"/>
              </a:rPr>
              <a:t>緑線：今月の新台</a:t>
            </a:r>
            <a:r>
              <a:rPr lang="ja-JP" altLang="en-US" sz="1000" dirty="0">
                <a:solidFill>
                  <a:srgbClr val="00B050"/>
                </a:solidFill>
                <a:latin typeface="Meiryo UI" panose="020B0604030504040204" pitchFamily="50" charset="-128"/>
                <a:ea typeface="Meiryo UI" panose="020B0604030504040204" pitchFamily="50" charset="-128"/>
              </a:rPr>
              <a:t>（初ランクイン機種</a:t>
            </a:r>
            <a:r>
              <a:rPr lang="en-US" altLang="ja-JP" sz="1000" dirty="0">
                <a:solidFill>
                  <a:srgbClr val="00B050"/>
                </a:solidFill>
                <a:latin typeface="Meiryo UI" panose="020B0604030504040204" pitchFamily="50" charset="-128"/>
                <a:ea typeface="Meiryo UI" panose="020B0604030504040204" pitchFamily="50" charset="-128"/>
              </a:rPr>
              <a:t>)</a:t>
            </a:r>
            <a:endParaRPr kumimoji="1" lang="ja-JP" altLang="en-US" sz="1000" dirty="0">
              <a:solidFill>
                <a:srgbClr val="FF0000"/>
              </a:solidFill>
            </a:endParaRPr>
          </a:p>
        </p:txBody>
      </p:sp>
      <p:grpSp>
        <p:nvGrpSpPr>
          <p:cNvPr id="8" name="グループ化 7">
            <a:extLst>
              <a:ext uri="{FF2B5EF4-FFF2-40B4-BE49-F238E27FC236}">
                <a16:creationId xmlns:a16="http://schemas.microsoft.com/office/drawing/2014/main" id="{1E397A76-1286-DC60-E5CD-0B094B4258F5}"/>
              </a:ext>
            </a:extLst>
          </p:cNvPr>
          <p:cNvGrpSpPr/>
          <p:nvPr/>
        </p:nvGrpSpPr>
        <p:grpSpPr>
          <a:xfrm>
            <a:off x="721642" y="2568015"/>
            <a:ext cx="2497588" cy="99302"/>
            <a:chOff x="296407" y="6190264"/>
            <a:chExt cx="2497588" cy="99302"/>
          </a:xfrm>
        </p:grpSpPr>
        <p:cxnSp>
          <p:nvCxnSpPr>
            <p:cNvPr id="12" name="直線コネクタ 11">
              <a:extLst>
                <a:ext uri="{FF2B5EF4-FFF2-40B4-BE49-F238E27FC236}">
                  <a16:creationId xmlns:a16="http://schemas.microsoft.com/office/drawing/2014/main" id="{437FC50F-DBBC-CF5F-7D77-A829061F9318}"/>
                </a:ext>
              </a:extLst>
            </p:cNvPr>
            <p:cNvCxnSpPr>
              <a:cxnSpLocks/>
            </p:cNvCxnSpPr>
            <p:nvPr/>
          </p:nvCxnSpPr>
          <p:spPr>
            <a:xfrm>
              <a:off x="406577" y="6289566"/>
              <a:ext cx="238741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B10CAC2D-DB8B-1899-D27A-AC5FBD0735B0}"/>
                </a:ext>
              </a:extLst>
            </p:cNvPr>
            <p:cNvSpPr/>
            <p:nvPr/>
          </p:nvSpPr>
          <p:spPr>
            <a:xfrm>
              <a:off x="296407" y="6190264"/>
              <a:ext cx="73153" cy="718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94074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8E8DA1-AD33-106C-9810-076DB13B75B4}"/>
              </a:ext>
            </a:extLst>
          </p:cNvPr>
          <p:cNvSpPr/>
          <p:nvPr/>
        </p:nvSpPr>
        <p:spPr>
          <a:xfrm>
            <a:off x="0" y="3166"/>
            <a:ext cx="12192000" cy="694373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733C9B12-75E1-BA91-9AD4-89A3CE7EE905}"/>
              </a:ext>
            </a:extLst>
          </p:cNvPr>
          <p:cNvSpPr>
            <a:spLocks noGrp="1"/>
          </p:cNvSpPr>
          <p:nvPr>
            <p:ph type="title"/>
          </p:nvPr>
        </p:nvSpPr>
        <p:spPr>
          <a:xfrm>
            <a:off x="2489200" y="3360371"/>
            <a:ext cx="7645400" cy="1325563"/>
          </a:xfrm>
        </p:spPr>
        <p:txBody>
          <a:bodyPr/>
          <a:lstStyle/>
          <a:p>
            <a:pPr algn="ctr"/>
            <a:r>
              <a:rPr lang="en-US" altLang="ja-JP" sz="3600" b="1" dirty="0">
                <a:latin typeface="メイリオ" panose="020B0604030504040204" pitchFamily="50" charset="-128"/>
                <a:ea typeface="メイリオ" panose="020B0604030504040204" pitchFamily="50" charset="-128"/>
              </a:rPr>
              <a:t>STEP</a:t>
            </a: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05【</a:t>
            </a:r>
            <a:r>
              <a:rPr lang="ja-JP" altLang="en-US" sz="3600" b="1" dirty="0">
                <a:latin typeface="メイリオ" panose="020B0604030504040204" pitchFamily="50" charset="-128"/>
                <a:ea typeface="メイリオ" panose="020B0604030504040204" pitchFamily="50" charset="-128"/>
              </a:rPr>
              <a:t>新規導入機種分析</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0809159-D6B9-50AD-C909-C1E0E3DABC2D}"/>
              </a:ext>
            </a:extLst>
          </p:cNvPr>
          <p:cNvPicPr>
            <a:picLocks noChangeAspect="1"/>
          </p:cNvPicPr>
          <p:nvPr/>
        </p:nvPicPr>
        <p:blipFill>
          <a:blip r:embed="rId4"/>
          <a:stretch>
            <a:fillRect/>
          </a:stretch>
        </p:blipFill>
        <p:spPr>
          <a:xfrm>
            <a:off x="10812730" y="15866"/>
            <a:ext cx="1365622" cy="518205"/>
          </a:xfrm>
          <a:prstGeom prst="rect">
            <a:avLst/>
          </a:prstGeom>
        </p:spPr>
      </p:pic>
    </p:spTree>
    <p:extLst>
      <p:ext uri="{BB962C8B-B14F-4D97-AF65-F5344CB8AC3E}">
        <p14:creationId xmlns:p14="http://schemas.microsoft.com/office/powerpoint/2010/main" val="69494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B9F349D-5DD5-7DD7-7784-37D57E1F9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0" name="テキスト ボックス 9">
            <a:extLst>
              <a:ext uri="{FF2B5EF4-FFF2-40B4-BE49-F238E27FC236}">
                <a16:creationId xmlns:a16="http://schemas.microsoft.com/office/drawing/2014/main" id="{DA0AE3A7-8ED0-4BC9-84B1-4809AB9A4910}"/>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新規導入機種パフォーマンス①　新規</a:t>
            </a:r>
            <a:r>
              <a:rPr lang="ja-JP" altLang="en-US" sz="2000" dirty="0">
                <a:solidFill>
                  <a:srgbClr val="5F5F5F"/>
                </a:solidFill>
                <a:latin typeface="Meiryo UI" panose="020B0604030504040204" pitchFamily="50" charset="-128"/>
                <a:ea typeface="Meiryo UI" panose="020B0604030504040204" pitchFamily="50" charset="-128"/>
              </a:rPr>
              <a:t>導入機種 総合</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実績／</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A6DF2B0C-427C-D382-5F95-85A73F2BC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4" name="図 3">
            <a:extLst>
              <a:ext uri="{FF2B5EF4-FFF2-40B4-BE49-F238E27FC236}">
                <a16:creationId xmlns:a16="http://schemas.microsoft.com/office/drawing/2014/main" id="{B90CE66E-6E72-A54C-87C1-AD1EB8178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sp>
        <p:nvSpPr>
          <p:cNvPr id="6" name="テキスト ボックス 5">
            <a:extLst>
              <a:ext uri="{FF2B5EF4-FFF2-40B4-BE49-F238E27FC236}">
                <a16:creationId xmlns:a16="http://schemas.microsoft.com/office/drawing/2014/main" id="{6C7AE40C-AC5D-26E2-4C78-5F89F4F0A645}"/>
              </a:ext>
            </a:extLst>
          </p:cNvPr>
          <p:cNvSpPr txBox="1"/>
          <p:nvPr/>
        </p:nvSpPr>
        <p:spPr>
          <a:xfrm>
            <a:off x="1669773" y="698798"/>
            <a:ext cx="4289957"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u="sng" dirty="0">
                <a:solidFill>
                  <a:prstClr val="white">
                    <a:lumMod val="50000"/>
                  </a:prstClr>
                </a:solidFill>
                <a:latin typeface="Meiryo" panose="020B0604030504040204" pitchFamily="34" charset="-128"/>
                <a:ea typeface="Meiryo" panose="020B0604030504040204" pitchFamily="34" charset="-128"/>
              </a:rPr>
              <a:t>新規導入機種 実績</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ランキング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12" name="テキスト ボックス 11">
            <a:extLst>
              <a:ext uri="{FF2B5EF4-FFF2-40B4-BE49-F238E27FC236}">
                <a16:creationId xmlns:a16="http://schemas.microsoft.com/office/drawing/2014/main" id="{88702A7B-28B4-D32C-F41D-02A6960E937B}"/>
              </a:ext>
            </a:extLst>
          </p:cNvPr>
          <p:cNvSpPr txBox="1"/>
          <p:nvPr/>
        </p:nvSpPr>
        <p:spPr>
          <a:xfrm>
            <a:off x="9976882" y="670531"/>
            <a:ext cx="2194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新規導入＝過去</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3</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ヶ月以内に新規で入替導入された機種</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中古機含む</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3D50D219-DA7B-4A68-A812-A35381785E5E}"/>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D774089-5A0B-A0AC-D209-1B24F87D62BF}"/>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4" name="テキスト ボックス 13">
            <a:extLst>
              <a:ext uri="{FF2B5EF4-FFF2-40B4-BE49-F238E27FC236}">
                <a16:creationId xmlns:a16="http://schemas.microsoft.com/office/drawing/2014/main" id="{DF7A3724-6F4B-B5FB-0677-CBC2564573EF}"/>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2" name="オブジェクト 1">
            <a:extLst>
              <a:ext uri="{FF2B5EF4-FFF2-40B4-BE49-F238E27FC236}">
                <a16:creationId xmlns:a16="http://schemas.microsoft.com/office/drawing/2014/main" id="{41F7E27A-AA6C-4A6E-9013-E10ACE798998}"/>
              </a:ext>
            </a:extLst>
          </p:cNvPr>
          <p:cNvGraphicFramePr>
            <a:graphicFrameLocks noChangeAspect="1"/>
          </p:cNvGraphicFramePr>
          <p:nvPr>
            <p:extLst>
              <p:ext uri="{D42A27DB-BD31-4B8C-83A1-F6EECF244321}">
                <p14:modId xmlns:p14="http://schemas.microsoft.com/office/powerpoint/2010/main" val="3482632275"/>
              </p:ext>
            </p:extLst>
          </p:nvPr>
        </p:nvGraphicFramePr>
        <p:xfrm>
          <a:off x="314325" y="1724025"/>
          <a:ext cx="11622088" cy="4730750"/>
        </p:xfrm>
        <a:graphic>
          <a:graphicData uri="http://schemas.openxmlformats.org/presentationml/2006/ole">
            <mc:AlternateContent xmlns:mc="http://schemas.openxmlformats.org/markup-compatibility/2006">
              <mc:Choice xmlns:v="urn:schemas-microsoft-com:vml" Requires="v">
                <p:oleObj name="Worksheet" r:id="rId6" imgW="11982284" imgH="4876942" progId="Excel.Sheet.12">
                  <p:link updateAutomatic="1"/>
                </p:oleObj>
              </mc:Choice>
              <mc:Fallback>
                <p:oleObj name="Worksheet" r:id="rId6" imgW="11982284" imgH="4876942" progId="Excel.Sheet.12">
                  <p:link updateAutomatic="1"/>
                  <p:pic>
                    <p:nvPicPr>
                      <p:cNvPr id="2" name="オブジェクト 1">
                        <a:extLst>
                          <a:ext uri="{FF2B5EF4-FFF2-40B4-BE49-F238E27FC236}">
                            <a16:creationId xmlns:a16="http://schemas.microsoft.com/office/drawing/2014/main" id="{41F7E27A-AA6C-4A6E-9013-E10ACE798998}"/>
                          </a:ext>
                        </a:extLst>
                      </p:cNvPr>
                      <p:cNvPicPr/>
                      <p:nvPr/>
                    </p:nvPicPr>
                    <p:blipFill>
                      <a:blip r:embed="rId7"/>
                      <a:stretch>
                        <a:fillRect/>
                      </a:stretch>
                    </p:blipFill>
                    <p:spPr>
                      <a:xfrm>
                        <a:off x="314325" y="1724025"/>
                        <a:ext cx="11622088" cy="4730750"/>
                      </a:xfrm>
                      <a:prstGeom prst="rect">
                        <a:avLst/>
                      </a:prstGeom>
                    </p:spPr>
                  </p:pic>
                </p:oleObj>
              </mc:Fallback>
            </mc:AlternateContent>
          </a:graphicData>
        </a:graphic>
      </p:graphicFrame>
    </p:spTree>
    <p:extLst>
      <p:ext uri="{BB962C8B-B14F-4D97-AF65-F5344CB8AC3E}">
        <p14:creationId xmlns:p14="http://schemas.microsoft.com/office/powerpoint/2010/main" val="3085512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9773" y="698406"/>
            <a:ext cx="7352660" cy="461665"/>
          </a:xfrm>
          <a:prstGeom prst="rect">
            <a:avLst/>
          </a:prstGeom>
          <a:noFill/>
        </p:spPr>
        <p:txBody>
          <a:bodyPr wrap="squar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新規導入機種 </a:t>
            </a:r>
            <a:r>
              <a:rPr lang="ja-JP" altLang="en-US" sz="2400" u="sng" dirty="0">
                <a:solidFill>
                  <a:srgbClr val="00B050"/>
                </a:solidFill>
                <a:latin typeface="Meiryo" panose="020B0604030504040204" pitchFamily="34" charset="-128"/>
                <a:ea typeface="Meiryo" panose="020B0604030504040204" pitchFamily="34" charset="-128"/>
              </a:rPr>
              <a:t>スペックタイプ</a:t>
            </a:r>
            <a:r>
              <a:rPr lang="ja-JP" altLang="en-US" sz="2400" u="sng" dirty="0">
                <a:solidFill>
                  <a:schemeClr val="bg1">
                    <a:lumMod val="50000"/>
                  </a:schemeClr>
                </a:solidFill>
                <a:latin typeface="Meiryo" panose="020B0604030504040204" pitchFamily="34" charset="-128"/>
                <a:ea typeface="Meiryo" panose="020B0604030504040204" pitchFamily="34" charset="-128"/>
              </a:rPr>
              <a:t>別</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u="sng" dirty="0">
                <a:solidFill>
                  <a:schemeClr val="bg1">
                    <a:lumMod val="50000"/>
                  </a:schemeClr>
                </a:solidFill>
                <a:latin typeface="Meiryo" panose="020B0604030504040204" pitchFamily="34" charset="-128"/>
                <a:ea typeface="Meiryo" panose="020B0604030504040204" pitchFamily="34" charset="-128"/>
              </a:rPr>
              <a:t>仕事率</a:t>
            </a:r>
            <a:endParaRPr lang="ja-JP" altLang="en-US" sz="2400" u="sng" dirty="0">
              <a:solidFill>
                <a:srgbClr val="FF5050"/>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39</a:t>
            </a:fld>
            <a:endParaRPr kumimoji="1" lang="ja-JP" altLang="en-US" dirty="0"/>
          </a:p>
        </p:txBody>
      </p:sp>
      <p:sp>
        <p:nvSpPr>
          <p:cNvPr id="12" name="テキスト ボックス 11">
            <a:extLst>
              <a:ext uri="{FF2B5EF4-FFF2-40B4-BE49-F238E27FC236}">
                <a16:creationId xmlns:a16="http://schemas.microsoft.com/office/drawing/2014/main" id="{AF363E3C-B11B-4929-9DC0-53B5AFC3FB8B}"/>
              </a:ext>
            </a:extLst>
          </p:cNvPr>
          <p:cNvSpPr txBox="1"/>
          <p:nvPr/>
        </p:nvSpPr>
        <p:spPr>
          <a:xfrm>
            <a:off x="6252576" y="1142978"/>
            <a:ext cx="1821332"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00" dirty="0">
                <a:solidFill>
                  <a:srgbClr val="5F5F5F"/>
                </a:solidFill>
                <a:latin typeface="Meiryo UI" panose="020B0604030504040204" pitchFamily="50" charset="-128"/>
                <a:ea typeface="Meiryo UI" panose="020B0604030504040204" pitchFamily="50" charset="-128"/>
              </a:rPr>
              <a:t>実績シェアと設置シェアの比率</a:t>
            </a:r>
            <a:endParaRPr kumimoji="1" lang="ja-JP" altLang="en-US" sz="1000" dirty="0"/>
          </a:p>
        </p:txBody>
      </p:sp>
      <p:sp>
        <p:nvSpPr>
          <p:cNvPr id="14" name="テキスト ボックス 13">
            <a:extLst>
              <a:ext uri="{FF2B5EF4-FFF2-40B4-BE49-F238E27FC236}">
                <a16:creationId xmlns:a16="http://schemas.microsoft.com/office/drawing/2014/main" id="{82A581A8-C2C6-413F-BC8F-180568883F65}"/>
              </a:ext>
            </a:extLst>
          </p:cNvPr>
          <p:cNvSpPr txBox="1"/>
          <p:nvPr/>
        </p:nvSpPr>
        <p:spPr>
          <a:xfrm>
            <a:off x="131471" y="55134"/>
            <a:ext cx="1028867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新規導入機種パフォーマンス：スペック別</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仕事率</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pic>
        <p:nvPicPr>
          <p:cNvPr id="3" name="図 2">
            <a:extLst>
              <a:ext uri="{FF2B5EF4-FFF2-40B4-BE49-F238E27FC236}">
                <a16:creationId xmlns:a16="http://schemas.microsoft.com/office/drawing/2014/main" id="{D8B8DF67-BD69-450B-C6BE-980CEB54D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5" name="テキスト ボックス 4">
            <a:extLst>
              <a:ext uri="{FF2B5EF4-FFF2-40B4-BE49-F238E27FC236}">
                <a16:creationId xmlns:a16="http://schemas.microsoft.com/office/drawing/2014/main" id="{EED4109E-0B88-B080-8A37-48D2A220D91A}"/>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新規導入機種パフォーマンス②　新規導入</a:t>
            </a:r>
            <a:r>
              <a:rPr lang="ja-JP" altLang="en-US" sz="2000" dirty="0">
                <a:solidFill>
                  <a:srgbClr val="5F5F5F"/>
                </a:solidFill>
                <a:latin typeface="Meiryo UI" panose="020B0604030504040204" pitchFamily="50" charset="-128"/>
                <a:ea typeface="Meiryo UI" panose="020B0604030504040204" pitchFamily="50" charset="-128"/>
              </a:rPr>
              <a:t>機種 仕事率</a:t>
            </a:r>
            <a:r>
              <a:rPr lang="en-US" altLang="ja-JP" sz="2000" dirty="0">
                <a:solidFill>
                  <a:srgbClr val="5F5F5F"/>
                </a:solidFill>
                <a:latin typeface="Meiryo UI" panose="020B0604030504040204" pitchFamily="50" charset="-128"/>
                <a:ea typeface="Meiryo UI" panose="020B0604030504040204" pitchFamily="50" charset="-128"/>
              </a:rPr>
              <a:t>【</a:t>
            </a:r>
            <a:r>
              <a:rPr lang="ja-JP" altLang="en-US" sz="2000" dirty="0">
                <a:solidFill>
                  <a:srgbClr val="5F5F5F"/>
                </a:solidFill>
                <a:latin typeface="Meiryo UI" panose="020B0604030504040204" pitchFamily="50" charset="-128"/>
                <a:ea typeface="Meiryo UI" panose="020B0604030504040204" pitchFamily="50" charset="-128"/>
              </a:rPr>
              <a:t>スペックタイプ</a:t>
            </a:r>
            <a:r>
              <a:rPr lang="en-US" altLang="ja-JP" sz="2000" dirty="0">
                <a:solidFill>
                  <a:srgbClr val="5F5F5F"/>
                </a:solidFill>
                <a:latin typeface="Meiryo UI" panose="020B0604030504040204" pitchFamily="50" charset="-128"/>
                <a:ea typeface="Meiryo UI" panose="020B0604030504040204" pitchFamily="50" charset="-128"/>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13" name="テキスト ボックス 12">
            <a:extLst>
              <a:ext uri="{FF2B5EF4-FFF2-40B4-BE49-F238E27FC236}">
                <a16:creationId xmlns:a16="http://schemas.microsoft.com/office/drawing/2014/main" id="{46897ADF-031E-C6F2-2057-B6DE61B2B139}"/>
              </a:ext>
            </a:extLst>
          </p:cNvPr>
          <p:cNvSpPr txBox="1"/>
          <p:nvPr/>
        </p:nvSpPr>
        <p:spPr>
          <a:xfrm>
            <a:off x="9976882" y="670531"/>
            <a:ext cx="2194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新規導入＝過去</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3</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ヶ月以内に新規で入替導入された機種</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中古機含む</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FC8D7B78-4206-9511-205A-475A48F73CC6}"/>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CDB0C66-471A-B899-63FA-9149AB41F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8" name="図 7">
            <a:extLst>
              <a:ext uri="{FF2B5EF4-FFF2-40B4-BE49-F238E27FC236}">
                <a16:creationId xmlns:a16="http://schemas.microsoft.com/office/drawing/2014/main" id="{4469C192-C447-9E72-B9A5-972C82261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graphicFrame>
        <p:nvGraphicFramePr>
          <p:cNvPr id="6" name="オブジェクト 5">
            <a:extLst>
              <a:ext uri="{FF2B5EF4-FFF2-40B4-BE49-F238E27FC236}">
                <a16:creationId xmlns:a16="http://schemas.microsoft.com/office/drawing/2014/main" id="{13815908-F696-9578-0B73-78876DE2BF3E}"/>
              </a:ext>
            </a:extLst>
          </p:cNvPr>
          <p:cNvGraphicFramePr>
            <a:graphicFrameLocks noChangeAspect="1"/>
          </p:cNvGraphicFramePr>
          <p:nvPr>
            <p:extLst>
              <p:ext uri="{D42A27DB-BD31-4B8C-83A1-F6EECF244321}">
                <p14:modId xmlns:p14="http://schemas.microsoft.com/office/powerpoint/2010/main" val="2061017349"/>
              </p:ext>
            </p:extLst>
          </p:nvPr>
        </p:nvGraphicFramePr>
        <p:xfrm>
          <a:off x="809625" y="1850400"/>
          <a:ext cx="10572750" cy="3838575"/>
        </p:xfrm>
        <a:graphic>
          <a:graphicData uri="http://schemas.openxmlformats.org/presentationml/2006/ole">
            <mc:AlternateContent xmlns:mc="http://schemas.openxmlformats.org/markup-compatibility/2006">
              <mc:Choice xmlns:v="urn:schemas-microsoft-com:vml" Requires="v">
                <p:oleObj name="Worksheet" r:id="rId6" imgW="10572685" imgH="3838511" progId="Excel.Sheet.12">
                  <p:link updateAutomatic="1"/>
                </p:oleObj>
              </mc:Choice>
              <mc:Fallback>
                <p:oleObj name="Worksheet" r:id="rId6" imgW="10572685" imgH="3838511" progId="Excel.Sheet.12">
                  <p:link updateAutomatic="1"/>
                  <p:pic>
                    <p:nvPicPr>
                      <p:cNvPr id="6" name="オブジェクト 5">
                        <a:extLst>
                          <a:ext uri="{FF2B5EF4-FFF2-40B4-BE49-F238E27FC236}">
                            <a16:creationId xmlns:a16="http://schemas.microsoft.com/office/drawing/2014/main" id="{13815908-F696-9578-0B73-78876DE2BF3E}"/>
                          </a:ext>
                        </a:extLst>
                      </p:cNvPr>
                      <p:cNvPicPr/>
                      <p:nvPr/>
                    </p:nvPicPr>
                    <p:blipFill>
                      <a:blip r:embed="rId7"/>
                      <a:stretch>
                        <a:fillRect/>
                      </a:stretch>
                    </p:blipFill>
                    <p:spPr>
                      <a:xfrm>
                        <a:off x="809625" y="1850400"/>
                        <a:ext cx="10572750" cy="3838575"/>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658389E3-24D5-EB3E-616E-94534E4DC2FD}"/>
              </a:ext>
            </a:extLst>
          </p:cNvPr>
          <p:cNvSpPr txBox="1"/>
          <p:nvPr/>
        </p:nvSpPr>
        <p:spPr>
          <a:xfrm>
            <a:off x="101152" y="1230719"/>
            <a:ext cx="5131248" cy="461665"/>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▶スペックトレンドの把握</a:t>
            </a:r>
            <a:endParaRPr kumimoji="1" lang="en-US" altLang="ja-JP" sz="10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▶スペック毎の特徴点の確認</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876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6AAA9BD4-539C-482C-8072-88A774B166B9}"/>
              </a:ext>
            </a:extLst>
          </p:cNvPr>
          <p:cNvSpPr/>
          <p:nvPr/>
        </p:nvSpPr>
        <p:spPr>
          <a:xfrm>
            <a:off x="8214136" y="1810089"/>
            <a:ext cx="3589901" cy="4694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418EA3E-8555-4282-A213-69902F7FD1F3}"/>
              </a:ext>
            </a:extLst>
          </p:cNvPr>
          <p:cNvSpPr/>
          <p:nvPr/>
        </p:nvSpPr>
        <p:spPr>
          <a:xfrm>
            <a:off x="4300314" y="1810089"/>
            <a:ext cx="3589901" cy="4694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4B4EAD6-5F26-41E8-93BC-CE1FE18A373D}"/>
              </a:ext>
            </a:extLst>
          </p:cNvPr>
          <p:cNvSpPr/>
          <p:nvPr/>
        </p:nvSpPr>
        <p:spPr>
          <a:xfrm>
            <a:off x="386492" y="1810089"/>
            <a:ext cx="3589901" cy="4694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38C0B6D7-FBA4-4B8C-BFBB-43670855A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4" name="テキスト ボックス 13">
            <a:extLst>
              <a:ext uri="{FF2B5EF4-FFF2-40B4-BE49-F238E27FC236}">
                <a16:creationId xmlns:a16="http://schemas.microsoft.com/office/drawing/2014/main" id="{D90B551A-E9A7-4BAC-841D-C6A9AA884695}"/>
              </a:ext>
            </a:extLst>
          </p:cNvPr>
          <p:cNvSpPr txBox="1"/>
          <p:nvPr/>
        </p:nvSpPr>
        <p:spPr>
          <a:xfrm>
            <a:off x="131472" y="51405"/>
            <a:ext cx="10499684"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当月基本情報①／</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770356"/>
            <a:ext cx="4185761" cy="461665"/>
          </a:xfrm>
          <a:prstGeom prst="rect">
            <a:avLst/>
          </a:prstGeom>
          <a:noFill/>
        </p:spPr>
        <p:txBody>
          <a:bodyPr wrap="non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ホール規模概要・営業構成比</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27D9E9D9-65DB-4862-BDD4-1E18AA66B010}"/>
              </a:ext>
            </a:extLst>
          </p:cNvPr>
          <p:cNvSpPr txBox="1"/>
          <p:nvPr/>
        </p:nvSpPr>
        <p:spPr>
          <a:xfrm>
            <a:off x="934947" y="1441320"/>
            <a:ext cx="2492991"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＜ホール規模割合＞</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F687DEE2-AF1F-447A-8230-4ADB539814F8}"/>
              </a:ext>
            </a:extLst>
          </p:cNvPr>
          <p:cNvSpPr txBox="1"/>
          <p:nvPr/>
        </p:nvSpPr>
        <p:spPr>
          <a:xfrm>
            <a:off x="8763327" y="1441320"/>
            <a:ext cx="2492991"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＜貸しメダル割合＞</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61C40B08-C048-45EF-B0EA-43FD21234DFA}"/>
              </a:ext>
            </a:extLst>
          </p:cNvPr>
          <p:cNvSpPr txBox="1"/>
          <p:nvPr/>
        </p:nvSpPr>
        <p:spPr>
          <a:xfrm>
            <a:off x="5105987" y="1441320"/>
            <a:ext cx="1980029"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＜交換率割合＞</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D43C8782-CB58-4C77-B40D-A0489EABE956}"/>
              </a:ext>
            </a:extLst>
          </p:cNvPr>
          <p:cNvSpPr txBox="1"/>
          <p:nvPr/>
        </p:nvSpPr>
        <p:spPr>
          <a:xfrm>
            <a:off x="497232" y="4942420"/>
            <a:ext cx="3390672" cy="400110"/>
          </a:xfrm>
          <a:prstGeom prst="rect">
            <a:avLst/>
          </a:prstGeom>
          <a:noFill/>
        </p:spPr>
        <p:txBody>
          <a:bodyPr wrap="none" rtlCol="0">
            <a:spAutoFit/>
          </a:bodyPr>
          <a:lstStyle/>
          <a:p>
            <a:r>
              <a:rPr kumimoji="1"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Smart</a:t>
            </a:r>
            <a:r>
              <a:rPr kumimoji="1"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クラス</a:t>
            </a:r>
            <a:r>
              <a:rPr kumimoji="1" lang="ja-JP" altLang="en-US" sz="1000" u="sng" dirty="0">
                <a:solidFill>
                  <a:schemeClr val="tx1">
                    <a:lumMod val="75000"/>
                    <a:lumOff val="25000"/>
                  </a:schemeClr>
                </a:solidFill>
                <a:latin typeface="メイリオ" panose="020B0604030504040204" pitchFamily="50" charset="-128"/>
                <a:ea typeface="メイリオ" panose="020B0604030504040204" pitchFamily="50" charset="-128"/>
              </a:rPr>
              <a:t>（総設置台数</a:t>
            </a:r>
            <a:r>
              <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rPr>
              <a:t>150</a:t>
            </a:r>
            <a:r>
              <a:rPr kumimoji="1" lang="ja-JP" altLang="en-US" sz="1000" u="sng" dirty="0">
                <a:solidFill>
                  <a:schemeClr val="tx1">
                    <a:lumMod val="75000"/>
                    <a:lumOff val="25000"/>
                  </a:schemeClr>
                </a:solidFill>
                <a:latin typeface="メイリオ" panose="020B0604030504040204" pitchFamily="50" charset="-128"/>
                <a:ea typeface="メイリオ" panose="020B0604030504040204" pitchFamily="50" charset="-128"/>
              </a:rPr>
              <a:t>台以下）</a:t>
            </a:r>
            <a:endPar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単店・スロット専門店など、小規模運営ホールクラス</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BD4FEFDD-3F53-49F1-9F78-589D61D3964C}"/>
              </a:ext>
            </a:extLst>
          </p:cNvPr>
          <p:cNvSpPr txBox="1"/>
          <p:nvPr/>
        </p:nvSpPr>
        <p:spPr>
          <a:xfrm>
            <a:off x="497232" y="5409613"/>
            <a:ext cx="3647152" cy="400110"/>
          </a:xfrm>
          <a:prstGeom prst="rect">
            <a:avLst/>
          </a:prstGeom>
          <a:noFill/>
        </p:spPr>
        <p:txBody>
          <a:bodyPr wrap="none" rtlCol="0">
            <a:spAutoFit/>
          </a:bodyPr>
          <a:lstStyle/>
          <a:p>
            <a:r>
              <a:rPr kumimoji="1"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Medium</a:t>
            </a:r>
            <a:r>
              <a:rPr kumimoji="1"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クラス</a:t>
            </a:r>
            <a:r>
              <a:rPr kumimoji="1" lang="ja-JP" altLang="en-US" sz="1000" u="sng" dirty="0">
                <a:solidFill>
                  <a:schemeClr val="tx1">
                    <a:lumMod val="75000"/>
                    <a:lumOff val="25000"/>
                  </a:schemeClr>
                </a:solidFill>
                <a:latin typeface="メイリオ" panose="020B0604030504040204" pitchFamily="50" charset="-128"/>
                <a:ea typeface="メイリオ" panose="020B0604030504040204" pitchFamily="50" charset="-128"/>
              </a:rPr>
              <a:t>（総設置台数</a:t>
            </a:r>
            <a:r>
              <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rPr>
              <a:t>151</a:t>
            </a:r>
            <a:r>
              <a:rPr kumimoji="1" lang="ja-JP" altLang="en-US" sz="1000" u="sng"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u="sng" dirty="0">
                <a:solidFill>
                  <a:schemeClr val="tx1">
                    <a:lumMod val="75000"/>
                    <a:lumOff val="25000"/>
                  </a:schemeClr>
                </a:solidFill>
                <a:latin typeface="メイリオ" panose="020B0604030504040204" pitchFamily="50" charset="-128"/>
                <a:ea typeface="メイリオ" panose="020B0604030504040204" pitchFamily="50" charset="-128"/>
              </a:rPr>
              <a:t>台）</a:t>
            </a:r>
            <a:endPar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地域数店舗のグループ店など、中程度規模ホールクラス</a:t>
            </a:r>
          </a:p>
        </p:txBody>
      </p:sp>
      <p:sp>
        <p:nvSpPr>
          <p:cNvPr id="26" name="テキスト ボックス 25">
            <a:extLst>
              <a:ext uri="{FF2B5EF4-FFF2-40B4-BE49-F238E27FC236}">
                <a16:creationId xmlns:a16="http://schemas.microsoft.com/office/drawing/2014/main" id="{88D8AD08-83EB-480F-A81B-5BF7D4237F6A}"/>
              </a:ext>
            </a:extLst>
          </p:cNvPr>
          <p:cNvSpPr txBox="1"/>
          <p:nvPr/>
        </p:nvSpPr>
        <p:spPr>
          <a:xfrm>
            <a:off x="497232" y="5876805"/>
            <a:ext cx="3390672" cy="400110"/>
          </a:xfrm>
          <a:prstGeom prst="rect">
            <a:avLst/>
          </a:prstGeom>
          <a:noFill/>
        </p:spPr>
        <p:txBody>
          <a:bodyPr wrap="none" rtlCol="0">
            <a:spAutoFit/>
          </a:bodyPr>
          <a:lstStyle/>
          <a:p>
            <a:r>
              <a:rPr kumimoji="1"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Large</a:t>
            </a:r>
            <a:r>
              <a:rPr kumimoji="1"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クラス</a:t>
            </a:r>
            <a:r>
              <a:rPr kumimoji="1" lang="ja-JP" altLang="en-US" sz="1000" u="sng" dirty="0">
                <a:solidFill>
                  <a:schemeClr val="tx1">
                    <a:lumMod val="75000"/>
                    <a:lumOff val="25000"/>
                  </a:schemeClr>
                </a:solidFill>
                <a:latin typeface="メイリオ" panose="020B0604030504040204" pitchFamily="50" charset="-128"/>
                <a:ea typeface="メイリオ" panose="020B0604030504040204" pitchFamily="50" charset="-128"/>
              </a:rPr>
              <a:t>（総設置台数</a:t>
            </a:r>
            <a:r>
              <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rPr>
              <a:t>301</a:t>
            </a:r>
            <a:r>
              <a:rPr kumimoji="1" lang="ja-JP" altLang="en-US" sz="1000" u="sng" dirty="0">
                <a:solidFill>
                  <a:schemeClr val="tx1">
                    <a:lumMod val="75000"/>
                    <a:lumOff val="25000"/>
                  </a:schemeClr>
                </a:solidFill>
                <a:latin typeface="メイリオ" panose="020B0604030504040204" pitchFamily="50" charset="-128"/>
                <a:ea typeface="メイリオ" panose="020B0604030504040204" pitchFamily="50" charset="-128"/>
              </a:rPr>
              <a:t>台以上）</a:t>
            </a:r>
            <a:endPar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大手ホールチェーンなど、店舗規模感が大きいクラス</a:t>
            </a:r>
          </a:p>
        </p:txBody>
      </p:sp>
      <p:sp>
        <p:nvSpPr>
          <p:cNvPr id="28" name="テキスト ボックス 27">
            <a:extLst>
              <a:ext uri="{FF2B5EF4-FFF2-40B4-BE49-F238E27FC236}">
                <a16:creationId xmlns:a16="http://schemas.microsoft.com/office/drawing/2014/main" id="{FD6363E5-6BC6-411F-ADAB-9A9D33A50AC0}"/>
              </a:ext>
            </a:extLst>
          </p:cNvPr>
          <p:cNvSpPr txBox="1"/>
          <p:nvPr/>
        </p:nvSpPr>
        <p:spPr>
          <a:xfrm>
            <a:off x="8214136" y="1810089"/>
            <a:ext cx="1210588" cy="246221"/>
          </a:xfrm>
          <a:prstGeom prst="rect">
            <a:avLst/>
          </a:prstGeom>
          <a:noFill/>
        </p:spPr>
        <p:txBody>
          <a:bodyPr wrap="none" rtlCol="0">
            <a:spAutoFit/>
          </a:bodyPr>
          <a:lstStyle/>
          <a:p>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設置台数の割合</a:t>
            </a:r>
          </a:p>
        </p:txBody>
      </p:sp>
      <p:sp>
        <p:nvSpPr>
          <p:cNvPr id="30" name="スライド番号プレースホルダー 5">
            <a:extLst>
              <a:ext uri="{FF2B5EF4-FFF2-40B4-BE49-F238E27FC236}">
                <a16:creationId xmlns:a16="http://schemas.microsoft.com/office/drawing/2014/main" id="{C8198C02-DC80-4FF3-914B-89CA4BA5414E}"/>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a:t>
            </a:fld>
            <a:endParaRPr kumimoji="1" lang="ja-JP" altLang="en-US" dirty="0"/>
          </a:p>
        </p:txBody>
      </p:sp>
      <p:sp>
        <p:nvSpPr>
          <p:cNvPr id="23" name="テキスト ボックス 22">
            <a:extLst>
              <a:ext uri="{FF2B5EF4-FFF2-40B4-BE49-F238E27FC236}">
                <a16:creationId xmlns:a16="http://schemas.microsoft.com/office/drawing/2014/main" id="{AE1FF9E3-FE21-470C-99B8-A78A3B28802F}"/>
              </a:ext>
            </a:extLst>
          </p:cNvPr>
          <p:cNvSpPr txBox="1"/>
          <p:nvPr/>
        </p:nvSpPr>
        <p:spPr>
          <a:xfrm>
            <a:off x="4340173" y="4942420"/>
            <a:ext cx="2621230" cy="400110"/>
          </a:xfrm>
          <a:prstGeom prst="rect">
            <a:avLst/>
          </a:prstGeom>
          <a:noFill/>
        </p:spPr>
        <p:txBody>
          <a:bodyPr wrap="none" rtlCol="0">
            <a:spAutoFit/>
          </a:bodyPr>
          <a:lstStyle/>
          <a:p>
            <a:r>
              <a:rPr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5.0</a:t>
            </a:r>
            <a:r>
              <a:rPr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枚交換</a:t>
            </a:r>
            <a:endPar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大規模以上の運営ホールに多い交換形態</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B6C0F83B-BF6A-4C47-AD03-EBF42069D821}"/>
              </a:ext>
            </a:extLst>
          </p:cNvPr>
          <p:cNvSpPr txBox="1"/>
          <p:nvPr/>
        </p:nvSpPr>
        <p:spPr>
          <a:xfrm>
            <a:off x="4340173" y="5475820"/>
            <a:ext cx="3518912" cy="400110"/>
          </a:xfrm>
          <a:prstGeom prst="rect">
            <a:avLst/>
          </a:prstGeom>
          <a:noFill/>
        </p:spPr>
        <p:txBody>
          <a:bodyPr wrap="none" rtlCol="0">
            <a:spAutoFit/>
          </a:bodyPr>
          <a:lstStyle/>
          <a:p>
            <a:r>
              <a:rPr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5.01~5.7</a:t>
            </a:r>
            <a:r>
              <a:rPr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枚交換</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中規模以下の運営店に多く、現在最もメジャーな交換率</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F7F51F0E-E048-4945-AB81-86BF6BF86D3F}"/>
              </a:ext>
            </a:extLst>
          </p:cNvPr>
          <p:cNvSpPr txBox="1"/>
          <p:nvPr/>
        </p:nvSpPr>
        <p:spPr>
          <a:xfrm>
            <a:off x="4340173" y="5923495"/>
            <a:ext cx="3647152" cy="400110"/>
          </a:xfrm>
          <a:prstGeom prst="rect">
            <a:avLst/>
          </a:prstGeom>
          <a:noFill/>
        </p:spPr>
        <p:txBody>
          <a:bodyPr wrap="none" rtlCol="0">
            <a:spAutoFit/>
          </a:bodyPr>
          <a:lstStyle/>
          <a:p>
            <a:r>
              <a:rPr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5.71</a:t>
            </a:r>
            <a:r>
              <a:rPr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枚以上交換</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単店・スロット専門店など、小規模運営クラスに見られる</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B924B4BB-4E4E-42D9-8E48-BCB190B58C93}"/>
              </a:ext>
            </a:extLst>
          </p:cNvPr>
          <p:cNvSpPr txBox="1"/>
          <p:nvPr/>
        </p:nvSpPr>
        <p:spPr>
          <a:xfrm>
            <a:off x="8264473" y="4942420"/>
            <a:ext cx="3390672" cy="400110"/>
          </a:xfrm>
          <a:prstGeom prst="rect">
            <a:avLst/>
          </a:prstGeom>
          <a:noFill/>
        </p:spPr>
        <p:txBody>
          <a:bodyPr wrap="none" rtlCol="0">
            <a:spAutoFit/>
          </a:bodyPr>
          <a:lstStyle/>
          <a:p>
            <a:r>
              <a:rPr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円</a:t>
            </a:r>
            <a:endParaRPr kumimoji="1" lang="en-US" altLang="ja-JP" sz="1000" u="sng"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運営規模問わず、現在最もメジャーな貸しメダル額</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4B080EB2-CC5A-4A7A-A17E-4CEA009DE098}"/>
              </a:ext>
            </a:extLst>
          </p:cNvPr>
          <p:cNvSpPr txBox="1"/>
          <p:nvPr/>
        </p:nvSpPr>
        <p:spPr>
          <a:xfrm>
            <a:off x="8264473" y="5361520"/>
            <a:ext cx="3759362" cy="553998"/>
          </a:xfrm>
          <a:prstGeom prst="rect">
            <a:avLst/>
          </a:prstGeom>
          <a:noFill/>
        </p:spPr>
        <p:txBody>
          <a:bodyPr wrap="none" rtlCol="0">
            <a:spAutoFit/>
          </a:bodyPr>
          <a:lstStyle/>
          <a:p>
            <a:r>
              <a:rPr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円</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現在最も設置割合が少ない貸しメダルレート。設置ケース</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では</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円・</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円との間を補完する運用目的で見られる</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353368B1-7195-440B-80F4-3ACA3FCA17FC}"/>
              </a:ext>
            </a:extLst>
          </p:cNvPr>
          <p:cNvSpPr txBox="1"/>
          <p:nvPr/>
        </p:nvSpPr>
        <p:spPr>
          <a:xfrm>
            <a:off x="8264473" y="5913970"/>
            <a:ext cx="3599062" cy="553998"/>
          </a:xfrm>
          <a:prstGeom prst="rect">
            <a:avLst/>
          </a:prstGeom>
          <a:noFill/>
        </p:spPr>
        <p:txBody>
          <a:bodyPr wrap="none" rtlCol="0">
            <a:spAutoFit/>
          </a:bodyPr>
          <a:lstStyle/>
          <a:p>
            <a:r>
              <a:rPr lang="en-US" altLang="ja-JP" sz="1000" b="1" u="sng"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000" b="1" u="sng" dirty="0">
                <a:solidFill>
                  <a:schemeClr val="tx1">
                    <a:lumMod val="75000"/>
                    <a:lumOff val="25000"/>
                  </a:schemeClr>
                </a:solidFill>
                <a:latin typeface="メイリオ" panose="020B0604030504040204" pitchFamily="50" charset="-128"/>
                <a:ea typeface="メイリオ" panose="020B0604030504040204" pitchFamily="50" charset="-128"/>
              </a:rPr>
              <a:t>円以下</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円レートのみは一部スロット専門店などで見られるが、</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円貸しとの併設で運用されるパターンが最も多い</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F47D4438-3291-4EAC-93C0-4F1BB5B90990}"/>
              </a:ext>
            </a:extLst>
          </p:cNvPr>
          <p:cNvSpPr txBox="1"/>
          <p:nvPr/>
        </p:nvSpPr>
        <p:spPr>
          <a:xfrm>
            <a:off x="4300314" y="1810089"/>
            <a:ext cx="3454792" cy="246221"/>
          </a:xfrm>
          <a:prstGeom prst="rect">
            <a:avLst/>
          </a:prstGeom>
          <a:noFill/>
        </p:spPr>
        <p:txBody>
          <a:bodyPr wrap="none" rtlCol="0">
            <a:spAutoFit/>
          </a:bodyPr>
          <a:lstStyle/>
          <a:p>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※46</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枚貸→</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50</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枚返し等の変則交換も含めた最終交換枚数</a:t>
            </a:r>
          </a:p>
        </p:txBody>
      </p:sp>
      <p:pic>
        <p:nvPicPr>
          <p:cNvPr id="6" name="図 5">
            <a:extLst>
              <a:ext uri="{FF2B5EF4-FFF2-40B4-BE49-F238E27FC236}">
                <a16:creationId xmlns:a16="http://schemas.microsoft.com/office/drawing/2014/main" id="{72E8F0D6-2A01-74D5-896B-F01ACBD30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72" y="659342"/>
            <a:ext cx="934861" cy="481595"/>
          </a:xfrm>
          <a:prstGeom prst="rect">
            <a:avLst/>
          </a:prstGeom>
        </p:spPr>
      </p:pic>
      <p:pic>
        <p:nvPicPr>
          <p:cNvPr id="7" name="図 6">
            <a:extLst>
              <a:ext uri="{FF2B5EF4-FFF2-40B4-BE49-F238E27FC236}">
                <a16:creationId xmlns:a16="http://schemas.microsoft.com/office/drawing/2014/main" id="{D96D241B-7E89-A3BC-AF75-1108D0802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534" y="670481"/>
            <a:ext cx="542644" cy="542644"/>
          </a:xfrm>
          <a:prstGeom prst="rect">
            <a:avLst/>
          </a:prstGeom>
        </p:spPr>
      </p:pic>
      <p:graphicFrame>
        <p:nvGraphicFramePr>
          <p:cNvPr id="11" name="オブジェクト 10">
            <a:extLst>
              <a:ext uri="{FF2B5EF4-FFF2-40B4-BE49-F238E27FC236}">
                <a16:creationId xmlns:a16="http://schemas.microsoft.com/office/drawing/2014/main" id="{675D4DEF-785B-D2F3-CD05-7EF4F324A7CC}"/>
              </a:ext>
            </a:extLst>
          </p:cNvPr>
          <p:cNvGraphicFramePr>
            <a:graphicFrameLocks noChangeAspect="1"/>
          </p:cNvGraphicFramePr>
          <p:nvPr>
            <p:extLst>
              <p:ext uri="{D42A27DB-BD31-4B8C-83A1-F6EECF244321}">
                <p14:modId xmlns:p14="http://schemas.microsoft.com/office/powerpoint/2010/main" val="4004094691"/>
              </p:ext>
            </p:extLst>
          </p:nvPr>
        </p:nvGraphicFramePr>
        <p:xfrm>
          <a:off x="896938" y="2166938"/>
          <a:ext cx="2495550" cy="2419350"/>
        </p:xfrm>
        <a:graphic>
          <a:graphicData uri="http://schemas.openxmlformats.org/presentationml/2006/ole">
            <mc:AlternateContent xmlns:mc="http://schemas.openxmlformats.org/markup-compatibility/2006">
              <mc:Choice xmlns:v="urn:schemas-microsoft-com:vml" Requires="v">
                <p:oleObj name="Worksheet" r:id="rId5" imgW="2495427" imgH="2419183" progId="Excel.Sheet.12">
                  <p:link updateAutomatic="1"/>
                </p:oleObj>
              </mc:Choice>
              <mc:Fallback>
                <p:oleObj name="Worksheet" r:id="rId5" imgW="2495427" imgH="2419183" progId="Excel.Sheet.12">
                  <p:link updateAutomatic="1"/>
                  <p:pic>
                    <p:nvPicPr>
                      <p:cNvPr id="11" name="オブジェクト 10">
                        <a:extLst>
                          <a:ext uri="{FF2B5EF4-FFF2-40B4-BE49-F238E27FC236}">
                            <a16:creationId xmlns:a16="http://schemas.microsoft.com/office/drawing/2014/main" id="{675D4DEF-785B-D2F3-CD05-7EF4F324A7CC}"/>
                          </a:ext>
                        </a:extLst>
                      </p:cNvPr>
                      <p:cNvPicPr/>
                      <p:nvPr/>
                    </p:nvPicPr>
                    <p:blipFill>
                      <a:blip r:embed="rId6"/>
                      <a:stretch>
                        <a:fillRect/>
                      </a:stretch>
                    </p:blipFill>
                    <p:spPr>
                      <a:xfrm>
                        <a:off x="896938" y="2166938"/>
                        <a:ext cx="2495550" cy="2419350"/>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F8B6BB4F-3C9B-FD2A-CA9F-5803F1A9FF90}"/>
              </a:ext>
            </a:extLst>
          </p:cNvPr>
          <p:cNvGraphicFramePr>
            <a:graphicFrameLocks noChangeAspect="1"/>
          </p:cNvGraphicFramePr>
          <p:nvPr>
            <p:extLst>
              <p:ext uri="{D42A27DB-BD31-4B8C-83A1-F6EECF244321}">
                <p14:modId xmlns:p14="http://schemas.microsoft.com/office/powerpoint/2010/main" val="4087264739"/>
              </p:ext>
            </p:extLst>
          </p:nvPr>
        </p:nvGraphicFramePr>
        <p:xfrm>
          <a:off x="4776788" y="2166938"/>
          <a:ext cx="2495550" cy="2419350"/>
        </p:xfrm>
        <a:graphic>
          <a:graphicData uri="http://schemas.openxmlformats.org/presentationml/2006/ole">
            <mc:AlternateContent xmlns:mc="http://schemas.openxmlformats.org/markup-compatibility/2006">
              <mc:Choice xmlns:v="urn:schemas-microsoft-com:vml" Requires="v">
                <p:oleObj name="Worksheet" r:id="rId7" imgW="2495427" imgH="2419183" progId="Excel.Sheet.12">
                  <p:link updateAutomatic="1"/>
                </p:oleObj>
              </mc:Choice>
              <mc:Fallback>
                <p:oleObj name="Worksheet" r:id="rId7" imgW="2495427" imgH="2419183" progId="Excel.Sheet.12">
                  <p:link updateAutomatic="1"/>
                  <p:pic>
                    <p:nvPicPr>
                      <p:cNvPr id="12" name="オブジェクト 11">
                        <a:extLst>
                          <a:ext uri="{FF2B5EF4-FFF2-40B4-BE49-F238E27FC236}">
                            <a16:creationId xmlns:a16="http://schemas.microsoft.com/office/drawing/2014/main" id="{F8B6BB4F-3C9B-FD2A-CA9F-5803F1A9FF90}"/>
                          </a:ext>
                        </a:extLst>
                      </p:cNvPr>
                      <p:cNvPicPr/>
                      <p:nvPr/>
                    </p:nvPicPr>
                    <p:blipFill>
                      <a:blip r:embed="rId8"/>
                      <a:stretch>
                        <a:fillRect/>
                      </a:stretch>
                    </p:blipFill>
                    <p:spPr>
                      <a:xfrm>
                        <a:off x="4776788" y="2166938"/>
                        <a:ext cx="2495550" cy="2419350"/>
                      </a:xfrm>
                      <a:prstGeom prst="rect">
                        <a:avLst/>
                      </a:prstGeom>
                    </p:spPr>
                  </p:pic>
                </p:oleObj>
              </mc:Fallback>
            </mc:AlternateContent>
          </a:graphicData>
        </a:graphic>
      </p:graphicFrame>
      <p:graphicFrame>
        <p:nvGraphicFramePr>
          <p:cNvPr id="36" name="オブジェクト 35">
            <a:extLst>
              <a:ext uri="{FF2B5EF4-FFF2-40B4-BE49-F238E27FC236}">
                <a16:creationId xmlns:a16="http://schemas.microsoft.com/office/drawing/2014/main" id="{3F4A4FAB-3067-6B25-2123-057D814273EE}"/>
              </a:ext>
            </a:extLst>
          </p:cNvPr>
          <p:cNvGraphicFramePr>
            <a:graphicFrameLocks noChangeAspect="1"/>
          </p:cNvGraphicFramePr>
          <p:nvPr>
            <p:extLst>
              <p:ext uri="{D42A27DB-BD31-4B8C-83A1-F6EECF244321}">
                <p14:modId xmlns:p14="http://schemas.microsoft.com/office/powerpoint/2010/main" val="49293670"/>
              </p:ext>
            </p:extLst>
          </p:nvPr>
        </p:nvGraphicFramePr>
        <p:xfrm>
          <a:off x="8689975" y="2166938"/>
          <a:ext cx="2495550" cy="2419350"/>
        </p:xfrm>
        <a:graphic>
          <a:graphicData uri="http://schemas.openxmlformats.org/presentationml/2006/ole">
            <mc:AlternateContent xmlns:mc="http://schemas.openxmlformats.org/markup-compatibility/2006">
              <mc:Choice xmlns:v="urn:schemas-microsoft-com:vml" Requires="v">
                <p:oleObj name="Worksheet" r:id="rId9" imgW="2495427" imgH="2419183" progId="Excel.Sheet.12">
                  <p:link updateAutomatic="1"/>
                </p:oleObj>
              </mc:Choice>
              <mc:Fallback>
                <p:oleObj name="Worksheet" r:id="rId9" imgW="2495427" imgH="2419183" progId="Excel.Sheet.12">
                  <p:link updateAutomatic="1"/>
                  <p:pic>
                    <p:nvPicPr>
                      <p:cNvPr id="36" name="オブジェクト 35">
                        <a:extLst>
                          <a:ext uri="{FF2B5EF4-FFF2-40B4-BE49-F238E27FC236}">
                            <a16:creationId xmlns:a16="http://schemas.microsoft.com/office/drawing/2014/main" id="{3F4A4FAB-3067-6B25-2123-057D814273EE}"/>
                          </a:ext>
                        </a:extLst>
                      </p:cNvPr>
                      <p:cNvPicPr/>
                      <p:nvPr/>
                    </p:nvPicPr>
                    <p:blipFill>
                      <a:blip r:embed="rId10"/>
                      <a:stretch>
                        <a:fillRect/>
                      </a:stretch>
                    </p:blipFill>
                    <p:spPr>
                      <a:xfrm>
                        <a:off x="8689975" y="2166938"/>
                        <a:ext cx="2495550" cy="2419350"/>
                      </a:xfrm>
                      <a:prstGeom prst="rect">
                        <a:avLst/>
                      </a:prstGeom>
                    </p:spPr>
                  </p:pic>
                </p:oleObj>
              </mc:Fallback>
            </mc:AlternateContent>
          </a:graphicData>
        </a:graphic>
      </p:graphicFrame>
    </p:spTree>
    <p:extLst>
      <p:ext uri="{BB962C8B-B14F-4D97-AF65-F5344CB8AC3E}">
        <p14:creationId xmlns:p14="http://schemas.microsoft.com/office/powerpoint/2010/main" val="121461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89BF5C2-834A-86AF-550E-60D6942F1030}"/>
              </a:ext>
            </a:extLst>
          </p:cNvPr>
          <p:cNvSpPr txBox="1"/>
          <p:nvPr/>
        </p:nvSpPr>
        <p:spPr>
          <a:xfrm>
            <a:off x="1669773" y="698798"/>
            <a:ext cx="7352660" cy="461665"/>
          </a:xfrm>
          <a:prstGeom prst="rect">
            <a:avLst/>
          </a:prstGeom>
          <a:noFill/>
        </p:spPr>
        <p:txBody>
          <a:bodyPr wrap="squar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新規導入機種 </a:t>
            </a:r>
            <a:r>
              <a:rPr lang="ja-JP" altLang="en-US" sz="2400" u="sng" dirty="0">
                <a:solidFill>
                  <a:srgbClr val="7030A0"/>
                </a:solidFill>
                <a:latin typeface="Meiryo" panose="020B0604030504040204" pitchFamily="34" charset="-128"/>
                <a:ea typeface="Meiryo" panose="020B0604030504040204" pitchFamily="34" charset="-128"/>
              </a:rPr>
              <a:t>メーカー</a:t>
            </a:r>
            <a:r>
              <a:rPr lang="ja-JP" altLang="en-US" sz="2400" u="sng" dirty="0">
                <a:solidFill>
                  <a:schemeClr val="bg1">
                    <a:lumMod val="50000"/>
                  </a:schemeClr>
                </a:solidFill>
                <a:latin typeface="Meiryo" panose="020B0604030504040204" pitchFamily="34" charset="-128"/>
                <a:ea typeface="Meiryo" panose="020B0604030504040204" pitchFamily="34" charset="-128"/>
              </a:rPr>
              <a:t>別</a:t>
            </a:r>
            <a:r>
              <a:rPr lang="ja-JP" altLang="en-US" sz="2400" dirty="0">
                <a:solidFill>
                  <a:schemeClr val="bg1">
                    <a:lumMod val="50000"/>
                  </a:schemeClr>
                </a:solidFill>
                <a:latin typeface="Meiryo" panose="020B0604030504040204" pitchFamily="34" charset="-128"/>
                <a:ea typeface="Meiryo" panose="020B0604030504040204" pitchFamily="34" charset="-128"/>
              </a:rPr>
              <a:t>：</a:t>
            </a:r>
            <a:r>
              <a:rPr lang="ja-JP" altLang="en-US" sz="2400" u="sng" dirty="0">
                <a:solidFill>
                  <a:schemeClr val="bg1">
                    <a:lumMod val="50000"/>
                  </a:schemeClr>
                </a:solidFill>
                <a:latin typeface="Meiryo" panose="020B0604030504040204" pitchFamily="34" charset="-128"/>
                <a:ea typeface="Meiryo" panose="020B0604030504040204" pitchFamily="34" charset="-128"/>
              </a:rPr>
              <a:t>仕事率</a:t>
            </a:r>
            <a:endParaRPr lang="ja-JP" altLang="en-US" sz="2400" u="sng" dirty="0">
              <a:solidFill>
                <a:srgbClr val="FF5050"/>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40</a:t>
            </a:fld>
            <a:endParaRPr kumimoji="1" lang="ja-JP" altLang="en-US" dirty="0"/>
          </a:p>
        </p:txBody>
      </p:sp>
      <p:sp>
        <p:nvSpPr>
          <p:cNvPr id="12" name="テキスト ボックス 11">
            <a:extLst>
              <a:ext uri="{FF2B5EF4-FFF2-40B4-BE49-F238E27FC236}">
                <a16:creationId xmlns:a16="http://schemas.microsoft.com/office/drawing/2014/main" id="{AF363E3C-B11B-4929-9DC0-53B5AFC3FB8B}"/>
              </a:ext>
            </a:extLst>
          </p:cNvPr>
          <p:cNvSpPr txBox="1"/>
          <p:nvPr/>
        </p:nvSpPr>
        <p:spPr>
          <a:xfrm>
            <a:off x="5363488" y="1141951"/>
            <a:ext cx="1821332"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00" dirty="0">
                <a:solidFill>
                  <a:srgbClr val="5F5F5F"/>
                </a:solidFill>
                <a:latin typeface="Meiryo UI" panose="020B0604030504040204" pitchFamily="50" charset="-128"/>
                <a:ea typeface="Meiryo UI" panose="020B0604030504040204" pitchFamily="50" charset="-128"/>
              </a:rPr>
              <a:t>実績シェアと設置シェアの比率</a:t>
            </a:r>
            <a:endParaRPr kumimoji="1" lang="ja-JP" altLang="en-US" sz="1000" dirty="0"/>
          </a:p>
        </p:txBody>
      </p:sp>
      <p:pic>
        <p:nvPicPr>
          <p:cNvPr id="2" name="図 1">
            <a:extLst>
              <a:ext uri="{FF2B5EF4-FFF2-40B4-BE49-F238E27FC236}">
                <a16:creationId xmlns:a16="http://schemas.microsoft.com/office/drawing/2014/main" id="{F3A5B0FD-83A5-FD17-3637-F291DCDB0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A8CF90A3-C9E7-B30D-26F8-2C44F977E4A9}"/>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新規導入機種パフォーマンス②　新規導入</a:t>
            </a:r>
            <a:r>
              <a:rPr lang="ja-JP" altLang="en-US" sz="2000" dirty="0">
                <a:solidFill>
                  <a:srgbClr val="5F5F5F"/>
                </a:solidFill>
                <a:latin typeface="Meiryo UI" panose="020B0604030504040204" pitchFamily="50" charset="-128"/>
                <a:ea typeface="Meiryo UI" panose="020B0604030504040204" pitchFamily="50" charset="-128"/>
              </a:rPr>
              <a:t>機種 仕事率</a:t>
            </a:r>
            <a:r>
              <a:rPr lang="en-US" altLang="ja-JP" sz="2000" dirty="0">
                <a:solidFill>
                  <a:srgbClr val="5F5F5F"/>
                </a:solidFill>
                <a:latin typeface="Meiryo UI" panose="020B0604030504040204" pitchFamily="50" charset="-128"/>
                <a:ea typeface="Meiryo UI" panose="020B0604030504040204" pitchFamily="50" charset="-128"/>
              </a:rPr>
              <a:t>【</a:t>
            </a:r>
            <a:r>
              <a:rPr lang="ja-JP" altLang="en-US" sz="2000" dirty="0">
                <a:solidFill>
                  <a:srgbClr val="5F5F5F"/>
                </a:solidFill>
                <a:latin typeface="Meiryo UI" panose="020B0604030504040204" pitchFamily="50" charset="-128"/>
                <a:ea typeface="Meiryo UI" panose="020B0604030504040204" pitchFamily="50" charset="-128"/>
              </a:rPr>
              <a:t>メーカー</a:t>
            </a:r>
            <a:r>
              <a:rPr lang="en-US" altLang="ja-JP" sz="2000" dirty="0">
                <a:solidFill>
                  <a:srgbClr val="5F5F5F"/>
                </a:solidFill>
                <a:latin typeface="Meiryo UI" panose="020B0604030504040204" pitchFamily="50" charset="-128"/>
                <a:ea typeface="Meiryo UI" panose="020B0604030504040204" pitchFamily="50" charset="-128"/>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14" name="テキスト ボックス 13">
            <a:extLst>
              <a:ext uri="{FF2B5EF4-FFF2-40B4-BE49-F238E27FC236}">
                <a16:creationId xmlns:a16="http://schemas.microsoft.com/office/drawing/2014/main" id="{24A7D6C5-809A-7234-ACB1-2A038FDEBCD2}"/>
              </a:ext>
            </a:extLst>
          </p:cNvPr>
          <p:cNvSpPr txBox="1"/>
          <p:nvPr/>
        </p:nvSpPr>
        <p:spPr>
          <a:xfrm>
            <a:off x="9976882" y="670531"/>
            <a:ext cx="2194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新規導入＝過去</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3</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ヶ月以内に新規で入替導入された機種</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中古機含む</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A054291D-040E-845B-1154-DBC1F90817B6}"/>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6997D34-E433-9D67-CD9C-4F1FFE536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9" name="図 8">
            <a:extLst>
              <a:ext uri="{FF2B5EF4-FFF2-40B4-BE49-F238E27FC236}">
                <a16:creationId xmlns:a16="http://schemas.microsoft.com/office/drawing/2014/main" id="{293915D3-7B64-1DAE-DC15-6FD6437B4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graphicFrame>
        <p:nvGraphicFramePr>
          <p:cNvPr id="6" name="オブジェクト 5">
            <a:extLst>
              <a:ext uri="{FF2B5EF4-FFF2-40B4-BE49-F238E27FC236}">
                <a16:creationId xmlns:a16="http://schemas.microsoft.com/office/drawing/2014/main" id="{483EB13B-0D64-4625-8B3B-05C6CCFFD04F}"/>
              </a:ext>
            </a:extLst>
          </p:cNvPr>
          <p:cNvGraphicFramePr>
            <a:graphicFrameLocks noChangeAspect="1"/>
          </p:cNvGraphicFramePr>
          <p:nvPr>
            <p:extLst>
              <p:ext uri="{D42A27DB-BD31-4B8C-83A1-F6EECF244321}">
                <p14:modId xmlns:p14="http://schemas.microsoft.com/office/powerpoint/2010/main" val="914350626"/>
              </p:ext>
            </p:extLst>
          </p:nvPr>
        </p:nvGraphicFramePr>
        <p:xfrm>
          <a:off x="810000" y="1850400"/>
          <a:ext cx="10572750" cy="3838575"/>
        </p:xfrm>
        <a:graphic>
          <a:graphicData uri="http://schemas.openxmlformats.org/presentationml/2006/ole">
            <mc:AlternateContent xmlns:mc="http://schemas.openxmlformats.org/markup-compatibility/2006">
              <mc:Choice xmlns:v="urn:schemas-microsoft-com:vml" Requires="v">
                <p:oleObj name="Worksheet" r:id="rId5" imgW="10572685" imgH="3838511" progId="Excel.Sheet.12">
                  <p:link updateAutomatic="1"/>
                </p:oleObj>
              </mc:Choice>
              <mc:Fallback>
                <p:oleObj name="Worksheet" r:id="rId5" imgW="10572685" imgH="3838511" progId="Excel.Sheet.12">
                  <p:link updateAutomatic="1"/>
                  <p:pic>
                    <p:nvPicPr>
                      <p:cNvPr id="6" name="オブジェクト 5">
                        <a:extLst>
                          <a:ext uri="{FF2B5EF4-FFF2-40B4-BE49-F238E27FC236}">
                            <a16:creationId xmlns:a16="http://schemas.microsoft.com/office/drawing/2014/main" id="{483EB13B-0D64-4625-8B3B-05C6CCFFD04F}"/>
                          </a:ext>
                        </a:extLst>
                      </p:cNvPr>
                      <p:cNvPicPr/>
                      <p:nvPr/>
                    </p:nvPicPr>
                    <p:blipFill>
                      <a:blip r:embed="rId6"/>
                      <a:stretch>
                        <a:fillRect/>
                      </a:stretch>
                    </p:blipFill>
                    <p:spPr>
                      <a:xfrm>
                        <a:off x="810000" y="1850400"/>
                        <a:ext cx="10572750" cy="3838575"/>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258E6A31-B6D8-5BC8-A80C-E9B25049BD3C}"/>
              </a:ext>
            </a:extLst>
          </p:cNvPr>
          <p:cNvGraphicFramePr>
            <a:graphicFrameLocks noChangeAspect="1"/>
          </p:cNvGraphicFramePr>
          <p:nvPr>
            <p:extLst>
              <p:ext uri="{D42A27DB-BD31-4B8C-83A1-F6EECF244321}">
                <p14:modId xmlns:p14="http://schemas.microsoft.com/office/powerpoint/2010/main" val="2745808967"/>
              </p:ext>
            </p:extLst>
          </p:nvPr>
        </p:nvGraphicFramePr>
        <p:xfrm>
          <a:off x="809250" y="1840736"/>
          <a:ext cx="10572750" cy="3838575"/>
        </p:xfrm>
        <a:graphic>
          <a:graphicData uri="http://schemas.openxmlformats.org/presentationml/2006/ole">
            <mc:AlternateContent xmlns:mc="http://schemas.openxmlformats.org/markup-compatibility/2006">
              <mc:Choice xmlns:v="urn:schemas-microsoft-com:vml" Requires="v">
                <p:oleObj name="Worksheet" r:id="rId7" imgW="10572685" imgH="3838511" progId="Excel.Sheet.12">
                  <p:link updateAutomatic="1"/>
                </p:oleObj>
              </mc:Choice>
              <mc:Fallback>
                <p:oleObj name="Worksheet" r:id="rId7" imgW="10572685" imgH="3838511" progId="Excel.Sheet.12">
                  <p:link updateAutomatic="1"/>
                  <p:pic>
                    <p:nvPicPr>
                      <p:cNvPr id="7" name="オブジェクト 6">
                        <a:extLst>
                          <a:ext uri="{FF2B5EF4-FFF2-40B4-BE49-F238E27FC236}">
                            <a16:creationId xmlns:a16="http://schemas.microsoft.com/office/drawing/2014/main" id="{258E6A31-B6D8-5BC8-A80C-E9B25049BD3C}"/>
                          </a:ext>
                        </a:extLst>
                      </p:cNvPr>
                      <p:cNvPicPr/>
                      <p:nvPr/>
                    </p:nvPicPr>
                    <p:blipFill>
                      <a:blip r:embed="rId8"/>
                      <a:stretch>
                        <a:fillRect/>
                      </a:stretch>
                    </p:blipFill>
                    <p:spPr>
                      <a:xfrm>
                        <a:off x="809250" y="1840736"/>
                        <a:ext cx="10572750" cy="3838575"/>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A0753ADA-C684-DAFE-B3E9-30B75FD686D6}"/>
              </a:ext>
            </a:extLst>
          </p:cNvPr>
          <p:cNvSpPr txBox="1"/>
          <p:nvPr/>
        </p:nvSpPr>
        <p:spPr>
          <a:xfrm>
            <a:off x="101152" y="1230719"/>
            <a:ext cx="5131248" cy="461665"/>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▶メーカートレンドの把握</a:t>
            </a:r>
            <a:endParaRPr kumimoji="1" lang="en-US" altLang="ja-JP" sz="10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▶メーカー毎の特徴点の確認</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9058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41</a:t>
            </a:fld>
            <a:endParaRPr kumimoji="1" lang="ja-JP" altLang="en-US" dirty="0"/>
          </a:p>
        </p:txBody>
      </p:sp>
      <p:sp>
        <p:nvSpPr>
          <p:cNvPr id="17" name="テキスト ボックス 16">
            <a:extLst>
              <a:ext uri="{FF2B5EF4-FFF2-40B4-BE49-F238E27FC236}">
                <a16:creationId xmlns:a16="http://schemas.microsoft.com/office/drawing/2014/main" id="{8DB002BA-07FB-4667-9894-BB0230A3DE4F}"/>
              </a:ext>
            </a:extLst>
          </p:cNvPr>
          <p:cNvSpPr txBox="1"/>
          <p:nvPr/>
        </p:nvSpPr>
        <p:spPr>
          <a:xfrm>
            <a:off x="10026984" y="607360"/>
            <a:ext cx="2074401" cy="553998"/>
          </a:xfrm>
          <a:prstGeom prst="rect">
            <a:avLst/>
          </a:prstGeom>
          <a:noFill/>
        </p:spPr>
        <p:txBody>
          <a:bodyPr wrap="square" rtlCol="0" anchor="ctr">
            <a:spAutoFit/>
          </a:bodyPr>
          <a:lstStyle/>
          <a:p>
            <a:r>
              <a:rPr lang="ja-JP" altLang="en-US" sz="1000" dirty="0">
                <a:solidFill>
                  <a:schemeClr val="bg1">
                    <a:lumMod val="50000"/>
                  </a:schemeClr>
                </a:solidFill>
                <a:latin typeface="Meiryo" panose="020B0604030504040204" pitchFamily="34" charset="-128"/>
                <a:ea typeface="Meiryo" panose="020B0604030504040204" pitchFamily="34" charset="-128"/>
              </a:rPr>
              <a:t>新台＝過去</a:t>
            </a:r>
            <a:r>
              <a:rPr lang="en-US" altLang="ja-JP" sz="1000" dirty="0">
                <a:solidFill>
                  <a:schemeClr val="bg1">
                    <a:lumMod val="50000"/>
                  </a:schemeClr>
                </a:solidFill>
                <a:latin typeface="Meiryo" panose="020B0604030504040204" pitchFamily="34" charset="-128"/>
                <a:ea typeface="Meiryo" panose="020B0604030504040204" pitchFamily="34" charset="-128"/>
              </a:rPr>
              <a:t>3</a:t>
            </a:r>
            <a:r>
              <a:rPr lang="ja-JP" altLang="en-US" sz="1000" dirty="0">
                <a:solidFill>
                  <a:schemeClr val="bg1">
                    <a:lumMod val="50000"/>
                  </a:schemeClr>
                </a:solidFill>
                <a:latin typeface="Meiryo" panose="020B0604030504040204" pitchFamily="34" charset="-128"/>
                <a:ea typeface="Meiryo" panose="020B0604030504040204" pitchFamily="34" charset="-128"/>
              </a:rPr>
              <a:t>カ月以内に新発売・初導入が開始された機種</a:t>
            </a:r>
            <a:endParaRPr lang="en-US" altLang="ja-JP" sz="1000" dirty="0">
              <a:solidFill>
                <a:schemeClr val="bg1">
                  <a:lumMod val="50000"/>
                </a:schemeClr>
              </a:solidFill>
              <a:latin typeface="Meiryo" panose="020B0604030504040204" pitchFamily="34" charset="-128"/>
              <a:ea typeface="Meiryo" panose="020B0604030504040204" pitchFamily="34" charset="-128"/>
            </a:endParaRPr>
          </a:p>
          <a:p>
            <a:r>
              <a:rPr lang="en-US" altLang="ja-JP" sz="1000" dirty="0">
                <a:solidFill>
                  <a:schemeClr val="bg1">
                    <a:lumMod val="50000"/>
                  </a:schemeClr>
                </a:solidFill>
                <a:latin typeface="Meiryo" panose="020B0604030504040204" pitchFamily="34" charset="-128"/>
                <a:ea typeface="Meiryo" panose="020B0604030504040204" pitchFamily="34" charset="-128"/>
              </a:rPr>
              <a:t>(</a:t>
            </a:r>
            <a:r>
              <a:rPr lang="ja-JP" altLang="en-US" sz="1000" dirty="0">
                <a:solidFill>
                  <a:schemeClr val="bg1">
                    <a:lumMod val="50000"/>
                  </a:schemeClr>
                </a:solidFill>
                <a:latin typeface="Meiryo" panose="020B0604030504040204" pitchFamily="34" charset="-128"/>
                <a:ea typeface="Meiryo" panose="020B0604030504040204" pitchFamily="34" charset="-128"/>
              </a:rPr>
              <a:t>中古機を含まない</a:t>
            </a:r>
            <a:r>
              <a:rPr lang="en-US" altLang="ja-JP" sz="1000" dirty="0">
                <a:solidFill>
                  <a:schemeClr val="bg1">
                    <a:lumMod val="50000"/>
                  </a:schemeClr>
                </a:solidFill>
                <a:latin typeface="Meiryo" panose="020B0604030504040204" pitchFamily="34" charset="-128"/>
                <a:ea typeface="Meiryo" panose="020B0604030504040204" pitchFamily="34" charset="-128"/>
              </a:rPr>
              <a:t>)</a:t>
            </a:r>
          </a:p>
        </p:txBody>
      </p:sp>
      <p:sp>
        <p:nvSpPr>
          <p:cNvPr id="13" name="テキスト ボックス 12">
            <a:extLst>
              <a:ext uri="{FF2B5EF4-FFF2-40B4-BE49-F238E27FC236}">
                <a16:creationId xmlns:a16="http://schemas.microsoft.com/office/drawing/2014/main" id="{212C305A-F4FD-4AEA-88BC-28E7CC52E1C4}"/>
              </a:ext>
            </a:extLst>
          </p:cNvPr>
          <p:cNvSpPr txBox="1"/>
          <p:nvPr/>
        </p:nvSpPr>
        <p:spPr>
          <a:xfrm>
            <a:off x="4378225" y="1688451"/>
            <a:ext cx="3435557"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＜新機種 </a:t>
            </a:r>
            <a:r>
              <a:rPr lang="ja-JP" altLang="en-US" sz="2000" dirty="0">
                <a:solidFill>
                  <a:schemeClr val="tx1">
                    <a:lumMod val="75000"/>
                    <a:lumOff val="25000"/>
                  </a:scheme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稼働貢献週 </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降順＞</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1EA69F1B-F97C-DEF5-1534-0BA608992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5" name="テキスト ボックス 4">
            <a:extLst>
              <a:ext uri="{FF2B5EF4-FFF2-40B4-BE49-F238E27FC236}">
                <a16:creationId xmlns:a16="http://schemas.microsoft.com/office/drawing/2014/main" id="{67B09960-DB77-D0A8-78C9-A1E085FC2D69}"/>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新規導入機種パフォーマンス③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lang="ja-JP" altLang="en-US" sz="2000" dirty="0">
                <a:solidFill>
                  <a:srgbClr val="5F5F5F"/>
                </a:solidFill>
                <a:latin typeface="Meiryo UI" panose="020B0604030504040204" pitchFamily="50" charset="-128"/>
                <a:ea typeface="Meiryo UI" panose="020B0604030504040204" pitchFamily="50" charset="-128"/>
              </a:rPr>
              <a:t>新台</a:t>
            </a:r>
            <a:r>
              <a:rPr lang="en-US" altLang="ja-JP" sz="2000" dirty="0">
                <a:solidFill>
                  <a:srgbClr val="5F5F5F"/>
                </a:solidFill>
                <a:latin typeface="Meiryo UI" panose="020B0604030504040204" pitchFamily="50" charset="-128"/>
                <a:ea typeface="Meiryo UI" panose="020B0604030504040204" pitchFamily="50" charset="-128"/>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稼働貢献週／</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6" name="テキスト ボックス 5">
            <a:extLst>
              <a:ext uri="{FF2B5EF4-FFF2-40B4-BE49-F238E27FC236}">
                <a16:creationId xmlns:a16="http://schemas.microsoft.com/office/drawing/2014/main" id="{3C0A8DBE-A61D-7278-35C0-77463DDC9704}"/>
              </a:ext>
            </a:extLst>
          </p:cNvPr>
          <p:cNvSpPr txBox="1"/>
          <p:nvPr/>
        </p:nvSpPr>
        <p:spPr>
          <a:xfrm>
            <a:off x="1669773" y="698358"/>
            <a:ext cx="6050987" cy="461665"/>
          </a:xfrm>
          <a:prstGeom prst="rect">
            <a:avLst/>
          </a:prstGeom>
          <a:noFill/>
        </p:spPr>
        <p:txBody>
          <a:bodyPr wrap="squar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稼働貢献週ランキング・実績</a:t>
            </a:r>
            <a:r>
              <a:rPr lang="en-US" altLang="ja-JP"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bg1">
                    <a:lumMod val="50000"/>
                  </a:schemeClr>
                </a:solidFill>
                <a:latin typeface="Meiryo" panose="020B0604030504040204" pitchFamily="34" charset="-128"/>
                <a:ea typeface="Meiryo" panose="020B0604030504040204" pitchFamily="34" charset="-128"/>
              </a:rPr>
              <a:t>新台</a:t>
            </a:r>
            <a:r>
              <a:rPr lang="en-US" altLang="ja-JP" sz="2400" dirty="0">
                <a:solidFill>
                  <a:schemeClr val="bg1">
                    <a:lumMod val="50000"/>
                  </a:schemeClr>
                </a:solidFill>
                <a:latin typeface="Meiryo" panose="020B0604030504040204" pitchFamily="34" charset="-128"/>
                <a:ea typeface="Meiryo" panose="020B0604030504040204" pitchFamily="34" charset="-128"/>
              </a:rPr>
              <a:t>】</a:t>
            </a:r>
            <a:endParaRPr lang="ja-JP" altLang="en-US" sz="2400" dirty="0">
              <a:solidFill>
                <a:srgbClr val="FF5050"/>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8E3536C7-696A-2B6F-F4D9-A01B38B87387}"/>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8604530-8E1B-FEC0-C513-6DCE3095B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9" name="図 8">
            <a:extLst>
              <a:ext uri="{FF2B5EF4-FFF2-40B4-BE49-F238E27FC236}">
                <a16:creationId xmlns:a16="http://schemas.microsoft.com/office/drawing/2014/main" id="{5D22223E-E8CB-A133-1900-CC3D978B8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graphicFrame>
        <p:nvGraphicFramePr>
          <p:cNvPr id="7" name="オブジェクト 6">
            <a:extLst>
              <a:ext uri="{FF2B5EF4-FFF2-40B4-BE49-F238E27FC236}">
                <a16:creationId xmlns:a16="http://schemas.microsoft.com/office/drawing/2014/main" id="{704E4192-EE83-6725-F7DB-26D9C456634A}"/>
              </a:ext>
            </a:extLst>
          </p:cNvPr>
          <p:cNvGraphicFramePr>
            <a:graphicFrameLocks noChangeAspect="1"/>
          </p:cNvGraphicFramePr>
          <p:nvPr>
            <p:extLst>
              <p:ext uri="{D42A27DB-BD31-4B8C-83A1-F6EECF244321}">
                <p14:modId xmlns:p14="http://schemas.microsoft.com/office/powerpoint/2010/main" val="2892094012"/>
              </p:ext>
            </p:extLst>
          </p:nvPr>
        </p:nvGraphicFramePr>
        <p:xfrm>
          <a:off x="357188" y="2206625"/>
          <a:ext cx="11528425" cy="4243388"/>
        </p:xfrm>
        <a:graphic>
          <a:graphicData uri="http://schemas.openxmlformats.org/presentationml/2006/ole">
            <mc:AlternateContent xmlns:mc="http://schemas.openxmlformats.org/markup-compatibility/2006">
              <mc:Choice xmlns:v="urn:schemas-microsoft-com:vml" Requires="v">
                <p:oleObj name="Worksheet" r:id="rId6" imgW="13249257" imgH="4876942" progId="Excel.Sheet.12">
                  <p:link updateAutomatic="1"/>
                </p:oleObj>
              </mc:Choice>
              <mc:Fallback>
                <p:oleObj name="Worksheet" r:id="rId6" imgW="13249257" imgH="4876942" progId="Excel.Sheet.12">
                  <p:link updateAutomatic="1"/>
                  <p:pic>
                    <p:nvPicPr>
                      <p:cNvPr id="7" name="オブジェクト 6">
                        <a:extLst>
                          <a:ext uri="{FF2B5EF4-FFF2-40B4-BE49-F238E27FC236}">
                            <a16:creationId xmlns:a16="http://schemas.microsoft.com/office/drawing/2014/main" id="{704E4192-EE83-6725-F7DB-26D9C456634A}"/>
                          </a:ext>
                        </a:extLst>
                      </p:cNvPr>
                      <p:cNvPicPr/>
                      <p:nvPr/>
                    </p:nvPicPr>
                    <p:blipFill>
                      <a:blip r:embed="rId7"/>
                      <a:stretch>
                        <a:fillRect/>
                      </a:stretch>
                    </p:blipFill>
                    <p:spPr>
                      <a:xfrm>
                        <a:off x="357188" y="2206625"/>
                        <a:ext cx="11528425" cy="4243388"/>
                      </a:xfrm>
                      <a:prstGeom prst="rect">
                        <a:avLst/>
                      </a:prstGeom>
                    </p:spPr>
                  </p:pic>
                </p:oleObj>
              </mc:Fallback>
            </mc:AlternateContent>
          </a:graphicData>
        </a:graphic>
      </p:graphicFrame>
    </p:spTree>
    <p:extLst>
      <p:ext uri="{BB962C8B-B14F-4D97-AF65-F5344CB8AC3E}">
        <p14:creationId xmlns:p14="http://schemas.microsoft.com/office/powerpoint/2010/main" val="975525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42</a:t>
            </a:fld>
            <a:endParaRPr kumimoji="1" lang="ja-JP" altLang="en-US" dirty="0"/>
          </a:p>
        </p:txBody>
      </p:sp>
      <p:sp>
        <p:nvSpPr>
          <p:cNvPr id="13" name="テキスト ボックス 12">
            <a:extLst>
              <a:ext uri="{FF2B5EF4-FFF2-40B4-BE49-F238E27FC236}">
                <a16:creationId xmlns:a16="http://schemas.microsoft.com/office/drawing/2014/main" id="{212C305A-F4FD-4AEA-88BC-28E7CC52E1C4}"/>
              </a:ext>
            </a:extLst>
          </p:cNvPr>
          <p:cNvSpPr txBox="1"/>
          <p:nvPr/>
        </p:nvSpPr>
        <p:spPr>
          <a:xfrm>
            <a:off x="3441100" y="1688451"/>
            <a:ext cx="2749471"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＜新台</a:t>
            </a:r>
            <a:r>
              <a:rPr lang="ja-JP" altLang="en-US" sz="2000" dirty="0">
                <a:solidFill>
                  <a:schemeClr val="tx1">
                    <a:lumMod val="75000"/>
                    <a:lumOff val="25000"/>
                  </a:scheme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平均稼働推移</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30ECD4FA-F13C-4469-94BA-3490CA533A90}"/>
              </a:ext>
            </a:extLst>
          </p:cNvPr>
          <p:cNvSpPr txBox="1"/>
          <p:nvPr/>
        </p:nvSpPr>
        <p:spPr>
          <a:xfrm>
            <a:off x="6068566" y="1688451"/>
            <a:ext cx="2670924" cy="400110"/>
          </a:xfrm>
          <a:prstGeom prst="rect">
            <a:avLst/>
          </a:prstGeom>
          <a:noFill/>
        </p:spPr>
        <p:txBody>
          <a:bodyPr wrap="none" rtlCol="0">
            <a:spAutoFit/>
          </a:bodyPr>
          <a:lstStyle/>
          <a:p>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各週における</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1</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台</a:t>
            </a: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1</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日あたりの</a:t>
            </a:r>
            <a:r>
              <a:rPr kumimoji="1" lang="ja-JP" altLang="en-US" sz="1000" dirty="0">
                <a:solidFill>
                  <a:srgbClr val="5F5F5F"/>
                </a:solidFill>
                <a:latin typeface="Meiryo UI" panose="020B0604030504040204" pitchFamily="50" charset="-128"/>
                <a:ea typeface="Meiryo UI" panose="020B0604030504040204" pitchFamily="50" charset="-128"/>
              </a:rPr>
              <a:t>平均</a:t>
            </a:r>
            <a:r>
              <a:rPr kumimoji="1" lang="en-US" altLang="ja-JP" sz="1000" dirty="0">
                <a:solidFill>
                  <a:srgbClr val="5F5F5F"/>
                </a:solidFill>
                <a:latin typeface="Meiryo UI" panose="020B0604030504040204" pitchFamily="50" charset="-128"/>
                <a:ea typeface="Meiryo UI" panose="020B0604030504040204" pitchFamily="50" charset="-128"/>
              </a:rPr>
              <a:t>IN</a:t>
            </a:r>
            <a:r>
              <a:rPr kumimoji="1" lang="ja-JP" altLang="en-US" sz="1000" dirty="0">
                <a:solidFill>
                  <a:srgbClr val="5F5F5F"/>
                </a:solidFill>
                <a:latin typeface="Meiryo UI" panose="020B0604030504040204" pitchFamily="50" charset="-128"/>
                <a:ea typeface="Meiryo UI" panose="020B0604030504040204" pitchFamily="50" charset="-128"/>
              </a:rPr>
              <a:t>枚数</a:t>
            </a:r>
            <a:endParaRPr kumimoji="1" lang="en-US" altLang="ja-JP" sz="1000" dirty="0">
              <a:solidFill>
                <a:srgbClr val="5F5F5F"/>
              </a:solidFill>
              <a:latin typeface="Meiryo UI" panose="020B0604030504040204" pitchFamily="50" charset="-128"/>
              <a:ea typeface="Meiryo UI" panose="020B0604030504040204" pitchFamily="50" charset="-128"/>
            </a:endParaRPr>
          </a:p>
          <a:p>
            <a:r>
              <a:rPr lang="en-US" altLang="ja-JP" sz="1000" dirty="0">
                <a:solidFill>
                  <a:srgbClr val="5F5F5F"/>
                </a:solidFill>
                <a:latin typeface="Meiryo UI" panose="020B0604030504040204" pitchFamily="50" charset="-128"/>
                <a:ea typeface="Meiryo UI" panose="020B0604030504040204" pitchFamily="50" charset="-128"/>
              </a:rPr>
              <a:t>※</a:t>
            </a:r>
            <a:r>
              <a:rPr lang="ja-JP" altLang="en-US" sz="1000" dirty="0">
                <a:solidFill>
                  <a:srgbClr val="5F5F5F"/>
                </a:solidFill>
                <a:latin typeface="Meiryo UI" panose="020B0604030504040204" pitchFamily="50" charset="-128"/>
                <a:ea typeface="Meiryo UI" panose="020B0604030504040204" pitchFamily="50" charset="-128"/>
              </a:rPr>
              <a:t>導入初週の平均稼働の上位</a:t>
            </a:r>
            <a:r>
              <a:rPr lang="en-US" altLang="ja-JP" sz="1000" dirty="0">
                <a:solidFill>
                  <a:srgbClr val="5F5F5F"/>
                </a:solidFill>
                <a:latin typeface="Meiryo UI" panose="020B0604030504040204" pitchFamily="50" charset="-128"/>
                <a:ea typeface="Meiryo UI" panose="020B0604030504040204" pitchFamily="50" charset="-128"/>
              </a:rPr>
              <a:t>15</a:t>
            </a:r>
            <a:r>
              <a:rPr lang="ja-JP" altLang="en-US" sz="1000" dirty="0">
                <a:solidFill>
                  <a:srgbClr val="5F5F5F"/>
                </a:solidFill>
                <a:latin typeface="Meiryo UI" panose="020B0604030504040204" pitchFamily="50" charset="-128"/>
                <a:ea typeface="Meiryo UI" panose="020B0604030504040204" pitchFamily="50" charset="-128"/>
              </a:rPr>
              <a:t>機種を抜粋</a:t>
            </a:r>
            <a:endParaRPr kumimoji="1" lang="ja-JP" altLang="en-US" sz="1000" dirty="0"/>
          </a:p>
        </p:txBody>
      </p:sp>
      <p:pic>
        <p:nvPicPr>
          <p:cNvPr id="5" name="図 4">
            <a:extLst>
              <a:ext uri="{FF2B5EF4-FFF2-40B4-BE49-F238E27FC236}">
                <a16:creationId xmlns:a16="http://schemas.microsoft.com/office/drawing/2014/main" id="{3667A403-E4B8-D5FE-4E15-D2DBCB1F5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6" name="テキスト ボックス 5">
            <a:extLst>
              <a:ext uri="{FF2B5EF4-FFF2-40B4-BE49-F238E27FC236}">
                <a16:creationId xmlns:a16="http://schemas.microsoft.com/office/drawing/2014/main" id="{EF5E6BA8-C6D1-2E15-23CA-F25AD2A06664}"/>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新規導入機種パフォーマンス④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新台</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実績推移／</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7" name="テキスト ボックス 6">
            <a:extLst>
              <a:ext uri="{FF2B5EF4-FFF2-40B4-BE49-F238E27FC236}">
                <a16:creationId xmlns:a16="http://schemas.microsoft.com/office/drawing/2014/main" id="{8F7525B6-0B6B-5D82-BD04-0E403621ED75}"/>
              </a:ext>
            </a:extLst>
          </p:cNvPr>
          <p:cNvSpPr txBox="1"/>
          <p:nvPr/>
        </p:nvSpPr>
        <p:spPr>
          <a:xfrm>
            <a:off x="1669773" y="698798"/>
            <a:ext cx="6050987" cy="461665"/>
          </a:xfrm>
          <a:prstGeom prst="rect">
            <a:avLst/>
          </a:prstGeom>
          <a:noFill/>
        </p:spPr>
        <p:txBody>
          <a:bodyPr wrap="squar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稼働実績推移</a:t>
            </a:r>
            <a:r>
              <a:rPr lang="en-US" altLang="ja-JP"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bg1">
                    <a:lumMod val="50000"/>
                  </a:schemeClr>
                </a:solidFill>
                <a:latin typeface="Meiryo" panose="020B0604030504040204" pitchFamily="34" charset="-128"/>
                <a:ea typeface="Meiryo" panose="020B0604030504040204" pitchFamily="34" charset="-128"/>
              </a:rPr>
              <a:t>新台</a:t>
            </a:r>
            <a:r>
              <a:rPr lang="en-US" altLang="ja-JP" sz="2400" dirty="0">
                <a:solidFill>
                  <a:schemeClr val="bg1">
                    <a:lumMod val="50000"/>
                  </a:schemeClr>
                </a:solidFill>
                <a:latin typeface="Meiryo" panose="020B0604030504040204" pitchFamily="34" charset="-128"/>
                <a:ea typeface="Meiryo" panose="020B0604030504040204" pitchFamily="34" charset="-128"/>
              </a:rPr>
              <a:t>】</a:t>
            </a:r>
            <a:endParaRPr lang="ja-JP" altLang="en-US" sz="2400" dirty="0">
              <a:solidFill>
                <a:srgbClr val="FF505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42B8D47C-CA6D-7190-0040-8DE8A0A623B2}"/>
              </a:ext>
            </a:extLst>
          </p:cNvPr>
          <p:cNvSpPr txBox="1"/>
          <p:nvPr/>
        </p:nvSpPr>
        <p:spPr>
          <a:xfrm>
            <a:off x="10026984" y="607360"/>
            <a:ext cx="2074401" cy="553998"/>
          </a:xfrm>
          <a:prstGeom prst="rect">
            <a:avLst/>
          </a:prstGeom>
          <a:noFill/>
        </p:spPr>
        <p:txBody>
          <a:bodyPr wrap="square" rtlCol="0" anchor="ctr">
            <a:spAutoFit/>
          </a:bodyPr>
          <a:lstStyle/>
          <a:p>
            <a:r>
              <a:rPr lang="ja-JP" altLang="en-US" sz="1000" dirty="0">
                <a:solidFill>
                  <a:schemeClr val="bg1">
                    <a:lumMod val="50000"/>
                  </a:schemeClr>
                </a:solidFill>
                <a:latin typeface="Meiryo" panose="020B0604030504040204" pitchFamily="34" charset="-128"/>
                <a:ea typeface="Meiryo" panose="020B0604030504040204" pitchFamily="34" charset="-128"/>
              </a:rPr>
              <a:t>新台＝過去</a:t>
            </a:r>
            <a:r>
              <a:rPr lang="en-US" altLang="ja-JP" sz="1000" dirty="0">
                <a:solidFill>
                  <a:schemeClr val="bg1">
                    <a:lumMod val="50000"/>
                  </a:schemeClr>
                </a:solidFill>
                <a:latin typeface="Meiryo" panose="020B0604030504040204" pitchFamily="34" charset="-128"/>
                <a:ea typeface="Meiryo" panose="020B0604030504040204" pitchFamily="34" charset="-128"/>
              </a:rPr>
              <a:t>3</a:t>
            </a:r>
            <a:r>
              <a:rPr lang="ja-JP" altLang="en-US" sz="1000" dirty="0">
                <a:solidFill>
                  <a:schemeClr val="bg1">
                    <a:lumMod val="50000"/>
                  </a:schemeClr>
                </a:solidFill>
                <a:latin typeface="Meiryo" panose="020B0604030504040204" pitchFamily="34" charset="-128"/>
                <a:ea typeface="Meiryo" panose="020B0604030504040204" pitchFamily="34" charset="-128"/>
              </a:rPr>
              <a:t>カ月以内に新発売・初導入が開始された機種</a:t>
            </a:r>
            <a:endParaRPr lang="en-US" altLang="ja-JP" sz="1000" dirty="0">
              <a:solidFill>
                <a:schemeClr val="bg1">
                  <a:lumMod val="50000"/>
                </a:schemeClr>
              </a:solidFill>
              <a:latin typeface="Meiryo" panose="020B0604030504040204" pitchFamily="34" charset="-128"/>
              <a:ea typeface="Meiryo" panose="020B0604030504040204" pitchFamily="34" charset="-128"/>
            </a:endParaRPr>
          </a:p>
          <a:p>
            <a:r>
              <a:rPr lang="en-US" altLang="ja-JP" sz="1000" dirty="0">
                <a:solidFill>
                  <a:schemeClr val="bg1">
                    <a:lumMod val="50000"/>
                  </a:schemeClr>
                </a:solidFill>
                <a:latin typeface="Meiryo" panose="020B0604030504040204" pitchFamily="34" charset="-128"/>
                <a:ea typeface="Meiryo" panose="020B0604030504040204" pitchFamily="34" charset="-128"/>
              </a:rPr>
              <a:t>(</a:t>
            </a:r>
            <a:r>
              <a:rPr lang="ja-JP" altLang="en-US" sz="1000" dirty="0">
                <a:solidFill>
                  <a:schemeClr val="bg1">
                    <a:lumMod val="50000"/>
                  </a:schemeClr>
                </a:solidFill>
                <a:latin typeface="Meiryo" panose="020B0604030504040204" pitchFamily="34" charset="-128"/>
                <a:ea typeface="Meiryo" panose="020B0604030504040204" pitchFamily="34" charset="-128"/>
              </a:rPr>
              <a:t>中古機を含まない</a:t>
            </a:r>
            <a:r>
              <a:rPr lang="en-US" altLang="ja-JP" sz="1000" dirty="0">
                <a:solidFill>
                  <a:schemeClr val="bg1">
                    <a:lumMod val="50000"/>
                  </a:schemeClr>
                </a:solidFill>
                <a:latin typeface="Meiryo" panose="020B0604030504040204" pitchFamily="34" charset="-128"/>
                <a:ea typeface="Meiryo" panose="020B0604030504040204" pitchFamily="34" charset="-128"/>
              </a:rPr>
              <a:t>)</a:t>
            </a:r>
          </a:p>
        </p:txBody>
      </p:sp>
      <p:sp>
        <p:nvSpPr>
          <p:cNvPr id="16" name="正方形/長方形 15">
            <a:extLst>
              <a:ext uri="{FF2B5EF4-FFF2-40B4-BE49-F238E27FC236}">
                <a16:creationId xmlns:a16="http://schemas.microsoft.com/office/drawing/2014/main" id="{52DB42A8-D4E1-45F4-EF54-D4862B84D960}"/>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2D7713EE-BAA9-0222-9511-BC3C1175E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3" name="図 2">
            <a:extLst>
              <a:ext uri="{FF2B5EF4-FFF2-40B4-BE49-F238E27FC236}">
                <a16:creationId xmlns:a16="http://schemas.microsoft.com/office/drawing/2014/main" id="{65E7ECEE-3962-B6FA-5DC0-147BFFC9A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graphicFrame>
        <p:nvGraphicFramePr>
          <p:cNvPr id="8" name="オブジェクト 7">
            <a:extLst>
              <a:ext uri="{FF2B5EF4-FFF2-40B4-BE49-F238E27FC236}">
                <a16:creationId xmlns:a16="http://schemas.microsoft.com/office/drawing/2014/main" id="{6631FA00-E423-7D9E-D204-3F16D96B7AF0}"/>
              </a:ext>
            </a:extLst>
          </p:cNvPr>
          <p:cNvGraphicFramePr>
            <a:graphicFrameLocks noChangeAspect="1"/>
          </p:cNvGraphicFramePr>
          <p:nvPr>
            <p:extLst>
              <p:ext uri="{D42A27DB-BD31-4B8C-83A1-F6EECF244321}">
                <p14:modId xmlns:p14="http://schemas.microsoft.com/office/powerpoint/2010/main" val="880313249"/>
              </p:ext>
            </p:extLst>
          </p:nvPr>
        </p:nvGraphicFramePr>
        <p:xfrm>
          <a:off x="485775" y="2102400"/>
          <a:ext cx="11220450" cy="4314825"/>
        </p:xfrm>
        <a:graphic>
          <a:graphicData uri="http://schemas.openxmlformats.org/presentationml/2006/ole">
            <mc:AlternateContent xmlns:mc="http://schemas.openxmlformats.org/markup-compatibility/2006">
              <mc:Choice xmlns:v="urn:schemas-microsoft-com:vml" Requires="v">
                <p:oleObj name="Worksheet" r:id="rId6" imgW="11220573" imgH="4314979" progId="Excel.Sheet.12">
                  <p:link updateAutomatic="1"/>
                </p:oleObj>
              </mc:Choice>
              <mc:Fallback>
                <p:oleObj name="Worksheet" r:id="rId6" imgW="11220573" imgH="4314979" progId="Excel.Sheet.12">
                  <p:link updateAutomatic="1"/>
                  <p:pic>
                    <p:nvPicPr>
                      <p:cNvPr id="8" name="オブジェクト 7">
                        <a:extLst>
                          <a:ext uri="{FF2B5EF4-FFF2-40B4-BE49-F238E27FC236}">
                            <a16:creationId xmlns:a16="http://schemas.microsoft.com/office/drawing/2014/main" id="{6631FA00-E423-7D9E-D204-3F16D96B7AF0}"/>
                          </a:ext>
                        </a:extLst>
                      </p:cNvPr>
                      <p:cNvPicPr/>
                      <p:nvPr/>
                    </p:nvPicPr>
                    <p:blipFill>
                      <a:blip r:embed="rId7"/>
                      <a:stretch>
                        <a:fillRect/>
                      </a:stretch>
                    </p:blipFill>
                    <p:spPr>
                      <a:xfrm>
                        <a:off x="485775" y="2102400"/>
                        <a:ext cx="11220450" cy="4314825"/>
                      </a:xfrm>
                      <a:prstGeom prst="rect">
                        <a:avLst/>
                      </a:prstGeom>
                    </p:spPr>
                  </p:pic>
                </p:oleObj>
              </mc:Fallback>
            </mc:AlternateContent>
          </a:graphicData>
        </a:graphic>
      </p:graphicFrame>
    </p:spTree>
    <p:extLst>
      <p:ext uri="{BB962C8B-B14F-4D97-AF65-F5344CB8AC3E}">
        <p14:creationId xmlns:p14="http://schemas.microsoft.com/office/powerpoint/2010/main" val="1766497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43</a:t>
            </a:fld>
            <a:endParaRPr kumimoji="1" lang="ja-JP" altLang="en-US" dirty="0"/>
          </a:p>
        </p:txBody>
      </p:sp>
      <p:sp>
        <p:nvSpPr>
          <p:cNvPr id="13" name="テキスト ボックス 12">
            <a:extLst>
              <a:ext uri="{FF2B5EF4-FFF2-40B4-BE49-F238E27FC236}">
                <a16:creationId xmlns:a16="http://schemas.microsoft.com/office/drawing/2014/main" id="{212C305A-F4FD-4AEA-88BC-28E7CC52E1C4}"/>
              </a:ext>
            </a:extLst>
          </p:cNvPr>
          <p:cNvSpPr txBox="1"/>
          <p:nvPr/>
        </p:nvSpPr>
        <p:spPr>
          <a:xfrm>
            <a:off x="3473380" y="1688451"/>
            <a:ext cx="2749471"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＜新台</a:t>
            </a:r>
            <a:r>
              <a:rPr lang="ja-JP" altLang="en-US" sz="2000" dirty="0">
                <a:solidFill>
                  <a:schemeClr val="tx1">
                    <a:lumMod val="75000"/>
                    <a:lumOff val="25000"/>
                  </a:scheme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累積粗利推移</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44277427-9B6B-485C-B11B-C09E024FE66F}"/>
              </a:ext>
            </a:extLst>
          </p:cNvPr>
          <p:cNvSpPr txBox="1"/>
          <p:nvPr/>
        </p:nvSpPr>
        <p:spPr>
          <a:xfrm>
            <a:off x="6110894" y="1688451"/>
            <a:ext cx="2573140" cy="400110"/>
          </a:xfrm>
          <a:prstGeom prst="rect">
            <a:avLst/>
          </a:prstGeom>
          <a:noFill/>
        </p:spPr>
        <p:txBody>
          <a:bodyPr wrap="none" rtlCol="0">
            <a:spAutoFit/>
          </a:bodyPr>
          <a:lstStyle/>
          <a:p>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※1</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台あたりの</a:t>
            </a:r>
            <a:r>
              <a:rPr kumimoji="1" lang="ja-JP" altLang="en-US" sz="1000" dirty="0">
                <a:solidFill>
                  <a:srgbClr val="5F5F5F"/>
                </a:solidFill>
                <a:latin typeface="Meiryo UI" panose="020B0604030504040204" pitchFamily="50" charset="-128"/>
                <a:ea typeface="Meiryo UI" panose="020B0604030504040204" pitchFamily="50" charset="-128"/>
              </a:rPr>
              <a:t>平均粗利額の累積</a:t>
            </a:r>
            <a:endParaRPr kumimoji="1" lang="en-US" altLang="ja-JP" sz="1000" dirty="0">
              <a:solidFill>
                <a:srgbClr val="5F5F5F"/>
              </a:solidFill>
              <a:latin typeface="Meiryo UI" panose="020B0604030504040204" pitchFamily="50" charset="-128"/>
              <a:ea typeface="Meiryo UI" panose="020B0604030504040204" pitchFamily="50" charset="-128"/>
            </a:endParaRPr>
          </a:p>
          <a:p>
            <a:r>
              <a:rPr lang="en-US" altLang="ja-JP" sz="1000" dirty="0">
                <a:solidFill>
                  <a:srgbClr val="5F5F5F"/>
                </a:solidFill>
                <a:latin typeface="Meiryo UI" panose="020B0604030504040204" pitchFamily="50" charset="-128"/>
                <a:ea typeface="Meiryo UI" panose="020B0604030504040204" pitchFamily="50" charset="-128"/>
              </a:rPr>
              <a:t>※</a:t>
            </a:r>
            <a:r>
              <a:rPr lang="ja-JP" altLang="en-US" sz="1000" dirty="0">
                <a:solidFill>
                  <a:srgbClr val="5F5F5F"/>
                </a:solidFill>
                <a:latin typeface="Meiryo UI" panose="020B0604030504040204" pitchFamily="50" charset="-128"/>
                <a:ea typeface="Meiryo UI" panose="020B0604030504040204" pitchFamily="50" charset="-128"/>
              </a:rPr>
              <a:t>導入初週の平均稼働の上位</a:t>
            </a:r>
            <a:r>
              <a:rPr lang="en-US" altLang="ja-JP" sz="1000" dirty="0">
                <a:solidFill>
                  <a:srgbClr val="5F5F5F"/>
                </a:solidFill>
                <a:latin typeface="Meiryo UI" panose="020B0604030504040204" pitchFamily="50" charset="-128"/>
                <a:ea typeface="Meiryo UI" panose="020B0604030504040204" pitchFamily="50" charset="-128"/>
              </a:rPr>
              <a:t>15</a:t>
            </a:r>
            <a:r>
              <a:rPr lang="ja-JP" altLang="en-US" sz="1000" dirty="0">
                <a:solidFill>
                  <a:srgbClr val="5F5F5F"/>
                </a:solidFill>
                <a:latin typeface="Meiryo UI" panose="020B0604030504040204" pitchFamily="50" charset="-128"/>
                <a:ea typeface="Meiryo UI" panose="020B0604030504040204" pitchFamily="50" charset="-128"/>
              </a:rPr>
              <a:t>機種を抜粋</a:t>
            </a:r>
            <a:endParaRPr kumimoji="1" lang="ja-JP" altLang="en-US" sz="1000" dirty="0"/>
          </a:p>
        </p:txBody>
      </p:sp>
      <p:pic>
        <p:nvPicPr>
          <p:cNvPr id="5" name="図 4">
            <a:extLst>
              <a:ext uri="{FF2B5EF4-FFF2-40B4-BE49-F238E27FC236}">
                <a16:creationId xmlns:a16="http://schemas.microsoft.com/office/drawing/2014/main" id="{0C50A2FB-B12A-F78B-C412-C8FE39FC5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6" name="テキスト ボックス 5">
            <a:extLst>
              <a:ext uri="{FF2B5EF4-FFF2-40B4-BE49-F238E27FC236}">
                <a16:creationId xmlns:a16="http://schemas.microsoft.com/office/drawing/2014/main" id="{E93512A7-2FBA-9B90-0D28-DC7AC44F6942}"/>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新規導入機種パフォーマンス④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新台</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実績推移／</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7" name="テキスト ボックス 6">
            <a:extLst>
              <a:ext uri="{FF2B5EF4-FFF2-40B4-BE49-F238E27FC236}">
                <a16:creationId xmlns:a16="http://schemas.microsoft.com/office/drawing/2014/main" id="{44879CB5-1D3B-0A8B-1595-9132ECA27819}"/>
              </a:ext>
            </a:extLst>
          </p:cNvPr>
          <p:cNvSpPr txBox="1"/>
          <p:nvPr/>
        </p:nvSpPr>
        <p:spPr>
          <a:xfrm>
            <a:off x="1669773" y="689645"/>
            <a:ext cx="6050987" cy="461665"/>
          </a:xfrm>
          <a:prstGeom prst="rect">
            <a:avLst/>
          </a:prstGeom>
          <a:noFill/>
        </p:spPr>
        <p:txBody>
          <a:bodyPr wrap="squar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粗利実績推移</a:t>
            </a:r>
            <a:r>
              <a:rPr lang="en-US" altLang="ja-JP"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bg1">
                    <a:lumMod val="50000"/>
                  </a:schemeClr>
                </a:solidFill>
                <a:latin typeface="Meiryo" panose="020B0604030504040204" pitchFamily="34" charset="-128"/>
                <a:ea typeface="Meiryo" panose="020B0604030504040204" pitchFamily="34" charset="-128"/>
              </a:rPr>
              <a:t>新台</a:t>
            </a:r>
            <a:r>
              <a:rPr lang="en-US" altLang="ja-JP" sz="2400" dirty="0">
                <a:solidFill>
                  <a:schemeClr val="bg1">
                    <a:lumMod val="50000"/>
                  </a:schemeClr>
                </a:solidFill>
                <a:latin typeface="Meiryo" panose="020B0604030504040204" pitchFamily="34" charset="-128"/>
                <a:ea typeface="Meiryo" panose="020B0604030504040204" pitchFamily="34" charset="-128"/>
              </a:rPr>
              <a:t>】</a:t>
            </a:r>
            <a:endParaRPr lang="ja-JP" altLang="en-US" sz="2400" dirty="0">
              <a:solidFill>
                <a:srgbClr val="FF5050"/>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BD2305BA-D730-1389-EA76-CFE7937AA590}"/>
              </a:ext>
            </a:extLst>
          </p:cNvPr>
          <p:cNvSpPr txBox="1"/>
          <p:nvPr/>
        </p:nvSpPr>
        <p:spPr>
          <a:xfrm>
            <a:off x="10026984" y="607360"/>
            <a:ext cx="2074401" cy="553998"/>
          </a:xfrm>
          <a:prstGeom prst="rect">
            <a:avLst/>
          </a:prstGeom>
          <a:noFill/>
        </p:spPr>
        <p:txBody>
          <a:bodyPr wrap="square" rtlCol="0" anchor="ctr">
            <a:spAutoFit/>
          </a:bodyPr>
          <a:lstStyle/>
          <a:p>
            <a:r>
              <a:rPr lang="ja-JP" altLang="en-US" sz="1000" dirty="0">
                <a:solidFill>
                  <a:schemeClr val="bg1">
                    <a:lumMod val="50000"/>
                  </a:schemeClr>
                </a:solidFill>
                <a:latin typeface="Meiryo" panose="020B0604030504040204" pitchFamily="34" charset="-128"/>
                <a:ea typeface="Meiryo" panose="020B0604030504040204" pitchFamily="34" charset="-128"/>
              </a:rPr>
              <a:t>新台＝過去</a:t>
            </a:r>
            <a:r>
              <a:rPr lang="en-US" altLang="ja-JP" sz="1000" dirty="0">
                <a:solidFill>
                  <a:schemeClr val="bg1">
                    <a:lumMod val="50000"/>
                  </a:schemeClr>
                </a:solidFill>
                <a:latin typeface="Meiryo" panose="020B0604030504040204" pitchFamily="34" charset="-128"/>
                <a:ea typeface="Meiryo" panose="020B0604030504040204" pitchFamily="34" charset="-128"/>
              </a:rPr>
              <a:t>3</a:t>
            </a:r>
            <a:r>
              <a:rPr lang="ja-JP" altLang="en-US" sz="1000" dirty="0">
                <a:solidFill>
                  <a:schemeClr val="bg1">
                    <a:lumMod val="50000"/>
                  </a:schemeClr>
                </a:solidFill>
                <a:latin typeface="Meiryo" panose="020B0604030504040204" pitchFamily="34" charset="-128"/>
                <a:ea typeface="Meiryo" panose="020B0604030504040204" pitchFamily="34" charset="-128"/>
              </a:rPr>
              <a:t>カ月以内に新発売・初導入が開始された機種</a:t>
            </a:r>
            <a:endParaRPr lang="en-US" altLang="ja-JP" sz="1000" dirty="0">
              <a:solidFill>
                <a:schemeClr val="bg1">
                  <a:lumMod val="50000"/>
                </a:schemeClr>
              </a:solidFill>
              <a:latin typeface="Meiryo" panose="020B0604030504040204" pitchFamily="34" charset="-128"/>
              <a:ea typeface="Meiryo" panose="020B0604030504040204" pitchFamily="34" charset="-128"/>
            </a:endParaRPr>
          </a:p>
          <a:p>
            <a:r>
              <a:rPr lang="en-US" altLang="ja-JP" sz="1000" dirty="0">
                <a:solidFill>
                  <a:schemeClr val="bg1">
                    <a:lumMod val="50000"/>
                  </a:schemeClr>
                </a:solidFill>
                <a:latin typeface="Meiryo" panose="020B0604030504040204" pitchFamily="34" charset="-128"/>
                <a:ea typeface="Meiryo" panose="020B0604030504040204" pitchFamily="34" charset="-128"/>
              </a:rPr>
              <a:t>(</a:t>
            </a:r>
            <a:r>
              <a:rPr lang="ja-JP" altLang="en-US" sz="1000" dirty="0">
                <a:solidFill>
                  <a:schemeClr val="bg1">
                    <a:lumMod val="50000"/>
                  </a:schemeClr>
                </a:solidFill>
                <a:latin typeface="Meiryo" panose="020B0604030504040204" pitchFamily="34" charset="-128"/>
                <a:ea typeface="Meiryo" panose="020B0604030504040204" pitchFamily="34" charset="-128"/>
              </a:rPr>
              <a:t>中古機を含まない</a:t>
            </a:r>
            <a:r>
              <a:rPr lang="en-US" altLang="ja-JP" sz="1000" dirty="0">
                <a:solidFill>
                  <a:schemeClr val="bg1">
                    <a:lumMod val="50000"/>
                  </a:schemeClr>
                </a:solidFill>
                <a:latin typeface="Meiryo" panose="020B0604030504040204" pitchFamily="34" charset="-128"/>
                <a:ea typeface="Meiryo" panose="020B0604030504040204" pitchFamily="34" charset="-128"/>
              </a:rPr>
              <a:t>)</a:t>
            </a:r>
          </a:p>
        </p:txBody>
      </p:sp>
      <p:sp>
        <p:nvSpPr>
          <p:cNvPr id="15" name="正方形/長方形 14">
            <a:extLst>
              <a:ext uri="{FF2B5EF4-FFF2-40B4-BE49-F238E27FC236}">
                <a16:creationId xmlns:a16="http://schemas.microsoft.com/office/drawing/2014/main" id="{9D3854FF-C32D-B687-2AA1-A14269569C8F}"/>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8E0417D-BFFC-2F74-54E1-0D36D09BD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4" name="図 3">
            <a:extLst>
              <a:ext uri="{FF2B5EF4-FFF2-40B4-BE49-F238E27FC236}">
                <a16:creationId xmlns:a16="http://schemas.microsoft.com/office/drawing/2014/main" id="{DB1C2445-46FC-63B6-8B27-AB3B6162D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graphicFrame>
        <p:nvGraphicFramePr>
          <p:cNvPr id="8" name="オブジェクト 7">
            <a:extLst>
              <a:ext uri="{FF2B5EF4-FFF2-40B4-BE49-F238E27FC236}">
                <a16:creationId xmlns:a16="http://schemas.microsoft.com/office/drawing/2014/main" id="{644C530B-E130-D012-CB1A-6A8A825179BC}"/>
              </a:ext>
            </a:extLst>
          </p:cNvPr>
          <p:cNvGraphicFramePr>
            <a:graphicFrameLocks noChangeAspect="1"/>
          </p:cNvGraphicFramePr>
          <p:nvPr>
            <p:extLst>
              <p:ext uri="{D42A27DB-BD31-4B8C-83A1-F6EECF244321}">
                <p14:modId xmlns:p14="http://schemas.microsoft.com/office/powerpoint/2010/main" val="1820272291"/>
              </p:ext>
            </p:extLst>
          </p:nvPr>
        </p:nvGraphicFramePr>
        <p:xfrm>
          <a:off x="485775" y="2088561"/>
          <a:ext cx="11220450" cy="4314825"/>
        </p:xfrm>
        <a:graphic>
          <a:graphicData uri="http://schemas.openxmlformats.org/presentationml/2006/ole">
            <mc:AlternateContent xmlns:mc="http://schemas.openxmlformats.org/markup-compatibility/2006">
              <mc:Choice xmlns:v="urn:schemas-microsoft-com:vml" Requires="v">
                <p:oleObj name="Worksheet" r:id="rId6" imgW="11220573" imgH="4314979" progId="Excel.Sheet.12">
                  <p:link updateAutomatic="1"/>
                </p:oleObj>
              </mc:Choice>
              <mc:Fallback>
                <p:oleObj name="Worksheet" r:id="rId6" imgW="11220573" imgH="4314979" progId="Excel.Sheet.12">
                  <p:link updateAutomatic="1"/>
                  <p:pic>
                    <p:nvPicPr>
                      <p:cNvPr id="8" name="オブジェクト 7">
                        <a:extLst>
                          <a:ext uri="{FF2B5EF4-FFF2-40B4-BE49-F238E27FC236}">
                            <a16:creationId xmlns:a16="http://schemas.microsoft.com/office/drawing/2014/main" id="{644C530B-E130-D012-CB1A-6A8A825179BC}"/>
                          </a:ext>
                        </a:extLst>
                      </p:cNvPr>
                      <p:cNvPicPr/>
                      <p:nvPr/>
                    </p:nvPicPr>
                    <p:blipFill>
                      <a:blip r:embed="rId7"/>
                      <a:stretch>
                        <a:fillRect/>
                      </a:stretch>
                    </p:blipFill>
                    <p:spPr>
                      <a:xfrm>
                        <a:off x="485775" y="2088561"/>
                        <a:ext cx="11220450" cy="4314825"/>
                      </a:xfrm>
                      <a:prstGeom prst="rect">
                        <a:avLst/>
                      </a:prstGeom>
                    </p:spPr>
                  </p:pic>
                </p:oleObj>
              </mc:Fallback>
            </mc:AlternateContent>
          </a:graphicData>
        </a:graphic>
      </p:graphicFrame>
    </p:spTree>
    <p:extLst>
      <p:ext uri="{BB962C8B-B14F-4D97-AF65-F5344CB8AC3E}">
        <p14:creationId xmlns:p14="http://schemas.microsoft.com/office/powerpoint/2010/main" val="57032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44</a:t>
            </a:fld>
            <a:endParaRPr kumimoji="1" lang="ja-JP" altLang="en-US" dirty="0"/>
          </a:p>
        </p:txBody>
      </p:sp>
      <p:pic>
        <p:nvPicPr>
          <p:cNvPr id="5" name="図 4">
            <a:extLst>
              <a:ext uri="{FF2B5EF4-FFF2-40B4-BE49-F238E27FC236}">
                <a16:creationId xmlns:a16="http://schemas.microsoft.com/office/drawing/2014/main" id="{0C50A2FB-B12A-F78B-C412-C8FE39FC5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6" name="テキスト ボックス 5">
            <a:extLst>
              <a:ext uri="{FF2B5EF4-FFF2-40B4-BE49-F238E27FC236}">
                <a16:creationId xmlns:a16="http://schemas.microsoft.com/office/drawing/2014/main" id="{E93512A7-2FBA-9B90-0D28-DC7AC44F6942}"/>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新規導入機種パフォーマンス④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新台</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最大</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MY</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12" name="テキスト ボックス 11">
            <a:extLst>
              <a:ext uri="{FF2B5EF4-FFF2-40B4-BE49-F238E27FC236}">
                <a16:creationId xmlns:a16="http://schemas.microsoft.com/office/drawing/2014/main" id="{BD2305BA-D730-1389-EA76-CFE7937AA590}"/>
              </a:ext>
            </a:extLst>
          </p:cNvPr>
          <p:cNvSpPr txBox="1"/>
          <p:nvPr/>
        </p:nvSpPr>
        <p:spPr>
          <a:xfrm>
            <a:off x="10026984" y="607360"/>
            <a:ext cx="2074401" cy="553998"/>
          </a:xfrm>
          <a:prstGeom prst="rect">
            <a:avLst/>
          </a:prstGeom>
          <a:noFill/>
        </p:spPr>
        <p:txBody>
          <a:bodyPr wrap="square" rtlCol="0" anchor="ctr">
            <a:spAutoFit/>
          </a:bodyPr>
          <a:lstStyle/>
          <a:p>
            <a:r>
              <a:rPr lang="ja-JP" altLang="en-US" sz="1000" dirty="0">
                <a:solidFill>
                  <a:schemeClr val="bg1">
                    <a:lumMod val="50000"/>
                  </a:schemeClr>
                </a:solidFill>
                <a:latin typeface="Meiryo" panose="020B0604030504040204" pitchFamily="34" charset="-128"/>
                <a:ea typeface="Meiryo" panose="020B0604030504040204" pitchFamily="34" charset="-128"/>
              </a:rPr>
              <a:t>新台＝過去</a:t>
            </a:r>
            <a:r>
              <a:rPr lang="en-US" altLang="ja-JP" sz="1000" dirty="0">
                <a:solidFill>
                  <a:schemeClr val="bg1">
                    <a:lumMod val="50000"/>
                  </a:schemeClr>
                </a:solidFill>
                <a:latin typeface="Meiryo" panose="020B0604030504040204" pitchFamily="34" charset="-128"/>
                <a:ea typeface="Meiryo" panose="020B0604030504040204" pitchFamily="34" charset="-128"/>
              </a:rPr>
              <a:t>3</a:t>
            </a:r>
            <a:r>
              <a:rPr lang="ja-JP" altLang="en-US" sz="1000" dirty="0">
                <a:solidFill>
                  <a:schemeClr val="bg1">
                    <a:lumMod val="50000"/>
                  </a:schemeClr>
                </a:solidFill>
                <a:latin typeface="Meiryo" panose="020B0604030504040204" pitchFamily="34" charset="-128"/>
                <a:ea typeface="Meiryo" panose="020B0604030504040204" pitchFamily="34" charset="-128"/>
              </a:rPr>
              <a:t>カ月以内に新発売・初導入が開始された機種</a:t>
            </a:r>
            <a:endParaRPr lang="en-US" altLang="ja-JP" sz="1000" dirty="0">
              <a:solidFill>
                <a:schemeClr val="bg1">
                  <a:lumMod val="50000"/>
                </a:schemeClr>
              </a:solidFill>
              <a:latin typeface="Meiryo" panose="020B0604030504040204" pitchFamily="34" charset="-128"/>
              <a:ea typeface="Meiryo" panose="020B0604030504040204" pitchFamily="34" charset="-128"/>
            </a:endParaRPr>
          </a:p>
          <a:p>
            <a:r>
              <a:rPr lang="en-US" altLang="ja-JP" sz="1000" dirty="0">
                <a:solidFill>
                  <a:schemeClr val="bg1">
                    <a:lumMod val="50000"/>
                  </a:schemeClr>
                </a:solidFill>
                <a:latin typeface="Meiryo" panose="020B0604030504040204" pitchFamily="34" charset="-128"/>
                <a:ea typeface="Meiryo" panose="020B0604030504040204" pitchFamily="34" charset="-128"/>
              </a:rPr>
              <a:t>(</a:t>
            </a:r>
            <a:r>
              <a:rPr lang="ja-JP" altLang="en-US" sz="1000" dirty="0">
                <a:solidFill>
                  <a:schemeClr val="bg1">
                    <a:lumMod val="50000"/>
                  </a:schemeClr>
                </a:solidFill>
                <a:latin typeface="Meiryo" panose="020B0604030504040204" pitchFamily="34" charset="-128"/>
                <a:ea typeface="Meiryo" panose="020B0604030504040204" pitchFamily="34" charset="-128"/>
              </a:rPr>
              <a:t>中古機を含まない</a:t>
            </a:r>
            <a:r>
              <a:rPr lang="en-US" altLang="ja-JP" sz="1000" dirty="0">
                <a:solidFill>
                  <a:schemeClr val="bg1">
                    <a:lumMod val="50000"/>
                  </a:schemeClr>
                </a:solidFill>
                <a:latin typeface="Meiryo" panose="020B0604030504040204" pitchFamily="34" charset="-128"/>
                <a:ea typeface="Meiryo" panose="020B0604030504040204" pitchFamily="34" charset="-128"/>
              </a:rPr>
              <a:t>)</a:t>
            </a:r>
          </a:p>
        </p:txBody>
      </p:sp>
      <p:sp>
        <p:nvSpPr>
          <p:cNvPr id="15" name="正方形/長方形 14">
            <a:extLst>
              <a:ext uri="{FF2B5EF4-FFF2-40B4-BE49-F238E27FC236}">
                <a16:creationId xmlns:a16="http://schemas.microsoft.com/office/drawing/2014/main" id="{9D3854FF-C32D-B687-2AA1-A14269569C8F}"/>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CC64A3A-EFA5-60FF-776D-0417B1325EC7}"/>
              </a:ext>
            </a:extLst>
          </p:cNvPr>
          <p:cNvSpPr txBox="1"/>
          <p:nvPr/>
        </p:nvSpPr>
        <p:spPr>
          <a:xfrm>
            <a:off x="1669773" y="699419"/>
            <a:ext cx="4019049"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最大</a:t>
            </a:r>
            <a:r>
              <a:rPr lang="en-US" altLang="ja-JP" sz="2400" u="sng" dirty="0">
                <a:solidFill>
                  <a:srgbClr val="0070C0"/>
                </a:solidFill>
                <a:latin typeface="Meiryo" panose="020B0604030504040204" pitchFamily="34" charset="-128"/>
                <a:ea typeface="Meiryo" panose="020B0604030504040204" pitchFamily="34" charset="-128"/>
              </a:rPr>
              <a:t>MY</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r>
              <a:rPr lang="en-US" altLang="ja-JP" sz="2400" u="sng" dirty="0">
                <a:solidFill>
                  <a:schemeClr val="bg1">
                    <a:lumMod val="50000"/>
                  </a:schemeClr>
                </a:solidFill>
                <a:latin typeface="Meiryo" panose="020B0604030504040204" pitchFamily="34" charset="-128"/>
                <a:ea typeface="Meiryo" panose="020B0604030504040204" pitchFamily="34" charset="-128"/>
              </a:rPr>
              <a:t>【</a:t>
            </a:r>
            <a:r>
              <a:rPr lang="ja-JP" altLang="en-US" sz="2400" u="sng" dirty="0">
                <a:solidFill>
                  <a:schemeClr val="bg1">
                    <a:lumMod val="50000"/>
                  </a:schemeClr>
                </a:solidFill>
                <a:latin typeface="Meiryo" panose="020B0604030504040204" pitchFamily="34" charset="-128"/>
                <a:ea typeface="Meiryo" panose="020B0604030504040204" pitchFamily="34" charset="-128"/>
              </a:rPr>
              <a:t>新台</a:t>
            </a:r>
            <a:r>
              <a:rPr lang="en-US" altLang="ja-JP" sz="2400" u="sng" dirty="0">
                <a:solidFill>
                  <a:schemeClr val="bg1">
                    <a:lumMod val="50000"/>
                  </a:schemeClr>
                </a:solidFill>
                <a:latin typeface="Meiryo" panose="020B0604030504040204" pitchFamily="34" charset="-128"/>
                <a:ea typeface="Meiryo" panose="020B0604030504040204" pitchFamily="34" charset="-128"/>
              </a:rPr>
              <a:t>】</a:t>
            </a:r>
          </a:p>
        </p:txBody>
      </p:sp>
      <p:sp>
        <p:nvSpPr>
          <p:cNvPr id="4" name="テキスト ボックス 3">
            <a:extLst>
              <a:ext uri="{FF2B5EF4-FFF2-40B4-BE49-F238E27FC236}">
                <a16:creationId xmlns:a16="http://schemas.microsoft.com/office/drawing/2014/main" id="{65DEDC06-1712-D7B2-126F-C57321883194}"/>
              </a:ext>
            </a:extLst>
          </p:cNvPr>
          <p:cNvSpPr txBox="1"/>
          <p:nvPr/>
        </p:nvSpPr>
        <p:spPr>
          <a:xfrm>
            <a:off x="5490706" y="1245325"/>
            <a:ext cx="121058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＜新台＞</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7" name="テキスト ボックス 6">
            <a:extLst>
              <a:ext uri="{FF2B5EF4-FFF2-40B4-BE49-F238E27FC236}">
                <a16:creationId xmlns:a16="http://schemas.microsoft.com/office/drawing/2014/main" id="{BDDEA7E6-0950-149F-736C-A6E63CF48B48}"/>
              </a:ext>
            </a:extLst>
          </p:cNvPr>
          <p:cNvSpPr txBox="1"/>
          <p:nvPr/>
        </p:nvSpPr>
        <p:spPr>
          <a:xfrm>
            <a:off x="4538170" y="1593810"/>
            <a:ext cx="3115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最大</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MY</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D4BE6345-6288-D3B2-F526-33B42F816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13" name="図 12">
            <a:extLst>
              <a:ext uri="{FF2B5EF4-FFF2-40B4-BE49-F238E27FC236}">
                <a16:creationId xmlns:a16="http://schemas.microsoft.com/office/drawing/2014/main" id="{077B76DB-D529-A8BE-4C99-F68D12A99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graphicFrame>
        <p:nvGraphicFramePr>
          <p:cNvPr id="9" name="オブジェクト 8">
            <a:extLst>
              <a:ext uri="{FF2B5EF4-FFF2-40B4-BE49-F238E27FC236}">
                <a16:creationId xmlns:a16="http://schemas.microsoft.com/office/drawing/2014/main" id="{A347D5F9-6650-CCD7-3078-8193BCB3D283}"/>
              </a:ext>
            </a:extLst>
          </p:cNvPr>
          <p:cNvGraphicFramePr>
            <a:graphicFrameLocks noChangeAspect="1"/>
          </p:cNvGraphicFramePr>
          <p:nvPr>
            <p:extLst>
              <p:ext uri="{D42A27DB-BD31-4B8C-83A1-F6EECF244321}">
                <p14:modId xmlns:p14="http://schemas.microsoft.com/office/powerpoint/2010/main" val="355162560"/>
              </p:ext>
            </p:extLst>
          </p:nvPr>
        </p:nvGraphicFramePr>
        <p:xfrm>
          <a:off x="2350800" y="1839600"/>
          <a:ext cx="7525393" cy="4681728"/>
        </p:xfrm>
        <a:graphic>
          <a:graphicData uri="http://schemas.openxmlformats.org/presentationml/2006/ole">
            <mc:AlternateContent xmlns:mc="http://schemas.openxmlformats.org/markup-compatibility/2006">
              <mc:Choice xmlns:v="urn:schemas-microsoft-com:vml" Requires="v">
                <p:oleObj name="Worksheet" r:id="rId6" imgW="7839202" imgH="4876942" progId="Excel.Sheet.12">
                  <p:link updateAutomatic="1"/>
                </p:oleObj>
              </mc:Choice>
              <mc:Fallback>
                <p:oleObj name="Worksheet" r:id="rId6" imgW="7839202" imgH="4876942" progId="Excel.Sheet.12">
                  <p:link updateAutomatic="1"/>
                  <p:pic>
                    <p:nvPicPr>
                      <p:cNvPr id="9" name="オブジェクト 8">
                        <a:extLst>
                          <a:ext uri="{FF2B5EF4-FFF2-40B4-BE49-F238E27FC236}">
                            <a16:creationId xmlns:a16="http://schemas.microsoft.com/office/drawing/2014/main" id="{A347D5F9-6650-CCD7-3078-8193BCB3D283}"/>
                          </a:ext>
                        </a:extLst>
                      </p:cNvPr>
                      <p:cNvPicPr/>
                      <p:nvPr/>
                    </p:nvPicPr>
                    <p:blipFill>
                      <a:blip r:embed="rId7"/>
                      <a:stretch>
                        <a:fillRect/>
                      </a:stretch>
                    </p:blipFill>
                    <p:spPr>
                      <a:xfrm>
                        <a:off x="2350800" y="1839600"/>
                        <a:ext cx="7525393" cy="4681728"/>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D5689789-FAE8-30BB-A18A-51FAC209A65A}"/>
              </a:ext>
            </a:extLst>
          </p:cNvPr>
          <p:cNvSpPr txBox="1"/>
          <p:nvPr/>
        </p:nvSpPr>
        <p:spPr>
          <a:xfrm>
            <a:off x="2315807" y="1619407"/>
            <a:ext cx="1048685" cy="246221"/>
          </a:xfrm>
          <a:prstGeom prst="rect">
            <a:avLst/>
          </a:prstGeom>
          <a:noFill/>
        </p:spPr>
        <p:txBody>
          <a:bodyPr wrap="none" rtlCol="0">
            <a:spAutoFit/>
          </a:bodyPr>
          <a:lstStyle/>
          <a:p>
            <a:r>
              <a:rPr kumimoji="1" lang="ja-JP" altLang="en-US" sz="1000" dirty="0">
                <a:solidFill>
                  <a:schemeClr val="accent2"/>
                </a:solidFill>
                <a:latin typeface="Meiryo UI" panose="020B0604030504040204" pitchFamily="50" charset="-128"/>
                <a:ea typeface="Meiryo UI" panose="020B0604030504040204" pitchFamily="50" charset="-128"/>
              </a:rPr>
              <a:t>オレンジ線：</a:t>
            </a:r>
            <a:r>
              <a:rPr kumimoji="1" lang="en-US" altLang="ja-JP" sz="1000" dirty="0">
                <a:solidFill>
                  <a:schemeClr val="accent2"/>
                </a:solidFill>
                <a:latin typeface="Meiryo UI" panose="020B0604030504040204" pitchFamily="50" charset="-128"/>
                <a:ea typeface="Meiryo UI" panose="020B0604030504040204" pitchFamily="50" charset="-128"/>
              </a:rPr>
              <a:t>S</a:t>
            </a:r>
            <a:r>
              <a:rPr kumimoji="1" lang="ja-JP" altLang="en-US" sz="1000" dirty="0">
                <a:solidFill>
                  <a:schemeClr val="accent2"/>
                </a:solidFill>
                <a:latin typeface="Meiryo UI" panose="020B0604030504040204" pitchFamily="50" charset="-128"/>
                <a:ea typeface="Meiryo UI" panose="020B0604030504040204" pitchFamily="50" charset="-128"/>
              </a:rPr>
              <a:t>機</a:t>
            </a:r>
            <a:endParaRPr kumimoji="1" lang="ja-JP" altLang="en-US" sz="1000" dirty="0">
              <a:solidFill>
                <a:schemeClr val="accent2"/>
              </a:solidFill>
            </a:endParaRPr>
          </a:p>
        </p:txBody>
      </p:sp>
    </p:spTree>
    <p:extLst>
      <p:ext uri="{BB962C8B-B14F-4D97-AF65-F5344CB8AC3E}">
        <p14:creationId xmlns:p14="http://schemas.microsoft.com/office/powerpoint/2010/main" val="2547701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45</a:t>
            </a:fld>
            <a:endParaRPr kumimoji="1" lang="ja-JP" altLang="en-US" dirty="0"/>
          </a:p>
        </p:txBody>
      </p:sp>
      <p:pic>
        <p:nvPicPr>
          <p:cNvPr id="5" name="図 4">
            <a:extLst>
              <a:ext uri="{FF2B5EF4-FFF2-40B4-BE49-F238E27FC236}">
                <a16:creationId xmlns:a16="http://schemas.microsoft.com/office/drawing/2014/main" id="{0C50A2FB-B12A-F78B-C412-C8FE39FC5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6" name="テキスト ボックス 5">
            <a:extLst>
              <a:ext uri="{FF2B5EF4-FFF2-40B4-BE49-F238E27FC236}">
                <a16:creationId xmlns:a16="http://schemas.microsoft.com/office/drawing/2014/main" id="{E93512A7-2FBA-9B90-0D28-DC7AC44F6942}"/>
              </a:ext>
            </a:extLst>
          </p:cNvPr>
          <p:cNvSpPr txBox="1"/>
          <p:nvPr/>
        </p:nvSpPr>
        <p:spPr>
          <a:xfrm>
            <a:off x="131471" y="55134"/>
            <a:ext cx="1028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新規導入機種パフォーマンス④　</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新台</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勝ち率／</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rgbClr val="5F5F5F"/>
                </a:solidFill>
                <a:effectLst/>
                <a:uLnTx/>
                <a:uFillTx/>
                <a:latin typeface="Meiryo UI" panose="020B0604030504040204" pitchFamily="50" charset="-128"/>
                <a:ea typeface="Meiryo UI" panose="020B0604030504040204" pitchFamily="50" charset="-128"/>
                <a:cs typeface="+mn-cs"/>
              </a:rPr>
              <a:t>月号</a:t>
            </a:r>
          </a:p>
        </p:txBody>
      </p:sp>
      <p:sp>
        <p:nvSpPr>
          <p:cNvPr id="7" name="テキスト ボックス 6">
            <a:extLst>
              <a:ext uri="{FF2B5EF4-FFF2-40B4-BE49-F238E27FC236}">
                <a16:creationId xmlns:a16="http://schemas.microsoft.com/office/drawing/2014/main" id="{44879CB5-1D3B-0A8B-1595-9132ECA27819}"/>
              </a:ext>
            </a:extLst>
          </p:cNvPr>
          <p:cNvSpPr txBox="1"/>
          <p:nvPr/>
        </p:nvSpPr>
        <p:spPr>
          <a:xfrm>
            <a:off x="1677266" y="703990"/>
            <a:ext cx="6050987" cy="461665"/>
          </a:xfrm>
          <a:prstGeom prst="rect">
            <a:avLst/>
          </a:prstGeom>
          <a:noFill/>
        </p:spPr>
        <p:txBody>
          <a:bodyPr wrap="squar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勝ち率</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r>
              <a:rPr lang="en-US" altLang="ja-JP" sz="2400" dirty="0">
                <a:solidFill>
                  <a:schemeClr val="bg1">
                    <a:lumMod val="50000"/>
                  </a:schemeClr>
                </a:solidFill>
                <a:latin typeface="Meiryo" panose="020B0604030504040204" pitchFamily="34" charset="-128"/>
                <a:ea typeface="Meiryo" panose="020B0604030504040204" pitchFamily="34" charset="-128"/>
              </a:rPr>
              <a:t>【</a:t>
            </a:r>
            <a:r>
              <a:rPr lang="ja-JP" altLang="en-US" sz="2400" dirty="0">
                <a:solidFill>
                  <a:schemeClr val="bg1">
                    <a:lumMod val="50000"/>
                  </a:schemeClr>
                </a:solidFill>
                <a:latin typeface="Meiryo" panose="020B0604030504040204" pitchFamily="34" charset="-128"/>
                <a:ea typeface="Meiryo" panose="020B0604030504040204" pitchFamily="34" charset="-128"/>
              </a:rPr>
              <a:t>新台</a:t>
            </a:r>
            <a:r>
              <a:rPr lang="en-US" altLang="ja-JP" sz="2400" dirty="0">
                <a:solidFill>
                  <a:schemeClr val="bg1">
                    <a:lumMod val="50000"/>
                  </a:schemeClr>
                </a:solidFill>
                <a:latin typeface="Meiryo" panose="020B0604030504040204" pitchFamily="34" charset="-128"/>
                <a:ea typeface="Meiryo" panose="020B0604030504040204" pitchFamily="34" charset="-128"/>
              </a:rPr>
              <a:t>】</a:t>
            </a:r>
            <a:endParaRPr lang="ja-JP" altLang="en-US" sz="2400" dirty="0">
              <a:solidFill>
                <a:srgbClr val="FF5050"/>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BD2305BA-D730-1389-EA76-CFE7937AA590}"/>
              </a:ext>
            </a:extLst>
          </p:cNvPr>
          <p:cNvSpPr txBox="1"/>
          <p:nvPr/>
        </p:nvSpPr>
        <p:spPr>
          <a:xfrm>
            <a:off x="10026984" y="607360"/>
            <a:ext cx="2074401" cy="553998"/>
          </a:xfrm>
          <a:prstGeom prst="rect">
            <a:avLst/>
          </a:prstGeom>
          <a:noFill/>
        </p:spPr>
        <p:txBody>
          <a:bodyPr wrap="square" rtlCol="0" anchor="ctr">
            <a:spAutoFit/>
          </a:bodyPr>
          <a:lstStyle/>
          <a:p>
            <a:r>
              <a:rPr lang="ja-JP" altLang="en-US" sz="1000" dirty="0">
                <a:solidFill>
                  <a:schemeClr val="bg1">
                    <a:lumMod val="50000"/>
                  </a:schemeClr>
                </a:solidFill>
                <a:latin typeface="Meiryo" panose="020B0604030504040204" pitchFamily="34" charset="-128"/>
                <a:ea typeface="Meiryo" panose="020B0604030504040204" pitchFamily="34" charset="-128"/>
              </a:rPr>
              <a:t>新台＝過去</a:t>
            </a:r>
            <a:r>
              <a:rPr lang="en-US" altLang="ja-JP" sz="1000" dirty="0">
                <a:solidFill>
                  <a:schemeClr val="bg1">
                    <a:lumMod val="50000"/>
                  </a:schemeClr>
                </a:solidFill>
                <a:latin typeface="Meiryo" panose="020B0604030504040204" pitchFamily="34" charset="-128"/>
                <a:ea typeface="Meiryo" panose="020B0604030504040204" pitchFamily="34" charset="-128"/>
              </a:rPr>
              <a:t>3</a:t>
            </a:r>
            <a:r>
              <a:rPr lang="ja-JP" altLang="en-US" sz="1000" dirty="0">
                <a:solidFill>
                  <a:schemeClr val="bg1">
                    <a:lumMod val="50000"/>
                  </a:schemeClr>
                </a:solidFill>
                <a:latin typeface="Meiryo" panose="020B0604030504040204" pitchFamily="34" charset="-128"/>
                <a:ea typeface="Meiryo" panose="020B0604030504040204" pitchFamily="34" charset="-128"/>
              </a:rPr>
              <a:t>カ月以内に新発売・初導入が開始された機種</a:t>
            </a:r>
            <a:endParaRPr lang="en-US" altLang="ja-JP" sz="1000" dirty="0">
              <a:solidFill>
                <a:schemeClr val="bg1">
                  <a:lumMod val="50000"/>
                </a:schemeClr>
              </a:solidFill>
              <a:latin typeface="Meiryo" panose="020B0604030504040204" pitchFamily="34" charset="-128"/>
              <a:ea typeface="Meiryo" panose="020B0604030504040204" pitchFamily="34" charset="-128"/>
            </a:endParaRPr>
          </a:p>
          <a:p>
            <a:r>
              <a:rPr lang="en-US" altLang="ja-JP" sz="1000" dirty="0">
                <a:solidFill>
                  <a:schemeClr val="bg1">
                    <a:lumMod val="50000"/>
                  </a:schemeClr>
                </a:solidFill>
                <a:latin typeface="Meiryo" panose="020B0604030504040204" pitchFamily="34" charset="-128"/>
                <a:ea typeface="Meiryo" panose="020B0604030504040204" pitchFamily="34" charset="-128"/>
              </a:rPr>
              <a:t>(</a:t>
            </a:r>
            <a:r>
              <a:rPr lang="ja-JP" altLang="en-US" sz="1000" dirty="0">
                <a:solidFill>
                  <a:schemeClr val="bg1">
                    <a:lumMod val="50000"/>
                  </a:schemeClr>
                </a:solidFill>
                <a:latin typeface="Meiryo" panose="020B0604030504040204" pitchFamily="34" charset="-128"/>
                <a:ea typeface="Meiryo" panose="020B0604030504040204" pitchFamily="34" charset="-128"/>
              </a:rPr>
              <a:t>中古機を含まない</a:t>
            </a:r>
            <a:r>
              <a:rPr lang="en-US" altLang="ja-JP" sz="1000" dirty="0">
                <a:solidFill>
                  <a:schemeClr val="bg1">
                    <a:lumMod val="50000"/>
                  </a:schemeClr>
                </a:solidFill>
                <a:latin typeface="Meiryo" panose="020B0604030504040204" pitchFamily="34" charset="-128"/>
                <a:ea typeface="Meiryo" panose="020B0604030504040204" pitchFamily="34" charset="-128"/>
              </a:rPr>
              <a:t>)</a:t>
            </a:r>
          </a:p>
        </p:txBody>
      </p:sp>
      <p:sp>
        <p:nvSpPr>
          <p:cNvPr id="15" name="正方形/長方形 14">
            <a:extLst>
              <a:ext uri="{FF2B5EF4-FFF2-40B4-BE49-F238E27FC236}">
                <a16:creationId xmlns:a16="http://schemas.microsoft.com/office/drawing/2014/main" id="{9D3854FF-C32D-B687-2AA1-A14269569C8F}"/>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30176E1-347B-C659-E9AF-14D66CDCA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 y="670531"/>
            <a:ext cx="930286" cy="479238"/>
          </a:xfrm>
          <a:prstGeom prst="rect">
            <a:avLst/>
          </a:prstGeom>
        </p:spPr>
      </p:pic>
      <p:pic>
        <p:nvPicPr>
          <p:cNvPr id="10" name="図 9">
            <a:extLst>
              <a:ext uri="{FF2B5EF4-FFF2-40B4-BE49-F238E27FC236}">
                <a16:creationId xmlns:a16="http://schemas.microsoft.com/office/drawing/2014/main" id="{077E3B41-7F71-8532-4ED4-AC18E298D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26" y="609850"/>
            <a:ext cx="545270" cy="545270"/>
          </a:xfrm>
          <a:prstGeom prst="rect">
            <a:avLst/>
          </a:prstGeom>
        </p:spPr>
      </p:pic>
      <p:graphicFrame>
        <p:nvGraphicFramePr>
          <p:cNvPr id="4" name="オブジェクト 3">
            <a:extLst>
              <a:ext uri="{FF2B5EF4-FFF2-40B4-BE49-F238E27FC236}">
                <a16:creationId xmlns:a16="http://schemas.microsoft.com/office/drawing/2014/main" id="{3969A06B-2FF1-F04D-41A2-4CAF6A24AAB9}"/>
              </a:ext>
            </a:extLst>
          </p:cNvPr>
          <p:cNvGraphicFramePr>
            <a:graphicFrameLocks noChangeAspect="1"/>
          </p:cNvGraphicFramePr>
          <p:nvPr>
            <p:extLst>
              <p:ext uri="{D42A27DB-BD31-4B8C-83A1-F6EECF244321}">
                <p14:modId xmlns:p14="http://schemas.microsoft.com/office/powerpoint/2010/main" val="3375309067"/>
              </p:ext>
            </p:extLst>
          </p:nvPr>
        </p:nvGraphicFramePr>
        <p:xfrm>
          <a:off x="173038" y="1704975"/>
          <a:ext cx="11977687" cy="4681538"/>
        </p:xfrm>
        <a:graphic>
          <a:graphicData uri="http://schemas.openxmlformats.org/presentationml/2006/ole">
            <mc:AlternateContent xmlns:mc="http://schemas.openxmlformats.org/markup-compatibility/2006">
              <mc:Choice xmlns:v="urn:schemas-microsoft-com:vml" Requires="v">
                <p:oleObj name="Worksheet" r:id="rId6" imgW="12477830" imgH="4876942" progId="Excel.Sheet.12">
                  <p:link updateAutomatic="1"/>
                </p:oleObj>
              </mc:Choice>
              <mc:Fallback>
                <p:oleObj name="Worksheet" r:id="rId6" imgW="12477830" imgH="4876942" progId="Excel.Sheet.12">
                  <p:link updateAutomatic="1"/>
                  <p:pic>
                    <p:nvPicPr>
                      <p:cNvPr id="4" name="オブジェクト 3">
                        <a:extLst>
                          <a:ext uri="{FF2B5EF4-FFF2-40B4-BE49-F238E27FC236}">
                            <a16:creationId xmlns:a16="http://schemas.microsoft.com/office/drawing/2014/main" id="{3969A06B-2FF1-F04D-41A2-4CAF6A24AAB9}"/>
                          </a:ext>
                        </a:extLst>
                      </p:cNvPr>
                      <p:cNvPicPr/>
                      <p:nvPr/>
                    </p:nvPicPr>
                    <p:blipFill>
                      <a:blip r:embed="rId7"/>
                      <a:stretch>
                        <a:fillRect/>
                      </a:stretch>
                    </p:blipFill>
                    <p:spPr>
                      <a:xfrm>
                        <a:off x="173038" y="1704975"/>
                        <a:ext cx="11977687" cy="4681538"/>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A5780E25-5152-9E7B-31BD-71DF61D981FB}"/>
              </a:ext>
            </a:extLst>
          </p:cNvPr>
          <p:cNvSpPr txBox="1"/>
          <p:nvPr/>
        </p:nvSpPr>
        <p:spPr>
          <a:xfrm>
            <a:off x="161887" y="1456847"/>
            <a:ext cx="1048685" cy="246221"/>
          </a:xfrm>
          <a:prstGeom prst="rect">
            <a:avLst/>
          </a:prstGeom>
          <a:noFill/>
        </p:spPr>
        <p:txBody>
          <a:bodyPr wrap="none" rtlCol="0">
            <a:spAutoFit/>
          </a:bodyPr>
          <a:lstStyle/>
          <a:p>
            <a:r>
              <a:rPr kumimoji="1" lang="ja-JP" altLang="en-US" sz="1000" dirty="0">
                <a:solidFill>
                  <a:schemeClr val="accent2"/>
                </a:solidFill>
                <a:latin typeface="Meiryo UI" panose="020B0604030504040204" pitchFamily="50" charset="-128"/>
                <a:ea typeface="Meiryo UI" panose="020B0604030504040204" pitchFamily="50" charset="-128"/>
              </a:rPr>
              <a:t>オレンジ線：</a:t>
            </a:r>
            <a:r>
              <a:rPr lang="en-US" altLang="ja-JP" sz="1000" dirty="0">
                <a:solidFill>
                  <a:schemeClr val="accent2"/>
                </a:solidFill>
                <a:latin typeface="Meiryo UI" panose="020B0604030504040204" pitchFamily="50" charset="-128"/>
                <a:ea typeface="Meiryo UI" panose="020B0604030504040204" pitchFamily="50" charset="-128"/>
              </a:rPr>
              <a:t>S</a:t>
            </a:r>
            <a:r>
              <a:rPr kumimoji="1" lang="ja-JP" altLang="en-US" sz="1000" dirty="0">
                <a:solidFill>
                  <a:schemeClr val="accent2"/>
                </a:solidFill>
                <a:latin typeface="Meiryo UI" panose="020B0604030504040204" pitchFamily="50" charset="-128"/>
                <a:ea typeface="Meiryo UI" panose="020B0604030504040204" pitchFamily="50" charset="-128"/>
              </a:rPr>
              <a:t>機</a:t>
            </a:r>
            <a:endParaRPr kumimoji="1" lang="ja-JP" altLang="en-US" sz="1000" dirty="0">
              <a:solidFill>
                <a:schemeClr val="accent2"/>
              </a:solidFill>
            </a:endParaRPr>
          </a:p>
        </p:txBody>
      </p:sp>
    </p:spTree>
    <p:extLst>
      <p:ext uri="{BB962C8B-B14F-4D97-AF65-F5344CB8AC3E}">
        <p14:creationId xmlns:p14="http://schemas.microsoft.com/office/powerpoint/2010/main" val="497845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8E8DA1-AD33-106C-9810-076DB13B75B4}"/>
              </a:ext>
            </a:extLst>
          </p:cNvPr>
          <p:cNvSpPr/>
          <p:nvPr/>
        </p:nvSpPr>
        <p:spPr>
          <a:xfrm>
            <a:off x="0" y="3166"/>
            <a:ext cx="12192000" cy="694373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733C9B12-75E1-BA91-9AD4-89A3CE7EE905}"/>
              </a:ext>
            </a:extLst>
          </p:cNvPr>
          <p:cNvSpPr>
            <a:spLocks noGrp="1"/>
          </p:cNvSpPr>
          <p:nvPr>
            <p:ph type="title"/>
          </p:nvPr>
        </p:nvSpPr>
        <p:spPr>
          <a:xfrm>
            <a:off x="2311400" y="3309571"/>
            <a:ext cx="8323530" cy="1325563"/>
          </a:xfrm>
        </p:spPr>
        <p:txBody>
          <a:bodyPr/>
          <a:lstStyle/>
          <a:p>
            <a:pPr algn="ctr"/>
            <a:r>
              <a:rPr lang="en-US" altLang="ja-JP" sz="3600" b="1" dirty="0">
                <a:latin typeface="メイリオ" panose="020B0604030504040204" pitchFamily="50" charset="-128"/>
                <a:ea typeface="メイリオ" panose="020B0604030504040204" pitchFamily="50" charset="-128"/>
              </a:rPr>
              <a:t>STEP</a:t>
            </a: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06【</a:t>
            </a:r>
            <a:r>
              <a:rPr lang="ja-JP" altLang="en-US" sz="3600" b="1" dirty="0">
                <a:latin typeface="メイリオ" panose="020B0604030504040204" pitchFamily="50" charset="-128"/>
                <a:ea typeface="メイリオ" panose="020B0604030504040204" pitchFamily="50" charset="-128"/>
              </a:rPr>
              <a:t>低貸し分析</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0809159-D6B9-50AD-C909-C1E0E3DABC2D}"/>
              </a:ext>
            </a:extLst>
          </p:cNvPr>
          <p:cNvPicPr>
            <a:picLocks noChangeAspect="1"/>
          </p:cNvPicPr>
          <p:nvPr/>
        </p:nvPicPr>
        <p:blipFill>
          <a:blip r:embed="rId4"/>
          <a:stretch>
            <a:fillRect/>
          </a:stretch>
        </p:blipFill>
        <p:spPr>
          <a:xfrm>
            <a:off x="10812730" y="15866"/>
            <a:ext cx="1365622" cy="518205"/>
          </a:xfrm>
          <a:prstGeom prst="rect">
            <a:avLst/>
          </a:prstGeom>
        </p:spPr>
      </p:pic>
    </p:spTree>
    <p:extLst>
      <p:ext uri="{BB962C8B-B14F-4D97-AF65-F5344CB8AC3E}">
        <p14:creationId xmlns:p14="http://schemas.microsoft.com/office/powerpoint/2010/main" val="2675012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47</a:t>
            </a:fld>
            <a:endParaRPr kumimoji="1" lang="ja-JP" altLang="en-US" dirty="0"/>
          </a:p>
        </p:txBody>
      </p:sp>
      <p:sp>
        <p:nvSpPr>
          <p:cNvPr id="27" name="テキスト ボックス 26">
            <a:extLst>
              <a:ext uri="{FF2B5EF4-FFF2-40B4-BE49-F238E27FC236}">
                <a16:creationId xmlns:a16="http://schemas.microsoft.com/office/drawing/2014/main" id="{FE1BF879-388F-4F35-8193-C4C1DCF22331}"/>
              </a:ext>
            </a:extLst>
          </p:cNvPr>
          <p:cNvSpPr txBox="1"/>
          <p:nvPr/>
        </p:nvSpPr>
        <p:spPr>
          <a:xfrm>
            <a:off x="131471" y="55134"/>
            <a:ext cx="1028867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低貸し分析：総合実績構成比</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シェア</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pic>
        <p:nvPicPr>
          <p:cNvPr id="20" name="図 19">
            <a:extLst>
              <a:ext uri="{FF2B5EF4-FFF2-40B4-BE49-F238E27FC236}">
                <a16:creationId xmlns:a16="http://schemas.microsoft.com/office/drawing/2014/main" id="{8C62389F-F1DD-4A69-94C5-7B2789BD0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532" y="632304"/>
            <a:ext cx="331149" cy="331149"/>
          </a:xfrm>
          <a:prstGeom prst="rect">
            <a:avLst/>
          </a:prstGeom>
        </p:spPr>
      </p:pic>
      <p:pic>
        <p:nvPicPr>
          <p:cNvPr id="21" name="図 20">
            <a:extLst>
              <a:ext uri="{FF2B5EF4-FFF2-40B4-BE49-F238E27FC236}">
                <a16:creationId xmlns:a16="http://schemas.microsoft.com/office/drawing/2014/main" id="{384BD4A0-4B54-4CB9-BC45-EDEAB2E35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812" y="632304"/>
            <a:ext cx="331149" cy="331149"/>
          </a:xfrm>
          <a:prstGeom prst="rect">
            <a:avLst/>
          </a:prstGeom>
        </p:spPr>
      </p:pic>
      <p:pic>
        <p:nvPicPr>
          <p:cNvPr id="22" name="図 21">
            <a:extLst>
              <a:ext uri="{FF2B5EF4-FFF2-40B4-BE49-F238E27FC236}">
                <a16:creationId xmlns:a16="http://schemas.microsoft.com/office/drawing/2014/main" id="{8DF2621E-A866-499A-9EAE-1CD234BFB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3251" y="632304"/>
            <a:ext cx="331149" cy="331149"/>
          </a:xfrm>
          <a:prstGeom prst="rect">
            <a:avLst/>
          </a:prstGeom>
        </p:spPr>
      </p:pic>
      <p:pic>
        <p:nvPicPr>
          <p:cNvPr id="4" name="図 3">
            <a:extLst>
              <a:ext uri="{FF2B5EF4-FFF2-40B4-BE49-F238E27FC236}">
                <a16:creationId xmlns:a16="http://schemas.microsoft.com/office/drawing/2014/main" id="{B24C4B6F-63FA-FA47-CBE0-1CFC7829A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30"/>
            <a:ext cx="12192000" cy="502920"/>
          </a:xfrm>
          <a:prstGeom prst="rect">
            <a:avLst/>
          </a:prstGeom>
        </p:spPr>
      </p:pic>
      <p:sp>
        <p:nvSpPr>
          <p:cNvPr id="7" name="テキスト ボックス 6">
            <a:extLst>
              <a:ext uri="{FF2B5EF4-FFF2-40B4-BE49-F238E27FC236}">
                <a16:creationId xmlns:a16="http://schemas.microsoft.com/office/drawing/2014/main" id="{6E2806F6-A866-26B7-AFC8-1BBEEED9A91F}"/>
              </a:ext>
            </a:extLst>
          </p:cNvPr>
          <p:cNvSpPr txBox="1"/>
          <p:nvPr/>
        </p:nvSpPr>
        <p:spPr>
          <a:xfrm>
            <a:off x="283871" y="35412"/>
            <a:ext cx="1028867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低貸し分析① 低貸し全機種総合実績</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主力機種考察</a:t>
            </a:r>
            <a:r>
              <a:rPr lang="en-US" altLang="ja-JP" sz="2000" dirty="0">
                <a:solidFill>
                  <a:schemeClr val="bg1"/>
                </a:solidFill>
                <a:latin typeface="Meiryo UI" panose="020B0604030504040204" pitchFamily="50" charset="-128"/>
                <a:ea typeface="Meiryo UI" panose="020B0604030504040204" pitchFamily="50" charset="-128"/>
              </a:rPr>
              <a:t>】 </a:t>
            </a:r>
            <a:r>
              <a:rPr lang="ja-JP" altLang="en-US" sz="2000" dirty="0">
                <a:solidFill>
                  <a:schemeClr val="bg1"/>
                </a:solidFill>
                <a:latin typeface="Meiryo UI" panose="020B0604030504040204" pitchFamily="50" charset="-128"/>
                <a:ea typeface="Meiryo UI" panose="020B0604030504040204" pitchFamily="50" charset="-128"/>
              </a:rPr>
              <a:t>実績シェア／</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0" name="テキスト ボックス 9">
            <a:extLst>
              <a:ext uri="{FF2B5EF4-FFF2-40B4-BE49-F238E27FC236}">
                <a16:creationId xmlns:a16="http://schemas.microsoft.com/office/drawing/2014/main" id="{7E43F67D-8BA4-69EF-0A98-9E8EAE22EE8B}"/>
              </a:ext>
            </a:extLst>
          </p:cNvPr>
          <p:cNvSpPr txBox="1"/>
          <p:nvPr/>
        </p:nvSpPr>
        <p:spPr>
          <a:xfrm>
            <a:off x="1677723" y="698362"/>
            <a:ext cx="4801314" cy="461665"/>
          </a:xfrm>
          <a:prstGeom prst="rect">
            <a:avLst/>
          </a:prstGeom>
          <a:noFill/>
        </p:spPr>
        <p:txBody>
          <a:bodyPr wrap="none" rtlCol="0" anchor="ctr">
            <a:spAutoFit/>
          </a:bodyPr>
          <a:lstStyle/>
          <a:p>
            <a:r>
              <a:rPr lang="en-US" altLang="ja-JP" sz="2400" u="sng" dirty="0">
                <a:solidFill>
                  <a:srgbClr val="FF0000"/>
                </a:solidFill>
                <a:latin typeface="Meiryo" panose="020B0604030504040204" pitchFamily="34" charset="-128"/>
                <a:ea typeface="Meiryo" panose="020B0604030504040204" pitchFamily="34" charset="-128"/>
              </a:rPr>
              <a:t>【</a:t>
            </a:r>
            <a:r>
              <a:rPr lang="ja-JP" altLang="en-US" sz="2400" u="sng" dirty="0">
                <a:solidFill>
                  <a:srgbClr val="FF0000"/>
                </a:solidFill>
                <a:latin typeface="Meiryo" panose="020B0604030504040204" pitchFamily="34" charset="-128"/>
                <a:ea typeface="Meiryo" panose="020B0604030504040204" pitchFamily="34" charset="-128"/>
              </a:rPr>
              <a:t>低貸し</a:t>
            </a:r>
            <a:r>
              <a:rPr lang="en-US" altLang="ja-JP" sz="2400" u="sng" dirty="0">
                <a:solidFill>
                  <a:srgbClr val="FF0000"/>
                </a:solidFill>
                <a:latin typeface="Meiryo" panose="020B0604030504040204" pitchFamily="34" charset="-128"/>
                <a:ea typeface="Meiryo" panose="020B0604030504040204" pitchFamily="34" charset="-128"/>
              </a:rPr>
              <a:t>】</a:t>
            </a:r>
            <a:r>
              <a:rPr lang="ja-JP" altLang="en-US" sz="2400" u="sng" dirty="0">
                <a:solidFill>
                  <a:srgbClr val="FF0000"/>
                </a:solidFill>
                <a:latin typeface="Meiryo" panose="020B0604030504040204" pitchFamily="34" charset="-128"/>
                <a:ea typeface="Meiryo" panose="020B0604030504040204" pitchFamily="34" charset="-128"/>
              </a:rPr>
              <a:t>実績シェア</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EAAA5DE0-1192-7AD6-D2CF-4B72AC1E2E8A}"/>
              </a:ext>
            </a:extLst>
          </p:cNvPr>
          <p:cNvSpPr txBox="1"/>
          <p:nvPr/>
        </p:nvSpPr>
        <p:spPr>
          <a:xfrm>
            <a:off x="4520087" y="2088384"/>
            <a:ext cx="3151825" cy="246221"/>
          </a:xfrm>
          <a:prstGeom prst="rect">
            <a:avLst/>
          </a:prstGeom>
          <a:noFill/>
        </p:spPr>
        <p:txBody>
          <a:bodyPr wrap="none" rtlCol="0">
            <a:spAutoFit/>
          </a:bodyPr>
          <a:lstStyle/>
          <a:p>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枚数・売上・粗利の各シェアの総合ランキング</a:t>
            </a:r>
            <a:endParaRPr kumimoji="1" lang="ja-JP" altLang="en-US" sz="1000" dirty="0"/>
          </a:p>
        </p:txBody>
      </p:sp>
      <p:sp>
        <p:nvSpPr>
          <p:cNvPr id="31" name="テキスト ボックス 30">
            <a:extLst>
              <a:ext uri="{FF2B5EF4-FFF2-40B4-BE49-F238E27FC236}">
                <a16:creationId xmlns:a16="http://schemas.microsoft.com/office/drawing/2014/main" id="{605B9C93-1772-09FF-6D06-84919B8F1898}"/>
              </a:ext>
            </a:extLst>
          </p:cNvPr>
          <p:cNvSpPr txBox="1"/>
          <p:nvPr/>
        </p:nvSpPr>
        <p:spPr>
          <a:xfrm>
            <a:off x="4849505" y="1700378"/>
            <a:ext cx="2492990"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2000" dirty="0">
                <a:solidFill>
                  <a:schemeClr val="tx1">
                    <a:lumMod val="75000"/>
                    <a:lumOff val="25000"/>
                  </a:scheme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総合</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シェア降順＞</a:t>
            </a:r>
            <a:endParaRPr lang="en-US" altLang="ja-JP" sz="2000" dirty="0">
              <a:solidFill>
                <a:schemeClr val="tx1">
                  <a:lumMod val="75000"/>
                  <a:lumOff val="25000"/>
                </a:scheme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B70D8335-074B-32B6-196F-63B47E8CC954}"/>
              </a:ext>
            </a:extLst>
          </p:cNvPr>
          <p:cNvPicPr>
            <a:picLocks noChangeAspect="1"/>
          </p:cNvPicPr>
          <p:nvPr/>
        </p:nvPicPr>
        <p:blipFill>
          <a:blip r:embed="rId6"/>
          <a:stretch>
            <a:fillRect/>
          </a:stretch>
        </p:blipFill>
        <p:spPr>
          <a:xfrm>
            <a:off x="542944" y="670871"/>
            <a:ext cx="499915" cy="518205"/>
          </a:xfrm>
          <a:prstGeom prst="rect">
            <a:avLst/>
          </a:prstGeom>
        </p:spPr>
      </p:pic>
      <p:pic>
        <p:nvPicPr>
          <p:cNvPr id="6" name="図 5">
            <a:extLst>
              <a:ext uri="{FF2B5EF4-FFF2-40B4-BE49-F238E27FC236}">
                <a16:creationId xmlns:a16="http://schemas.microsoft.com/office/drawing/2014/main" id="{68C18DC6-3804-B592-C001-344F750EB48D}"/>
              </a:ext>
            </a:extLst>
          </p:cNvPr>
          <p:cNvPicPr>
            <a:picLocks noChangeAspect="1"/>
          </p:cNvPicPr>
          <p:nvPr/>
        </p:nvPicPr>
        <p:blipFill rotWithShape="1">
          <a:blip r:embed="rId7">
            <a:extLst>
              <a:ext uri="{28A0092B-C50C-407E-A947-70E740481C1C}">
                <a14:useLocalDpi xmlns:a14="http://schemas.microsoft.com/office/drawing/2010/main" val="0"/>
              </a:ext>
            </a:extLst>
          </a:blip>
          <a:srcRect t="22505" r="60976"/>
          <a:stretch/>
        </p:blipFill>
        <p:spPr>
          <a:xfrm>
            <a:off x="131591" y="778389"/>
            <a:ext cx="363034" cy="371389"/>
          </a:xfrm>
          <a:prstGeom prst="rect">
            <a:avLst/>
          </a:prstGeom>
        </p:spPr>
      </p:pic>
      <p:pic>
        <p:nvPicPr>
          <p:cNvPr id="8" name="図 7">
            <a:extLst>
              <a:ext uri="{FF2B5EF4-FFF2-40B4-BE49-F238E27FC236}">
                <a16:creationId xmlns:a16="http://schemas.microsoft.com/office/drawing/2014/main" id="{E5ED92D7-1DDD-E4A2-F568-2603050852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859" y="690818"/>
            <a:ext cx="545270" cy="545270"/>
          </a:xfrm>
          <a:prstGeom prst="rect">
            <a:avLst/>
          </a:prstGeom>
        </p:spPr>
      </p:pic>
      <p:graphicFrame>
        <p:nvGraphicFramePr>
          <p:cNvPr id="11" name="オブジェクト 10">
            <a:extLst>
              <a:ext uri="{FF2B5EF4-FFF2-40B4-BE49-F238E27FC236}">
                <a16:creationId xmlns:a16="http://schemas.microsoft.com/office/drawing/2014/main" id="{F77AD348-BF03-9387-592E-57F31470127F}"/>
              </a:ext>
            </a:extLst>
          </p:cNvPr>
          <p:cNvGraphicFramePr>
            <a:graphicFrameLocks noChangeAspect="1"/>
          </p:cNvGraphicFramePr>
          <p:nvPr>
            <p:extLst>
              <p:ext uri="{D42A27DB-BD31-4B8C-83A1-F6EECF244321}">
                <p14:modId xmlns:p14="http://schemas.microsoft.com/office/powerpoint/2010/main" val="709465836"/>
              </p:ext>
            </p:extLst>
          </p:nvPr>
        </p:nvGraphicFramePr>
        <p:xfrm>
          <a:off x="573088" y="2455863"/>
          <a:ext cx="11045825" cy="3851275"/>
        </p:xfrm>
        <a:graphic>
          <a:graphicData uri="http://schemas.openxmlformats.org/presentationml/2006/ole">
            <mc:AlternateContent xmlns:mc="http://schemas.openxmlformats.org/markup-compatibility/2006">
              <mc:Choice xmlns:v="urn:schemas-microsoft-com:vml" Requires="v">
                <p:oleObj name="Worksheet" r:id="rId9" imgW="13982859" imgH="4876942" progId="Excel.Sheet.12">
                  <p:link updateAutomatic="1"/>
                </p:oleObj>
              </mc:Choice>
              <mc:Fallback>
                <p:oleObj name="Worksheet" r:id="rId9" imgW="13982859" imgH="4876942" progId="Excel.Sheet.12">
                  <p:link updateAutomatic="1"/>
                  <p:pic>
                    <p:nvPicPr>
                      <p:cNvPr id="11" name="オブジェクト 10">
                        <a:extLst>
                          <a:ext uri="{FF2B5EF4-FFF2-40B4-BE49-F238E27FC236}">
                            <a16:creationId xmlns:a16="http://schemas.microsoft.com/office/drawing/2014/main" id="{F77AD348-BF03-9387-592E-57F31470127F}"/>
                          </a:ext>
                        </a:extLst>
                      </p:cNvPr>
                      <p:cNvPicPr/>
                      <p:nvPr/>
                    </p:nvPicPr>
                    <p:blipFill>
                      <a:blip r:embed="rId10"/>
                      <a:stretch>
                        <a:fillRect/>
                      </a:stretch>
                    </p:blipFill>
                    <p:spPr>
                      <a:xfrm>
                        <a:off x="573088" y="2455863"/>
                        <a:ext cx="11045825" cy="3851275"/>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21DF992E-EC28-BE93-F6C2-CC7FFCA9F1EF}"/>
              </a:ext>
            </a:extLst>
          </p:cNvPr>
          <p:cNvGraphicFramePr>
            <a:graphicFrameLocks noChangeAspect="1"/>
          </p:cNvGraphicFramePr>
          <p:nvPr>
            <p:extLst>
              <p:ext uri="{D42A27DB-BD31-4B8C-83A1-F6EECF244321}">
                <p14:modId xmlns:p14="http://schemas.microsoft.com/office/powerpoint/2010/main" val="1016922198"/>
              </p:ext>
            </p:extLst>
          </p:nvPr>
        </p:nvGraphicFramePr>
        <p:xfrm>
          <a:off x="8625600" y="601200"/>
          <a:ext cx="3152775" cy="1200150"/>
        </p:xfrm>
        <a:graphic>
          <a:graphicData uri="http://schemas.openxmlformats.org/presentationml/2006/ole">
            <mc:AlternateContent xmlns:mc="http://schemas.openxmlformats.org/markup-compatibility/2006">
              <mc:Choice xmlns:v="urn:schemas-microsoft-com:vml" Requires="v">
                <p:oleObj name="Worksheet" r:id="rId11" imgW="3152685" imgH="1200034" progId="Excel.Sheet.12">
                  <p:link updateAutomatic="1"/>
                </p:oleObj>
              </mc:Choice>
              <mc:Fallback>
                <p:oleObj name="Worksheet" r:id="rId11" imgW="3152685" imgH="1200034" progId="Excel.Sheet.12">
                  <p:link updateAutomatic="1"/>
                  <p:pic>
                    <p:nvPicPr>
                      <p:cNvPr id="12" name="オブジェクト 11">
                        <a:extLst>
                          <a:ext uri="{FF2B5EF4-FFF2-40B4-BE49-F238E27FC236}">
                            <a16:creationId xmlns:a16="http://schemas.microsoft.com/office/drawing/2014/main" id="{21DF992E-EC28-BE93-F6C2-CC7FFCA9F1EF}"/>
                          </a:ext>
                        </a:extLst>
                      </p:cNvPr>
                      <p:cNvPicPr/>
                      <p:nvPr/>
                    </p:nvPicPr>
                    <p:blipFill>
                      <a:blip r:embed="rId12"/>
                      <a:stretch>
                        <a:fillRect/>
                      </a:stretch>
                    </p:blipFill>
                    <p:spPr>
                      <a:xfrm>
                        <a:off x="8625600" y="601200"/>
                        <a:ext cx="3152775" cy="1200150"/>
                      </a:xfrm>
                      <a:prstGeom prst="rect">
                        <a:avLst/>
                      </a:prstGeom>
                    </p:spPr>
                  </p:pic>
                </p:oleObj>
              </mc:Fallback>
            </mc:AlternateContent>
          </a:graphicData>
        </a:graphic>
      </p:graphicFrame>
    </p:spTree>
    <p:extLst>
      <p:ext uri="{BB962C8B-B14F-4D97-AF65-F5344CB8AC3E}">
        <p14:creationId xmlns:p14="http://schemas.microsoft.com/office/powerpoint/2010/main" val="787761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48</a:t>
            </a:fld>
            <a:endParaRPr kumimoji="1" lang="ja-JP" altLang="en-US" dirty="0"/>
          </a:p>
        </p:txBody>
      </p:sp>
      <p:pic>
        <p:nvPicPr>
          <p:cNvPr id="22" name="図 21">
            <a:extLst>
              <a:ext uri="{FF2B5EF4-FFF2-40B4-BE49-F238E27FC236}">
                <a16:creationId xmlns:a16="http://schemas.microsoft.com/office/drawing/2014/main" id="{67C713D6-864E-4AC6-8F9B-4D5D83E72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532" y="551920"/>
            <a:ext cx="331149" cy="331149"/>
          </a:xfrm>
          <a:prstGeom prst="rect">
            <a:avLst/>
          </a:prstGeom>
        </p:spPr>
      </p:pic>
      <p:pic>
        <p:nvPicPr>
          <p:cNvPr id="23" name="図 22">
            <a:extLst>
              <a:ext uri="{FF2B5EF4-FFF2-40B4-BE49-F238E27FC236}">
                <a16:creationId xmlns:a16="http://schemas.microsoft.com/office/drawing/2014/main" id="{FC34C70D-DC9C-4C76-B349-6E1DC510F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812" y="551920"/>
            <a:ext cx="331149" cy="331149"/>
          </a:xfrm>
          <a:prstGeom prst="rect">
            <a:avLst/>
          </a:prstGeom>
        </p:spPr>
      </p:pic>
      <p:pic>
        <p:nvPicPr>
          <p:cNvPr id="24" name="図 23">
            <a:extLst>
              <a:ext uri="{FF2B5EF4-FFF2-40B4-BE49-F238E27FC236}">
                <a16:creationId xmlns:a16="http://schemas.microsoft.com/office/drawing/2014/main" id="{D5293C6A-340A-4C59-87EC-674603BF5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3251" y="551920"/>
            <a:ext cx="331149" cy="331149"/>
          </a:xfrm>
          <a:prstGeom prst="rect">
            <a:avLst/>
          </a:prstGeom>
        </p:spPr>
      </p:pic>
      <p:sp>
        <p:nvSpPr>
          <p:cNvPr id="7" name="テキスト ボックス 6">
            <a:extLst>
              <a:ext uri="{FF2B5EF4-FFF2-40B4-BE49-F238E27FC236}">
                <a16:creationId xmlns:a16="http://schemas.microsoft.com/office/drawing/2014/main" id="{0DCDB46F-D740-FFED-0E02-AE57F7116161}"/>
              </a:ext>
            </a:extLst>
          </p:cNvPr>
          <p:cNvSpPr txBox="1"/>
          <p:nvPr/>
        </p:nvSpPr>
        <p:spPr>
          <a:xfrm>
            <a:off x="1677266" y="702028"/>
            <a:ext cx="4185761" cy="461665"/>
          </a:xfrm>
          <a:prstGeom prst="rect">
            <a:avLst/>
          </a:prstGeom>
          <a:noFill/>
        </p:spPr>
        <p:txBody>
          <a:bodyPr wrap="none" rtlCol="0" anchor="ctr">
            <a:spAutoFit/>
          </a:bodyPr>
          <a:lstStyle/>
          <a:p>
            <a:r>
              <a:rPr lang="en-US" altLang="ja-JP" sz="2400" u="sng" dirty="0">
                <a:solidFill>
                  <a:schemeClr val="bg1">
                    <a:lumMod val="50000"/>
                  </a:schemeClr>
                </a:solidFill>
                <a:latin typeface="Meiryo" panose="020B0604030504040204" pitchFamily="34" charset="-128"/>
                <a:ea typeface="Meiryo" panose="020B0604030504040204" pitchFamily="34" charset="-128"/>
              </a:rPr>
              <a:t>【</a:t>
            </a:r>
            <a:r>
              <a:rPr lang="ja-JP" altLang="en-US" sz="2400" u="sng" dirty="0">
                <a:solidFill>
                  <a:schemeClr val="bg1">
                    <a:lumMod val="50000"/>
                  </a:schemeClr>
                </a:solidFill>
                <a:latin typeface="Meiryo" panose="020B0604030504040204" pitchFamily="34" charset="-128"/>
                <a:ea typeface="Meiryo" panose="020B0604030504040204" pitchFamily="34" charset="-128"/>
              </a:rPr>
              <a:t>低貸し</a:t>
            </a:r>
            <a:r>
              <a:rPr lang="en-US" altLang="ja-JP" sz="2400" u="sng" dirty="0">
                <a:solidFill>
                  <a:schemeClr val="bg1">
                    <a:lumMod val="50000"/>
                  </a:schemeClr>
                </a:solidFill>
                <a:latin typeface="Meiryo" panose="020B0604030504040204" pitchFamily="34" charset="-128"/>
                <a:ea typeface="Meiryo" panose="020B0604030504040204" pitchFamily="34" charset="-128"/>
              </a:rPr>
              <a:t>】</a:t>
            </a:r>
            <a:r>
              <a:rPr lang="ja-JP" altLang="en-US" sz="2400" u="sng" dirty="0">
                <a:solidFill>
                  <a:srgbClr val="0070C0"/>
                </a:solidFill>
                <a:latin typeface="Meiryo" panose="020B0604030504040204" pitchFamily="34" charset="-128"/>
                <a:ea typeface="Meiryo" panose="020B0604030504040204" pitchFamily="34" charset="-128"/>
              </a:rPr>
              <a:t>仕事率</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AD789E52-C220-78CA-A657-4C6DD41217C8}"/>
              </a:ext>
            </a:extLst>
          </p:cNvPr>
          <p:cNvSpPr txBox="1"/>
          <p:nvPr/>
        </p:nvSpPr>
        <p:spPr>
          <a:xfrm>
            <a:off x="131471" y="55134"/>
            <a:ext cx="1028867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低貸し分析：総合実績構成比</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シェア</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pic>
        <p:nvPicPr>
          <p:cNvPr id="18" name="図 17">
            <a:extLst>
              <a:ext uri="{FF2B5EF4-FFF2-40B4-BE49-F238E27FC236}">
                <a16:creationId xmlns:a16="http://schemas.microsoft.com/office/drawing/2014/main" id="{FD45EAB8-F73D-C872-546C-31A3C8B88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30"/>
            <a:ext cx="12192000" cy="502920"/>
          </a:xfrm>
          <a:prstGeom prst="rect">
            <a:avLst/>
          </a:prstGeom>
        </p:spPr>
      </p:pic>
      <p:sp>
        <p:nvSpPr>
          <p:cNvPr id="20" name="テキスト ボックス 19">
            <a:extLst>
              <a:ext uri="{FF2B5EF4-FFF2-40B4-BE49-F238E27FC236}">
                <a16:creationId xmlns:a16="http://schemas.microsoft.com/office/drawing/2014/main" id="{AD0FC816-66C2-566F-3CEE-D036425ED175}"/>
              </a:ext>
            </a:extLst>
          </p:cNvPr>
          <p:cNvSpPr txBox="1"/>
          <p:nvPr/>
        </p:nvSpPr>
        <p:spPr>
          <a:xfrm>
            <a:off x="283871" y="35412"/>
            <a:ext cx="1028867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低貸し分析② 低貸し全機種総合実績</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主力機種考察</a:t>
            </a:r>
            <a:r>
              <a:rPr lang="en-US" altLang="ja-JP" sz="2000" dirty="0">
                <a:solidFill>
                  <a:schemeClr val="bg1"/>
                </a:solidFill>
                <a:latin typeface="Meiryo UI" panose="020B0604030504040204" pitchFamily="50" charset="-128"/>
                <a:ea typeface="Meiryo UI" panose="020B0604030504040204" pitchFamily="50" charset="-128"/>
              </a:rPr>
              <a:t>】 </a:t>
            </a:r>
            <a:r>
              <a:rPr lang="ja-JP" altLang="en-US" sz="2000" dirty="0">
                <a:solidFill>
                  <a:schemeClr val="bg1"/>
                </a:solidFill>
                <a:latin typeface="Meiryo UI" panose="020B0604030504040204" pitchFamily="50" charset="-128"/>
                <a:ea typeface="Meiryo UI" panose="020B0604030504040204" pitchFamily="50" charset="-128"/>
              </a:rPr>
              <a:t>仕事率／</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21" name="テキスト ボックス 20">
            <a:extLst>
              <a:ext uri="{FF2B5EF4-FFF2-40B4-BE49-F238E27FC236}">
                <a16:creationId xmlns:a16="http://schemas.microsoft.com/office/drawing/2014/main" id="{8F44D45A-0F80-B0E6-55AE-609D4BE49BF6}"/>
              </a:ext>
            </a:extLst>
          </p:cNvPr>
          <p:cNvSpPr txBox="1"/>
          <p:nvPr/>
        </p:nvSpPr>
        <p:spPr>
          <a:xfrm>
            <a:off x="3499534" y="1521971"/>
            <a:ext cx="121058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5" name="テキスト ボックス 24">
            <a:extLst>
              <a:ext uri="{FF2B5EF4-FFF2-40B4-BE49-F238E27FC236}">
                <a16:creationId xmlns:a16="http://schemas.microsoft.com/office/drawing/2014/main" id="{C44FBDD5-A169-6DE6-1730-E35931B65989}"/>
              </a:ext>
            </a:extLst>
          </p:cNvPr>
          <p:cNvSpPr txBox="1"/>
          <p:nvPr/>
        </p:nvSpPr>
        <p:spPr>
          <a:xfrm>
            <a:off x="4642605" y="1583052"/>
            <a:ext cx="3115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稼働・売上・粗利の各仕事率の総合ランキング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22EBFCE8-D2E5-0588-CBD6-D8CECFCCC8BF}"/>
              </a:ext>
            </a:extLst>
          </p:cNvPr>
          <p:cNvSpPr txBox="1"/>
          <p:nvPr/>
        </p:nvSpPr>
        <p:spPr>
          <a:xfrm>
            <a:off x="6014007" y="1007725"/>
            <a:ext cx="1821332"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00" dirty="0">
                <a:solidFill>
                  <a:srgbClr val="5F5F5F"/>
                </a:solidFill>
                <a:latin typeface="Meiryo UI" panose="020B0604030504040204" pitchFamily="50" charset="-128"/>
                <a:ea typeface="Meiryo UI" panose="020B0604030504040204" pitchFamily="50" charset="-128"/>
              </a:rPr>
              <a:t>実績シェアと設置シェアの比率</a:t>
            </a:r>
            <a:endParaRPr kumimoji="1" lang="ja-JP" altLang="en-US" sz="1000" dirty="0"/>
          </a:p>
        </p:txBody>
      </p:sp>
      <p:pic>
        <p:nvPicPr>
          <p:cNvPr id="4" name="図 3">
            <a:extLst>
              <a:ext uri="{FF2B5EF4-FFF2-40B4-BE49-F238E27FC236}">
                <a16:creationId xmlns:a16="http://schemas.microsoft.com/office/drawing/2014/main" id="{193E34FE-EAC2-1F68-E215-5DA98A0367B8}"/>
              </a:ext>
            </a:extLst>
          </p:cNvPr>
          <p:cNvPicPr>
            <a:picLocks noChangeAspect="1"/>
          </p:cNvPicPr>
          <p:nvPr/>
        </p:nvPicPr>
        <p:blipFill>
          <a:blip r:embed="rId6"/>
          <a:stretch>
            <a:fillRect/>
          </a:stretch>
        </p:blipFill>
        <p:spPr>
          <a:xfrm>
            <a:off x="542944" y="670871"/>
            <a:ext cx="499915" cy="518205"/>
          </a:xfrm>
          <a:prstGeom prst="rect">
            <a:avLst/>
          </a:prstGeom>
        </p:spPr>
      </p:pic>
      <p:pic>
        <p:nvPicPr>
          <p:cNvPr id="6" name="図 5">
            <a:extLst>
              <a:ext uri="{FF2B5EF4-FFF2-40B4-BE49-F238E27FC236}">
                <a16:creationId xmlns:a16="http://schemas.microsoft.com/office/drawing/2014/main" id="{5FE8259C-E860-A68D-DF48-3FA6B4A06053}"/>
              </a:ext>
            </a:extLst>
          </p:cNvPr>
          <p:cNvPicPr>
            <a:picLocks noChangeAspect="1"/>
          </p:cNvPicPr>
          <p:nvPr/>
        </p:nvPicPr>
        <p:blipFill rotWithShape="1">
          <a:blip r:embed="rId7">
            <a:extLst>
              <a:ext uri="{28A0092B-C50C-407E-A947-70E740481C1C}">
                <a14:useLocalDpi xmlns:a14="http://schemas.microsoft.com/office/drawing/2010/main" val="0"/>
              </a:ext>
            </a:extLst>
          </a:blip>
          <a:srcRect t="22505" r="60976"/>
          <a:stretch/>
        </p:blipFill>
        <p:spPr>
          <a:xfrm>
            <a:off x="131591" y="778389"/>
            <a:ext cx="363034" cy="371389"/>
          </a:xfrm>
          <a:prstGeom prst="rect">
            <a:avLst/>
          </a:prstGeom>
        </p:spPr>
      </p:pic>
      <p:pic>
        <p:nvPicPr>
          <p:cNvPr id="8" name="図 7">
            <a:extLst>
              <a:ext uri="{FF2B5EF4-FFF2-40B4-BE49-F238E27FC236}">
                <a16:creationId xmlns:a16="http://schemas.microsoft.com/office/drawing/2014/main" id="{2684F4EA-9F3E-A34A-26A4-56AF62AD00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859" y="690818"/>
            <a:ext cx="545270" cy="545270"/>
          </a:xfrm>
          <a:prstGeom prst="rect">
            <a:avLst/>
          </a:prstGeom>
        </p:spPr>
      </p:pic>
      <p:graphicFrame>
        <p:nvGraphicFramePr>
          <p:cNvPr id="10" name="オブジェクト 9">
            <a:extLst>
              <a:ext uri="{FF2B5EF4-FFF2-40B4-BE49-F238E27FC236}">
                <a16:creationId xmlns:a16="http://schemas.microsoft.com/office/drawing/2014/main" id="{236EE412-3A02-7B58-26CF-619EED129910}"/>
              </a:ext>
            </a:extLst>
          </p:cNvPr>
          <p:cNvGraphicFramePr>
            <a:graphicFrameLocks noChangeAspect="1"/>
          </p:cNvGraphicFramePr>
          <p:nvPr>
            <p:extLst>
              <p:ext uri="{D42A27DB-BD31-4B8C-83A1-F6EECF244321}">
                <p14:modId xmlns:p14="http://schemas.microsoft.com/office/powerpoint/2010/main" val="464563066"/>
              </p:ext>
            </p:extLst>
          </p:nvPr>
        </p:nvGraphicFramePr>
        <p:xfrm>
          <a:off x="8625600" y="601200"/>
          <a:ext cx="3152775" cy="1190625"/>
        </p:xfrm>
        <a:graphic>
          <a:graphicData uri="http://schemas.openxmlformats.org/presentationml/2006/ole">
            <mc:AlternateContent xmlns:mc="http://schemas.openxmlformats.org/markup-compatibility/2006">
              <mc:Choice xmlns:v="urn:schemas-microsoft-com:vml" Requires="v">
                <p:oleObj name="Worksheet" r:id="rId9" imgW="3152685" imgH="1190651" progId="Excel.Sheet.12">
                  <p:link updateAutomatic="1"/>
                </p:oleObj>
              </mc:Choice>
              <mc:Fallback>
                <p:oleObj name="Worksheet" r:id="rId9" imgW="3152685" imgH="1190651" progId="Excel.Sheet.12">
                  <p:link updateAutomatic="1"/>
                  <p:pic>
                    <p:nvPicPr>
                      <p:cNvPr id="10" name="オブジェクト 9">
                        <a:extLst>
                          <a:ext uri="{FF2B5EF4-FFF2-40B4-BE49-F238E27FC236}">
                            <a16:creationId xmlns:a16="http://schemas.microsoft.com/office/drawing/2014/main" id="{236EE412-3A02-7B58-26CF-619EED129910}"/>
                          </a:ext>
                        </a:extLst>
                      </p:cNvPr>
                      <p:cNvPicPr/>
                      <p:nvPr/>
                    </p:nvPicPr>
                    <p:blipFill>
                      <a:blip r:embed="rId10"/>
                      <a:stretch>
                        <a:fillRect/>
                      </a:stretch>
                    </p:blipFill>
                    <p:spPr>
                      <a:xfrm>
                        <a:off x="8625600" y="601200"/>
                        <a:ext cx="3152775" cy="1190625"/>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64CB8FF4-489A-4925-8F2A-E28D347AC2AD}"/>
              </a:ext>
            </a:extLst>
          </p:cNvPr>
          <p:cNvGraphicFramePr>
            <a:graphicFrameLocks noChangeAspect="1"/>
          </p:cNvGraphicFramePr>
          <p:nvPr>
            <p:extLst>
              <p:ext uri="{D42A27DB-BD31-4B8C-83A1-F6EECF244321}">
                <p14:modId xmlns:p14="http://schemas.microsoft.com/office/powerpoint/2010/main" val="85831075"/>
              </p:ext>
            </p:extLst>
          </p:nvPr>
        </p:nvGraphicFramePr>
        <p:xfrm>
          <a:off x="1360800" y="1890000"/>
          <a:ext cx="9518937" cy="4681728"/>
        </p:xfrm>
        <a:graphic>
          <a:graphicData uri="http://schemas.openxmlformats.org/presentationml/2006/ole">
            <mc:AlternateContent xmlns:mc="http://schemas.openxmlformats.org/markup-compatibility/2006">
              <mc:Choice xmlns:v="urn:schemas-microsoft-com:vml" Requires="v">
                <p:oleObj name="Worksheet" r:id="rId11" imgW="9915427" imgH="4876942" progId="Excel.Sheet.12">
                  <p:link updateAutomatic="1"/>
                </p:oleObj>
              </mc:Choice>
              <mc:Fallback>
                <p:oleObj name="Worksheet" r:id="rId11" imgW="9915427" imgH="4876942" progId="Excel.Sheet.12">
                  <p:link updateAutomatic="1"/>
                  <p:pic>
                    <p:nvPicPr>
                      <p:cNvPr id="9" name="オブジェクト 8">
                        <a:extLst>
                          <a:ext uri="{FF2B5EF4-FFF2-40B4-BE49-F238E27FC236}">
                            <a16:creationId xmlns:a16="http://schemas.microsoft.com/office/drawing/2014/main" id="{64CB8FF4-489A-4925-8F2A-E28D347AC2AD}"/>
                          </a:ext>
                        </a:extLst>
                      </p:cNvPr>
                      <p:cNvPicPr/>
                      <p:nvPr/>
                    </p:nvPicPr>
                    <p:blipFill>
                      <a:blip r:embed="rId12"/>
                      <a:stretch>
                        <a:fillRect/>
                      </a:stretch>
                    </p:blipFill>
                    <p:spPr>
                      <a:xfrm>
                        <a:off x="1360800" y="1890000"/>
                        <a:ext cx="9518937" cy="4681728"/>
                      </a:xfrm>
                      <a:prstGeom prst="rect">
                        <a:avLst/>
                      </a:prstGeom>
                    </p:spPr>
                  </p:pic>
                </p:oleObj>
              </mc:Fallback>
            </mc:AlternateContent>
          </a:graphicData>
        </a:graphic>
      </p:graphicFrame>
    </p:spTree>
    <p:extLst>
      <p:ext uri="{BB962C8B-B14F-4D97-AF65-F5344CB8AC3E}">
        <p14:creationId xmlns:p14="http://schemas.microsoft.com/office/powerpoint/2010/main" val="3170062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49</a:t>
            </a:fld>
            <a:endParaRPr kumimoji="1" lang="ja-JP" altLang="en-US" dirty="0"/>
          </a:p>
        </p:txBody>
      </p:sp>
      <p:sp>
        <p:nvSpPr>
          <p:cNvPr id="2" name="テキスト ボックス 1">
            <a:extLst>
              <a:ext uri="{FF2B5EF4-FFF2-40B4-BE49-F238E27FC236}">
                <a16:creationId xmlns:a16="http://schemas.microsoft.com/office/drawing/2014/main" id="{FE627503-4145-840D-C115-EDD7E56D4B25}"/>
              </a:ext>
            </a:extLst>
          </p:cNvPr>
          <p:cNvSpPr txBox="1"/>
          <p:nvPr/>
        </p:nvSpPr>
        <p:spPr>
          <a:xfrm>
            <a:off x="1666875" y="701209"/>
            <a:ext cx="5828840"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u="sng" dirty="0">
                <a:solidFill>
                  <a:prstClr val="white">
                    <a:lumMod val="50000"/>
                  </a:prstClr>
                </a:solidFill>
                <a:latin typeface="Meiryo" panose="020B0604030504040204" pitchFamily="34" charset="-128"/>
                <a:ea typeface="Meiryo" panose="020B0604030504040204" pitchFamily="34" charset="-128"/>
              </a:rPr>
              <a:t>【</a:t>
            </a:r>
            <a:r>
              <a:rPr lang="ja-JP" altLang="en-US" sz="2400" u="sng" dirty="0">
                <a:solidFill>
                  <a:prstClr val="white">
                    <a:lumMod val="50000"/>
                  </a:prstClr>
                </a:solidFill>
                <a:latin typeface="Meiryo" panose="020B0604030504040204" pitchFamily="34" charset="-128"/>
                <a:ea typeface="Meiryo" panose="020B0604030504040204" pitchFamily="34" charset="-128"/>
              </a:rPr>
              <a:t>低貸し</a:t>
            </a:r>
            <a:r>
              <a:rPr lang="en-US" altLang="ja-JP" sz="2400" u="sng" dirty="0">
                <a:solidFill>
                  <a:prstClr val="white">
                    <a:lumMod val="50000"/>
                  </a:prstClr>
                </a:solidFill>
                <a:latin typeface="Meiryo" panose="020B0604030504040204" pitchFamily="34" charset="-128"/>
                <a:ea typeface="Meiryo" panose="020B0604030504040204" pitchFamily="34" charset="-128"/>
              </a:rPr>
              <a:t>】</a:t>
            </a:r>
            <a:r>
              <a:rPr lang="ja-JP" altLang="en-US" sz="2400" u="sng" dirty="0">
                <a:solidFill>
                  <a:schemeClr val="accent4">
                    <a:lumMod val="75000"/>
                  </a:schemeClr>
                </a:solidFill>
                <a:latin typeface="Meiryo" panose="020B0604030504040204" pitchFamily="34" charset="-128"/>
                <a:ea typeface="Meiryo" panose="020B0604030504040204" pitchFamily="34" charset="-128"/>
              </a:rPr>
              <a:t>新規導入機種 </a:t>
            </a:r>
            <a:r>
              <a:rPr lang="ja-JP" altLang="en-US" sz="2400" u="sng" dirty="0">
                <a:solidFill>
                  <a:prstClr val="white">
                    <a:lumMod val="50000"/>
                  </a:prstClr>
                </a:solidFill>
                <a:latin typeface="Meiryo" panose="020B0604030504040204" pitchFamily="34" charset="-128"/>
                <a:ea typeface="Meiryo" panose="020B0604030504040204" pitchFamily="34" charset="-128"/>
              </a:rPr>
              <a:t>実績</a:t>
            </a:r>
            <a:r>
              <a:rPr kumimoji="1" lang="ja-JP" altLang="en-US" sz="2400" b="0" i="0" u="sng"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ランキング</a:t>
            </a:r>
            <a:endParaRPr kumimoji="1" lang="en-US" altLang="ja-JP" sz="24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0" name="図 9">
            <a:extLst>
              <a:ext uri="{FF2B5EF4-FFF2-40B4-BE49-F238E27FC236}">
                <a16:creationId xmlns:a16="http://schemas.microsoft.com/office/drawing/2014/main" id="{44341E38-6328-D378-5623-744639FE5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0"/>
            <a:ext cx="12192000" cy="502920"/>
          </a:xfrm>
          <a:prstGeom prst="rect">
            <a:avLst/>
          </a:prstGeom>
        </p:spPr>
      </p:pic>
      <p:sp>
        <p:nvSpPr>
          <p:cNvPr id="11" name="テキスト ボックス 10">
            <a:extLst>
              <a:ext uri="{FF2B5EF4-FFF2-40B4-BE49-F238E27FC236}">
                <a16:creationId xmlns:a16="http://schemas.microsoft.com/office/drawing/2014/main" id="{89DE8A2F-2824-AD43-AFD9-E665E190B0FC}"/>
              </a:ext>
            </a:extLst>
          </p:cNvPr>
          <p:cNvSpPr txBox="1"/>
          <p:nvPr/>
        </p:nvSpPr>
        <p:spPr>
          <a:xfrm>
            <a:off x="283871" y="35412"/>
            <a:ext cx="1028867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低貸し分析：新規</a:t>
            </a:r>
            <a:r>
              <a:rPr kumimoji="1" lang="ja-JP" altLang="en-US" sz="2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導入</a:t>
            </a:r>
            <a:r>
              <a:rPr lang="ja-JP" altLang="en-US" sz="2000" dirty="0">
                <a:solidFill>
                  <a:schemeClr val="bg1"/>
                </a:solidFill>
                <a:latin typeface="Meiryo UI" panose="020B0604030504040204" pitchFamily="50" charset="-128"/>
                <a:ea typeface="Meiryo UI" panose="020B0604030504040204" pitchFamily="50" charset="-128"/>
              </a:rPr>
              <a:t>機種 総合</a:t>
            </a:r>
            <a:r>
              <a:rPr kumimoji="1" lang="ja-JP" altLang="en-US" sz="2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実績／</a:t>
            </a:r>
            <a:r>
              <a:rPr kumimoji="1" lang="en-US" altLang="ja-JP" sz="2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月号</a:t>
            </a:r>
            <a:endParaRPr lang="ja-JP" altLang="en-US" sz="2000"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0B1F384-447C-054B-2226-BC90177CBD21}"/>
              </a:ext>
            </a:extLst>
          </p:cNvPr>
          <p:cNvSpPr txBox="1"/>
          <p:nvPr/>
        </p:nvSpPr>
        <p:spPr>
          <a:xfrm>
            <a:off x="9976882" y="670531"/>
            <a:ext cx="2194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新規導入＝過去</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3</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ヶ月以内に新規で入替導入された機種</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中古機含む</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ECBA4BE9-10E3-78D3-7ADA-839538497EB3}"/>
              </a:ext>
            </a:extLst>
          </p:cNvPr>
          <p:cNvSpPr/>
          <p:nvPr/>
        </p:nvSpPr>
        <p:spPr>
          <a:xfrm>
            <a:off x="10014459" y="609850"/>
            <a:ext cx="2074401" cy="5115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EC4EA0A-B0DD-0177-E9C5-34A217483B02}"/>
              </a:ext>
            </a:extLst>
          </p:cNvPr>
          <p:cNvSpPr txBox="1"/>
          <p:nvPr/>
        </p:nvSpPr>
        <p:spPr>
          <a:xfrm>
            <a:off x="4977745" y="1322530"/>
            <a:ext cx="2236510"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＞機種実績</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8" name="テキスト ボックス 17">
            <a:extLst>
              <a:ext uri="{FF2B5EF4-FFF2-40B4-BE49-F238E27FC236}">
                <a16:creationId xmlns:a16="http://schemas.microsoft.com/office/drawing/2014/main" id="{77E6991C-9BCB-32BE-AF31-2A80E1DF3EDA}"/>
              </a:ext>
            </a:extLst>
          </p:cNvPr>
          <p:cNvSpPr txBox="1"/>
          <p:nvPr/>
        </p:nvSpPr>
        <p:spPr>
          <a:xfrm>
            <a:off x="7400081" y="1399474"/>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平均</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IN</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枚数・平均売上・平均粗利の総合ランキング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566CDCD7-38D9-7D06-7775-ECE2A5E641AF}"/>
              </a:ext>
            </a:extLst>
          </p:cNvPr>
          <p:cNvPicPr>
            <a:picLocks noChangeAspect="1"/>
          </p:cNvPicPr>
          <p:nvPr/>
        </p:nvPicPr>
        <p:blipFill>
          <a:blip r:embed="rId3"/>
          <a:stretch>
            <a:fillRect/>
          </a:stretch>
        </p:blipFill>
        <p:spPr>
          <a:xfrm>
            <a:off x="542944" y="670871"/>
            <a:ext cx="499915" cy="518205"/>
          </a:xfrm>
          <a:prstGeom prst="rect">
            <a:avLst/>
          </a:prstGeom>
        </p:spPr>
      </p:pic>
      <p:pic>
        <p:nvPicPr>
          <p:cNvPr id="8" name="図 7">
            <a:extLst>
              <a:ext uri="{FF2B5EF4-FFF2-40B4-BE49-F238E27FC236}">
                <a16:creationId xmlns:a16="http://schemas.microsoft.com/office/drawing/2014/main" id="{8AD67089-BF40-689C-A5E3-E62549FAC6C5}"/>
              </a:ext>
            </a:extLst>
          </p:cNvPr>
          <p:cNvPicPr>
            <a:picLocks noChangeAspect="1"/>
          </p:cNvPicPr>
          <p:nvPr/>
        </p:nvPicPr>
        <p:blipFill rotWithShape="1">
          <a:blip r:embed="rId4">
            <a:extLst>
              <a:ext uri="{28A0092B-C50C-407E-A947-70E740481C1C}">
                <a14:useLocalDpi xmlns:a14="http://schemas.microsoft.com/office/drawing/2010/main" val="0"/>
              </a:ext>
            </a:extLst>
          </a:blip>
          <a:srcRect t="22505" r="60976"/>
          <a:stretch/>
        </p:blipFill>
        <p:spPr>
          <a:xfrm>
            <a:off x="131591" y="778389"/>
            <a:ext cx="363034" cy="371389"/>
          </a:xfrm>
          <a:prstGeom prst="rect">
            <a:avLst/>
          </a:prstGeom>
        </p:spPr>
      </p:pic>
      <p:pic>
        <p:nvPicPr>
          <p:cNvPr id="13" name="図 12">
            <a:extLst>
              <a:ext uri="{FF2B5EF4-FFF2-40B4-BE49-F238E27FC236}">
                <a16:creationId xmlns:a16="http://schemas.microsoft.com/office/drawing/2014/main" id="{2E006D2C-BCD9-061D-D57A-AAE262D59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859" y="690818"/>
            <a:ext cx="545270" cy="545270"/>
          </a:xfrm>
          <a:prstGeom prst="rect">
            <a:avLst/>
          </a:prstGeom>
        </p:spPr>
      </p:pic>
      <p:graphicFrame>
        <p:nvGraphicFramePr>
          <p:cNvPr id="7" name="オブジェクト 6">
            <a:extLst>
              <a:ext uri="{FF2B5EF4-FFF2-40B4-BE49-F238E27FC236}">
                <a16:creationId xmlns:a16="http://schemas.microsoft.com/office/drawing/2014/main" id="{84DDCA61-444A-4BE5-33CC-D5E8F4866561}"/>
              </a:ext>
            </a:extLst>
          </p:cNvPr>
          <p:cNvGraphicFramePr>
            <a:graphicFrameLocks noChangeAspect="1"/>
          </p:cNvGraphicFramePr>
          <p:nvPr>
            <p:extLst>
              <p:ext uri="{D42A27DB-BD31-4B8C-83A1-F6EECF244321}">
                <p14:modId xmlns:p14="http://schemas.microsoft.com/office/powerpoint/2010/main" val="2921489414"/>
              </p:ext>
            </p:extLst>
          </p:nvPr>
        </p:nvGraphicFramePr>
        <p:xfrm>
          <a:off x="151487" y="2164912"/>
          <a:ext cx="11874864" cy="4242816"/>
        </p:xfrm>
        <a:graphic>
          <a:graphicData uri="http://schemas.openxmlformats.org/presentationml/2006/ole">
            <mc:AlternateContent xmlns:mc="http://schemas.openxmlformats.org/markup-compatibility/2006">
              <mc:Choice xmlns:v="urn:schemas-microsoft-com:vml" Requires="v">
                <p:oleObj name="Worksheet" r:id="rId6" imgW="13649372" imgH="4876942" progId="Excel.Sheet.12">
                  <p:link updateAutomatic="1"/>
                </p:oleObj>
              </mc:Choice>
              <mc:Fallback>
                <p:oleObj name="Worksheet" r:id="rId6" imgW="13649372" imgH="4876942" progId="Excel.Sheet.12">
                  <p:link updateAutomatic="1"/>
                  <p:pic>
                    <p:nvPicPr>
                      <p:cNvPr id="7" name="オブジェクト 6">
                        <a:extLst>
                          <a:ext uri="{FF2B5EF4-FFF2-40B4-BE49-F238E27FC236}">
                            <a16:creationId xmlns:a16="http://schemas.microsoft.com/office/drawing/2014/main" id="{84DDCA61-444A-4BE5-33CC-D5E8F4866561}"/>
                          </a:ext>
                        </a:extLst>
                      </p:cNvPr>
                      <p:cNvPicPr/>
                      <p:nvPr/>
                    </p:nvPicPr>
                    <p:blipFill>
                      <a:blip r:embed="rId7"/>
                      <a:stretch>
                        <a:fillRect/>
                      </a:stretch>
                    </p:blipFill>
                    <p:spPr>
                      <a:xfrm>
                        <a:off x="151487" y="2164912"/>
                        <a:ext cx="11874864" cy="4242816"/>
                      </a:xfrm>
                      <a:prstGeom prst="rect">
                        <a:avLst/>
                      </a:prstGeom>
                    </p:spPr>
                  </p:pic>
                </p:oleObj>
              </mc:Fallback>
            </mc:AlternateContent>
          </a:graphicData>
        </a:graphic>
      </p:graphicFrame>
    </p:spTree>
    <p:extLst>
      <p:ext uri="{BB962C8B-B14F-4D97-AF65-F5344CB8AC3E}">
        <p14:creationId xmlns:p14="http://schemas.microsoft.com/office/powerpoint/2010/main" val="383524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82BED4F-8E83-43E7-85B9-8E243F5C3696}"/>
              </a:ext>
            </a:extLst>
          </p:cNvPr>
          <p:cNvSpPr/>
          <p:nvPr/>
        </p:nvSpPr>
        <p:spPr>
          <a:xfrm>
            <a:off x="349232" y="1140937"/>
            <a:ext cx="11104831" cy="516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オブジェクト 1">
            <a:extLst>
              <a:ext uri="{FF2B5EF4-FFF2-40B4-BE49-F238E27FC236}">
                <a16:creationId xmlns:a16="http://schemas.microsoft.com/office/drawing/2014/main" id="{9D3274C2-604C-0A5C-F8F7-BB5F1BA0E2BB}"/>
              </a:ext>
            </a:extLst>
          </p:cNvPr>
          <p:cNvGraphicFramePr>
            <a:graphicFrameLocks noChangeAspect="1"/>
          </p:cNvGraphicFramePr>
          <p:nvPr>
            <p:extLst>
              <p:ext uri="{D42A27DB-BD31-4B8C-83A1-F6EECF244321}">
                <p14:modId xmlns:p14="http://schemas.microsoft.com/office/powerpoint/2010/main" val="55560608"/>
              </p:ext>
            </p:extLst>
          </p:nvPr>
        </p:nvGraphicFramePr>
        <p:xfrm>
          <a:off x="364707" y="1213125"/>
          <a:ext cx="10620375" cy="5076825"/>
        </p:xfrm>
        <a:graphic>
          <a:graphicData uri="http://schemas.openxmlformats.org/presentationml/2006/ole">
            <mc:AlternateContent xmlns:mc="http://schemas.openxmlformats.org/markup-compatibility/2006">
              <mc:Choice xmlns:v="urn:schemas-microsoft-com:vml" Requires="v">
                <p:oleObj name="Worksheet" r:id="rId3" imgW="10620227" imgH="5076774" progId="Excel.Sheet.12">
                  <p:link updateAutomatic="1"/>
                </p:oleObj>
              </mc:Choice>
              <mc:Fallback>
                <p:oleObj name="Worksheet" r:id="rId3" imgW="10620227" imgH="5076774" progId="Excel.Sheet.12">
                  <p:link updateAutomatic="1"/>
                  <p:pic>
                    <p:nvPicPr>
                      <p:cNvPr id="0" name=""/>
                      <p:cNvPicPr/>
                      <p:nvPr/>
                    </p:nvPicPr>
                    <p:blipFill>
                      <a:blip r:embed="rId4"/>
                      <a:stretch>
                        <a:fillRect/>
                      </a:stretch>
                    </p:blipFill>
                    <p:spPr>
                      <a:xfrm>
                        <a:off x="364707" y="1213125"/>
                        <a:ext cx="10620375" cy="5076825"/>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9AAF9BA8-E859-49CB-9507-B1CF84064E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15" name="テキスト ボックス 14">
            <a:extLst>
              <a:ext uri="{FF2B5EF4-FFF2-40B4-BE49-F238E27FC236}">
                <a16:creationId xmlns:a16="http://schemas.microsoft.com/office/drawing/2014/main" id="{3647E97C-8ADF-4096-A75D-3C95ED4397EA}"/>
              </a:ext>
            </a:extLst>
          </p:cNvPr>
          <p:cNvSpPr txBox="1"/>
          <p:nvPr/>
        </p:nvSpPr>
        <p:spPr>
          <a:xfrm>
            <a:off x="1666875" y="785130"/>
            <a:ext cx="2339102" cy="461665"/>
          </a:xfrm>
          <a:prstGeom prst="rect">
            <a:avLst/>
          </a:prstGeom>
          <a:noFill/>
        </p:spPr>
        <p:txBody>
          <a:bodyPr wrap="none" rtlCol="0" anchor="ctr">
            <a:spAutoFit/>
          </a:bodyPr>
          <a:lstStyle/>
          <a:p>
            <a:r>
              <a:rPr lang="ja-JP" altLang="en-US" sz="2400" u="sng" dirty="0">
                <a:solidFill>
                  <a:schemeClr val="bg1">
                    <a:lumMod val="50000"/>
                  </a:schemeClr>
                </a:solidFill>
                <a:latin typeface="Meiryo" panose="020B0604030504040204" pitchFamily="34" charset="-128"/>
                <a:ea typeface="Meiryo" panose="020B0604030504040204" pitchFamily="34" charset="-128"/>
              </a:rPr>
              <a:t>メーカー構成比</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D90B551A-E9A7-4BAC-841D-C6A9AA884695}"/>
              </a:ext>
            </a:extLst>
          </p:cNvPr>
          <p:cNvSpPr txBox="1"/>
          <p:nvPr/>
        </p:nvSpPr>
        <p:spPr>
          <a:xfrm>
            <a:off x="131471" y="51405"/>
            <a:ext cx="10419297"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当月基本情報②メーカー</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グループ</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構成比／</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30" name="スライド番号プレースホルダー 5">
            <a:extLst>
              <a:ext uri="{FF2B5EF4-FFF2-40B4-BE49-F238E27FC236}">
                <a16:creationId xmlns:a16="http://schemas.microsoft.com/office/drawing/2014/main" id="{C8198C02-DC80-4FF3-914B-89CA4BA5414E}"/>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5</a:t>
            </a:fld>
            <a:endParaRPr kumimoji="1" lang="ja-JP" altLang="en-US" dirty="0"/>
          </a:p>
        </p:txBody>
      </p:sp>
      <p:sp>
        <p:nvSpPr>
          <p:cNvPr id="11" name="テキスト ボックス 10">
            <a:extLst>
              <a:ext uri="{FF2B5EF4-FFF2-40B4-BE49-F238E27FC236}">
                <a16:creationId xmlns:a16="http://schemas.microsoft.com/office/drawing/2014/main" id="{72FF548C-A196-41BA-837F-795F5C67F738}"/>
              </a:ext>
            </a:extLst>
          </p:cNvPr>
          <p:cNvSpPr txBox="1"/>
          <p:nvPr/>
        </p:nvSpPr>
        <p:spPr>
          <a:xfrm>
            <a:off x="349232" y="6508022"/>
            <a:ext cx="4657044" cy="246221"/>
          </a:xfrm>
          <a:prstGeom prst="rect">
            <a:avLst/>
          </a:prstGeom>
          <a:noFill/>
        </p:spPr>
        <p:txBody>
          <a:bodyPr wrap="none" rtlCol="0">
            <a:spAutoFit/>
          </a:bodyPr>
          <a:lstStyle/>
          <a:p>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％は四捨五入しているため表記上は合計しても</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100</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％にならないことがある</a:t>
            </a:r>
          </a:p>
        </p:txBody>
      </p:sp>
      <p:pic>
        <p:nvPicPr>
          <p:cNvPr id="6" name="図 5">
            <a:extLst>
              <a:ext uri="{FF2B5EF4-FFF2-40B4-BE49-F238E27FC236}">
                <a16:creationId xmlns:a16="http://schemas.microsoft.com/office/drawing/2014/main" id="{BCE10F2A-0115-4D7A-79C4-3CE74E54C8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72" y="659342"/>
            <a:ext cx="934861" cy="481595"/>
          </a:xfrm>
          <a:prstGeom prst="rect">
            <a:avLst/>
          </a:prstGeom>
        </p:spPr>
      </p:pic>
      <p:pic>
        <p:nvPicPr>
          <p:cNvPr id="7" name="図 6">
            <a:extLst>
              <a:ext uri="{FF2B5EF4-FFF2-40B4-BE49-F238E27FC236}">
                <a16:creationId xmlns:a16="http://schemas.microsoft.com/office/drawing/2014/main" id="{69EBE443-27C8-2A91-870E-58AADE1AC9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534" y="670481"/>
            <a:ext cx="542644" cy="542644"/>
          </a:xfrm>
          <a:prstGeom prst="rect">
            <a:avLst/>
          </a:prstGeom>
        </p:spPr>
      </p:pic>
    </p:spTree>
    <p:extLst>
      <p:ext uri="{BB962C8B-B14F-4D97-AF65-F5344CB8AC3E}">
        <p14:creationId xmlns:p14="http://schemas.microsoft.com/office/powerpoint/2010/main" val="2492514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8E8DA1-AD33-106C-9810-076DB13B75B4}"/>
              </a:ext>
            </a:extLst>
          </p:cNvPr>
          <p:cNvSpPr/>
          <p:nvPr/>
        </p:nvSpPr>
        <p:spPr>
          <a:xfrm>
            <a:off x="0" y="3166"/>
            <a:ext cx="12192000" cy="694373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733C9B12-75E1-BA91-9AD4-89A3CE7EE905}"/>
              </a:ext>
            </a:extLst>
          </p:cNvPr>
          <p:cNvSpPr>
            <a:spLocks noGrp="1"/>
          </p:cNvSpPr>
          <p:nvPr>
            <p:ph type="title"/>
          </p:nvPr>
        </p:nvSpPr>
        <p:spPr>
          <a:xfrm>
            <a:off x="2311400" y="3309571"/>
            <a:ext cx="8323530" cy="1325563"/>
          </a:xfrm>
        </p:spPr>
        <p:txBody>
          <a:bodyPr/>
          <a:lstStyle/>
          <a:p>
            <a:pPr algn="ctr"/>
            <a:r>
              <a:rPr lang="en-US" altLang="ja-JP" sz="3600" b="1" dirty="0">
                <a:latin typeface="メイリオ" panose="020B0604030504040204" pitchFamily="50" charset="-128"/>
                <a:ea typeface="メイリオ" panose="020B0604030504040204" pitchFamily="50" charset="-128"/>
              </a:rPr>
              <a:t>EXTRA【</a:t>
            </a:r>
            <a:r>
              <a:rPr lang="ja-JP" altLang="en-US" sz="3600" b="1" dirty="0">
                <a:latin typeface="メイリオ" panose="020B0604030504040204" pitchFamily="50" charset="-128"/>
                <a:ea typeface="メイリオ" panose="020B0604030504040204" pitchFamily="50" charset="-128"/>
              </a:rPr>
              <a:t>最新情報と当月分析まとめ</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0809159-D6B9-50AD-C909-C1E0E3DABC2D}"/>
              </a:ext>
            </a:extLst>
          </p:cNvPr>
          <p:cNvPicPr>
            <a:picLocks noChangeAspect="1"/>
          </p:cNvPicPr>
          <p:nvPr/>
        </p:nvPicPr>
        <p:blipFill>
          <a:blip r:embed="rId4"/>
          <a:stretch>
            <a:fillRect/>
          </a:stretch>
        </p:blipFill>
        <p:spPr>
          <a:xfrm>
            <a:off x="10812730" y="15866"/>
            <a:ext cx="1365622" cy="518205"/>
          </a:xfrm>
          <a:prstGeom prst="rect">
            <a:avLst/>
          </a:prstGeom>
        </p:spPr>
      </p:pic>
      <p:sp>
        <p:nvSpPr>
          <p:cNvPr id="3" name="テキスト ボックス 2">
            <a:extLst>
              <a:ext uri="{FF2B5EF4-FFF2-40B4-BE49-F238E27FC236}">
                <a16:creationId xmlns:a16="http://schemas.microsoft.com/office/drawing/2014/main" id="{8DEB17F8-615E-4E29-2F40-97C88DD167A3}"/>
              </a:ext>
            </a:extLst>
          </p:cNvPr>
          <p:cNvSpPr txBox="1"/>
          <p:nvPr/>
        </p:nvSpPr>
        <p:spPr>
          <a:xfrm>
            <a:off x="5676186" y="3787686"/>
            <a:ext cx="45704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毎月の配信直前最新データで作成します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08284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CFB0BD06-1A56-2601-B639-D03BDDD7330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962323" y="434232"/>
            <a:ext cx="4224077" cy="6419759"/>
          </a:xfrm>
          <a:prstGeom prst="rect">
            <a:avLst/>
          </a:prstGeom>
          <a:solidFill>
            <a:schemeClr val="bg1"/>
          </a:solidFill>
        </p:spPr>
      </p:pic>
      <p:sp>
        <p:nvSpPr>
          <p:cNvPr id="52" name="テキスト ボックス 51">
            <a:extLst>
              <a:ext uri="{FF2B5EF4-FFF2-40B4-BE49-F238E27FC236}">
                <a16:creationId xmlns:a16="http://schemas.microsoft.com/office/drawing/2014/main" id="{AAAD631A-D3B7-40B4-A3DF-7F6204B8D662}"/>
              </a:ext>
            </a:extLst>
          </p:cNvPr>
          <p:cNvSpPr txBox="1"/>
          <p:nvPr/>
        </p:nvSpPr>
        <p:spPr>
          <a:xfrm>
            <a:off x="9184712" y="6637221"/>
            <a:ext cx="31035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Made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in</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service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err="1">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Co.,Ltd</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5">
            <a:extLst>
              <a:ext uri="{FF2B5EF4-FFF2-40B4-BE49-F238E27FC236}">
                <a16:creationId xmlns:a16="http://schemas.microsoft.com/office/drawing/2014/main" id="{8B010D2E-B4DC-44C1-914D-388D3B94C0A8}"/>
              </a:ext>
            </a:extLst>
          </p:cNvPr>
          <p:cNvSpPr>
            <a:spLocks noGrp="1"/>
          </p:cNvSpPr>
          <p:nvPr>
            <p:ph type="sldNum" sz="quarter" idx="12"/>
          </p:nvPr>
        </p:nvSpPr>
        <p:spPr>
          <a:xfrm>
            <a:off x="4724400" y="6638548"/>
            <a:ext cx="2743200" cy="230832"/>
          </a:xfrm>
        </p:spPr>
        <p:txBody>
          <a:bodyP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EC20A095-7C5E-4E74-AD02-A82EEB9F46EC}"/>
              </a:ext>
            </a:extLst>
          </p:cNvPr>
          <p:cNvSpPr txBox="1"/>
          <p:nvPr/>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
        <p:nvSpPr>
          <p:cNvPr id="14" name="テキスト ボックス 13">
            <a:extLst>
              <a:ext uri="{FF2B5EF4-FFF2-40B4-BE49-F238E27FC236}">
                <a16:creationId xmlns:a16="http://schemas.microsoft.com/office/drawing/2014/main" id="{CE38DF9C-7ADC-F50A-FC3C-D143A3F76F54}"/>
              </a:ext>
            </a:extLst>
          </p:cNvPr>
          <p:cNvSpPr txBox="1"/>
          <p:nvPr/>
        </p:nvSpPr>
        <p:spPr>
          <a:xfrm>
            <a:off x="195229" y="87781"/>
            <a:ext cx="364715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rPr>
              <a:t>機種別稼働ランキングにおける新台実績</a:t>
            </a:r>
          </a:p>
        </p:txBody>
      </p:sp>
      <p:sp>
        <p:nvSpPr>
          <p:cNvPr id="4" name="タイトル 9">
            <a:extLst>
              <a:ext uri="{FF2B5EF4-FFF2-40B4-BE49-F238E27FC236}">
                <a16:creationId xmlns:a16="http://schemas.microsoft.com/office/drawing/2014/main" id="{D3FE42E1-ACC6-A31E-A294-E15C8BB5796D}"/>
              </a:ext>
            </a:extLst>
          </p:cNvPr>
          <p:cNvSpPr txBox="1">
            <a:spLocks/>
          </p:cNvSpPr>
          <p:nvPr/>
        </p:nvSpPr>
        <p:spPr>
          <a:xfrm>
            <a:off x="118082" y="430888"/>
            <a:ext cx="5596918" cy="480131"/>
          </a:xfrm>
          <a:prstGeom prst="rect">
            <a:avLst/>
          </a:prstGeom>
        </p:spPr>
        <p:txBody>
          <a:bodyPr wrap="square">
            <a:spAutoFit/>
          </a:bodyPr>
          <a:lstStyle>
            <a:lvl1pPr algn="l" defTabSz="914400" rtl="0" eaLnBrk="1" latinLnBrk="0" hangingPunct="1">
              <a:lnSpc>
                <a:spcPct val="90000"/>
              </a:lnSpc>
              <a:spcBef>
                <a:spcPct val="0"/>
              </a:spcBef>
              <a:buNone/>
              <a:defRPr kumimoji="1" sz="2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rgbClr val="FF9900"/>
                </a:solidFill>
                <a:effectLst/>
                <a:uLnTx/>
                <a:uFillTx/>
                <a:latin typeface="Arial"/>
                <a:ea typeface="Meiryo UI"/>
                <a:cs typeface="+mj-cs"/>
              </a:rPr>
              <a:t>≪ </a:t>
            </a:r>
            <a:r>
              <a:rPr lang="ja-JP" altLang="en-US" dirty="0">
                <a:solidFill>
                  <a:srgbClr val="FF9900"/>
                </a:solidFill>
                <a:latin typeface="Arial"/>
                <a:ea typeface="Meiryo UI"/>
              </a:rPr>
              <a:t>直近</a:t>
            </a:r>
            <a:r>
              <a:rPr lang="en-US" altLang="ja-JP" dirty="0">
                <a:solidFill>
                  <a:srgbClr val="FF9900"/>
                </a:solidFill>
                <a:latin typeface="Arial"/>
                <a:ea typeface="Meiryo UI"/>
              </a:rPr>
              <a:t>1</a:t>
            </a:r>
            <a:r>
              <a:rPr lang="ja-JP" altLang="en-US" dirty="0">
                <a:solidFill>
                  <a:srgbClr val="FF9900"/>
                </a:solidFill>
                <a:latin typeface="Arial"/>
                <a:ea typeface="Meiryo UI"/>
              </a:rPr>
              <a:t>週間</a:t>
            </a:r>
            <a:r>
              <a:rPr kumimoji="1" lang="ja-JP" altLang="en-US" sz="2800" b="0" i="0" u="none" strike="noStrike" kern="1200" cap="none" spc="0" normalizeH="0" baseline="0" noProof="0" dirty="0">
                <a:ln>
                  <a:noFill/>
                </a:ln>
                <a:solidFill>
                  <a:srgbClr val="FF9900"/>
                </a:solidFill>
                <a:effectLst/>
                <a:uLnTx/>
                <a:uFillTx/>
                <a:latin typeface="Arial"/>
                <a:ea typeface="Meiryo UI"/>
                <a:cs typeface="+mj-cs"/>
              </a:rPr>
              <a:t> 実績データ ≫</a:t>
            </a:r>
          </a:p>
        </p:txBody>
      </p:sp>
      <p:sp>
        <p:nvSpPr>
          <p:cNvPr id="5" name="テキスト ボックス 4">
            <a:extLst>
              <a:ext uri="{FF2B5EF4-FFF2-40B4-BE49-F238E27FC236}">
                <a16:creationId xmlns:a16="http://schemas.microsoft.com/office/drawing/2014/main" id="{F1212F4D-4C41-7E8F-11ED-BF4F05DB961B}"/>
              </a:ext>
            </a:extLst>
          </p:cNvPr>
          <p:cNvSpPr txBox="1"/>
          <p:nvPr/>
        </p:nvSpPr>
        <p:spPr>
          <a:xfrm>
            <a:off x="6373451" y="546820"/>
            <a:ext cx="535622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en-US" altLang="ja-JP" sz="3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6.5</a:t>
            </a:r>
            <a:r>
              <a:rPr kumimoji="0" lang="ja-JP" altLang="en-US" sz="3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号機 稼動ランキング</a:t>
            </a:r>
            <a:r>
              <a:rPr kumimoji="0" lang="en-US" altLang="ja-JP" sz="3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7" name="矢印: 下 6">
            <a:extLst>
              <a:ext uri="{FF2B5EF4-FFF2-40B4-BE49-F238E27FC236}">
                <a16:creationId xmlns:a16="http://schemas.microsoft.com/office/drawing/2014/main" id="{440E99D4-4BB3-47EB-E20B-2A3893E06C3C}"/>
              </a:ext>
            </a:extLst>
          </p:cNvPr>
          <p:cNvSpPr/>
          <p:nvPr/>
        </p:nvSpPr>
        <p:spPr>
          <a:xfrm>
            <a:off x="8674995" y="4239757"/>
            <a:ext cx="2188264" cy="43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EC7AE2DF-C085-B47C-59FF-DD708516F851}"/>
              </a:ext>
            </a:extLst>
          </p:cNvPr>
          <p:cNvSpPr txBox="1"/>
          <p:nvPr/>
        </p:nvSpPr>
        <p:spPr>
          <a:xfrm>
            <a:off x="7340596" y="555839"/>
            <a:ext cx="4747819" cy="181536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r>
              <a:rPr kumimoji="0" lang="en-US" altLang="ja-JP" sz="24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a:t>
            </a:r>
            <a:r>
              <a:rPr kumimoji="0" lang="ja-JP" altLang="en-US" sz="24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位：</a:t>
            </a:r>
            <a:r>
              <a:rPr kumimoji="1" lang="en-US" altLang="ja-JP" sz="24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L</a:t>
            </a:r>
            <a:r>
              <a:rPr lang="ja-JP" altLang="en-US" sz="2400" b="1" dirty="0">
                <a:solidFill>
                  <a:prstClr val="black">
                    <a:lumMod val="85000"/>
                    <a:lumOff val="15000"/>
                  </a:prstClr>
                </a:solidFill>
                <a:latin typeface="Meiryo UI" panose="020B0604030504040204" pitchFamily="50" charset="-128"/>
                <a:ea typeface="Meiryo UI" panose="020B0604030504040204" pitchFamily="50" charset="-128"/>
              </a:rPr>
              <a:t>うみねこのなく頃に</a:t>
            </a:r>
            <a:r>
              <a:rPr lang="en-US" altLang="ja-JP" sz="2400" b="1" dirty="0">
                <a:solidFill>
                  <a:prstClr val="black">
                    <a:lumMod val="85000"/>
                    <a:lumOff val="15000"/>
                  </a:prstClr>
                </a:solidFill>
                <a:latin typeface="Meiryo UI" panose="020B0604030504040204" pitchFamily="50" charset="-128"/>
                <a:ea typeface="Meiryo UI" panose="020B0604030504040204" pitchFamily="50" charset="-128"/>
              </a:rPr>
              <a:t>2</a:t>
            </a:r>
            <a:endParaRPr kumimoji="0" lang="en-US" altLang="ja-JP" sz="24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r>
              <a:rPr kumimoji="1" lang="en-US" altLang="ja-JP" sz="24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a:t>
            </a:r>
            <a:r>
              <a:rPr kumimoji="1" lang="ja-JP" altLang="en-US" sz="24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位：</a:t>
            </a:r>
            <a:r>
              <a:rPr lang="en-US" altLang="ja-JP" sz="2400" b="1" dirty="0">
                <a:solidFill>
                  <a:prstClr val="black">
                    <a:lumMod val="85000"/>
                    <a:lumOff val="15000"/>
                  </a:prstClr>
                </a:solidFill>
                <a:latin typeface="Meiryo UI" panose="020B0604030504040204" pitchFamily="50" charset="-128"/>
                <a:ea typeface="Meiryo UI" panose="020B0604030504040204" pitchFamily="50" charset="-128"/>
              </a:rPr>
              <a:t>L</a:t>
            </a:r>
            <a:r>
              <a:rPr lang="ja-JP" altLang="en-US" sz="2400" b="1" dirty="0">
                <a:solidFill>
                  <a:prstClr val="black">
                    <a:lumMod val="85000"/>
                    <a:lumOff val="15000"/>
                  </a:prstClr>
                </a:solidFill>
                <a:latin typeface="Meiryo UI" panose="020B0604030504040204" pitchFamily="50" charset="-128"/>
                <a:ea typeface="Meiryo UI" panose="020B0604030504040204" pitchFamily="50" charset="-128"/>
              </a:rPr>
              <a:t>炎炎ノ消防隊</a:t>
            </a:r>
            <a:r>
              <a:rPr lang="en-US" altLang="ja-JP" sz="2400" b="1" dirty="0">
                <a:solidFill>
                  <a:prstClr val="black">
                    <a:lumMod val="85000"/>
                    <a:lumOff val="15000"/>
                  </a:prstClr>
                </a:solidFill>
                <a:latin typeface="Meiryo UI" panose="020B0604030504040204" pitchFamily="50" charset="-128"/>
                <a:ea typeface="Meiryo UI" panose="020B0604030504040204" pitchFamily="50" charset="-128"/>
              </a:rPr>
              <a:t>2</a:t>
            </a:r>
          </a:p>
          <a:p>
            <a:pPr marL="0" marR="0" lvl="0" indent="0" algn="l" defTabSz="914400" rtl="0" eaLnBrk="1" fontAlgn="auto" latinLnBrk="0" hangingPunct="1">
              <a:lnSpc>
                <a:spcPct val="120000"/>
              </a:lnSpc>
              <a:spcBef>
                <a:spcPts val="0"/>
              </a:spcBef>
              <a:spcAft>
                <a:spcPts val="0"/>
              </a:spcAft>
              <a:buClrTx/>
              <a:buSzTx/>
              <a:buFontTx/>
              <a:buNone/>
              <a:tabLst/>
              <a:defRPr/>
            </a:pPr>
            <a:r>
              <a:rPr lang="en-US" altLang="ja-JP" sz="2400" dirty="0">
                <a:solidFill>
                  <a:prstClr val="black">
                    <a:lumMod val="85000"/>
                    <a:lumOff val="15000"/>
                  </a:prstClr>
                </a:solidFill>
                <a:latin typeface="Meiryo UI" panose="020B0604030504040204" pitchFamily="50" charset="-128"/>
                <a:ea typeface="Meiryo UI" panose="020B0604030504040204" pitchFamily="50" charset="-128"/>
              </a:rPr>
              <a:t>  3</a:t>
            </a:r>
            <a:r>
              <a:rPr lang="ja-JP" altLang="en-US" sz="2400" dirty="0">
                <a:solidFill>
                  <a:prstClr val="black">
                    <a:lumMod val="85000"/>
                    <a:lumOff val="15000"/>
                  </a:prstClr>
                </a:solidFill>
                <a:latin typeface="Meiryo UI" panose="020B0604030504040204" pitchFamily="50" charset="-128"/>
                <a:ea typeface="Meiryo UI" panose="020B0604030504040204" pitchFamily="50" charset="-128"/>
              </a:rPr>
              <a:t>位：</a:t>
            </a:r>
            <a:r>
              <a:rPr lang="en-US" altLang="ja-JP" sz="2400" b="1" dirty="0">
                <a:solidFill>
                  <a:prstClr val="black">
                    <a:lumMod val="85000"/>
                    <a:lumOff val="15000"/>
                  </a:prstClr>
                </a:solidFill>
                <a:latin typeface="Meiryo UI" panose="020B0604030504040204" pitchFamily="50" charset="-128"/>
                <a:ea typeface="Meiryo UI" panose="020B0604030504040204" pitchFamily="50" charset="-128"/>
              </a:rPr>
              <a:t>L</a:t>
            </a:r>
            <a:r>
              <a:rPr lang="ja-JP" altLang="en-US" sz="2400" b="1" dirty="0">
                <a:solidFill>
                  <a:prstClr val="black">
                    <a:lumMod val="85000"/>
                    <a:lumOff val="15000"/>
                  </a:prstClr>
                </a:solidFill>
                <a:latin typeface="Meiryo UI" panose="020B0604030504040204" pitchFamily="50" charset="-128"/>
                <a:ea typeface="Meiryo UI" panose="020B0604030504040204" pitchFamily="50" charset="-128"/>
              </a:rPr>
              <a:t>攻殻機動隊</a:t>
            </a:r>
            <a:endParaRPr lang="en-US" altLang="ja-JP" sz="2400" b="1" dirty="0">
              <a:solidFill>
                <a:prstClr val="black">
                  <a:lumMod val="85000"/>
                  <a:lumOff val="15000"/>
                </a:prstClr>
              </a:solidFill>
              <a:latin typeface="Meiryo UI" panose="020B0604030504040204" pitchFamily="50" charset="-128"/>
              <a:ea typeface="Meiryo UI" panose="020B0604030504040204" pitchFamily="50" charset="-128"/>
            </a:endParaRPr>
          </a:p>
          <a:p>
            <a:pPr>
              <a:lnSpc>
                <a:spcPct val="120000"/>
              </a:lnSpc>
              <a:defRPr/>
            </a:pPr>
            <a:r>
              <a:rPr lang="en-US" altLang="ja-JP" sz="2400" dirty="0">
                <a:solidFill>
                  <a:prstClr val="black">
                    <a:lumMod val="85000"/>
                    <a:lumOff val="15000"/>
                  </a:prstClr>
                </a:solidFill>
                <a:latin typeface="Meiryo UI" panose="020B0604030504040204" pitchFamily="50" charset="-128"/>
                <a:ea typeface="Meiryo UI" panose="020B0604030504040204" pitchFamily="50" charset="-128"/>
              </a:rPr>
              <a:t>  6</a:t>
            </a:r>
            <a:r>
              <a:rPr lang="ja-JP" altLang="en-US" sz="2400" dirty="0">
                <a:solidFill>
                  <a:prstClr val="black">
                    <a:lumMod val="85000"/>
                    <a:lumOff val="15000"/>
                  </a:prstClr>
                </a:solidFill>
                <a:latin typeface="Meiryo UI" panose="020B0604030504040204" pitchFamily="50" charset="-128"/>
                <a:ea typeface="Meiryo UI" panose="020B0604030504040204" pitchFamily="50" charset="-128"/>
              </a:rPr>
              <a:t>位：</a:t>
            </a:r>
            <a:r>
              <a:rPr lang="en-US" altLang="ja-JP" sz="2400" b="1" dirty="0">
                <a:solidFill>
                  <a:prstClr val="black">
                    <a:lumMod val="85000"/>
                    <a:lumOff val="15000"/>
                  </a:prstClr>
                </a:solidFill>
                <a:latin typeface="Meiryo UI" panose="020B0604030504040204" pitchFamily="50" charset="-128"/>
                <a:ea typeface="Meiryo UI" panose="020B0604030504040204" pitchFamily="50" charset="-128"/>
              </a:rPr>
              <a:t>L</a:t>
            </a:r>
            <a:r>
              <a:rPr lang="ja-JP" altLang="en-US" sz="2400" b="1" dirty="0">
                <a:solidFill>
                  <a:prstClr val="black">
                    <a:lumMod val="85000"/>
                    <a:lumOff val="15000"/>
                  </a:prstClr>
                </a:solidFill>
                <a:latin typeface="Meiryo UI" panose="020B0604030504040204" pitchFamily="50" charset="-128"/>
                <a:ea typeface="Meiryo UI" panose="020B0604030504040204" pitchFamily="50" charset="-128"/>
              </a:rPr>
              <a:t>ハナビ</a:t>
            </a:r>
            <a:endParaRPr lang="en-US" altLang="ja-JP" sz="2400" b="1"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830649A-9C06-748D-6C1D-311875DE93DC}"/>
              </a:ext>
            </a:extLst>
          </p:cNvPr>
          <p:cNvSpPr txBox="1"/>
          <p:nvPr/>
        </p:nvSpPr>
        <p:spPr>
          <a:xfrm>
            <a:off x="7252405" y="2262068"/>
            <a:ext cx="503584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9966FF"/>
                </a:solidFill>
                <a:effectLst/>
                <a:uLnTx/>
                <a:uFillTx/>
                <a:latin typeface="Meiryo UI" panose="020B0604030504040204" pitchFamily="50" charset="-128"/>
                <a:ea typeface="Meiryo UI" panose="020B0604030504040204" pitchFamily="50" charset="-128"/>
                <a:cs typeface="+mn-cs"/>
              </a:rPr>
              <a:t>TOPIC</a:t>
            </a:r>
          </a:p>
        </p:txBody>
      </p:sp>
      <p:sp>
        <p:nvSpPr>
          <p:cNvPr id="12" name="テキスト ボックス 11">
            <a:extLst>
              <a:ext uri="{FF2B5EF4-FFF2-40B4-BE49-F238E27FC236}">
                <a16:creationId xmlns:a16="http://schemas.microsoft.com/office/drawing/2014/main" id="{2053F1FD-5830-9C0B-82B2-B5ED521C6FA3}"/>
              </a:ext>
            </a:extLst>
          </p:cNvPr>
          <p:cNvSpPr txBox="1"/>
          <p:nvPr/>
        </p:nvSpPr>
        <p:spPr>
          <a:xfrm>
            <a:off x="929618" y="6428575"/>
            <a:ext cx="610308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実績データ：</a:t>
            </a:r>
            <a:r>
              <a:rPr kumimoji="0" lang="en-US" altLang="ja-JP" sz="1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WEB SIRIUS</a:t>
            </a:r>
            <a:r>
              <a:rPr kumimoji="0" lang="ja-JP" altLang="en-US" sz="1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稼働ランキングより</a:t>
            </a:r>
            <a:endParaRPr kumimoji="1" lang="ja-JP" altLang="en-US" sz="1800" b="0" i="0" u="none" strike="noStrike" kern="1200" cap="none" spc="0" normalizeH="0" baseline="0" noProof="0" dirty="0">
              <a:ln>
                <a:noFill/>
              </a:ln>
              <a:solidFill>
                <a:prstClr val="black">
                  <a:lumMod val="85000"/>
                  <a:lumOff val="15000"/>
                </a:prstClr>
              </a:solidFill>
              <a:effectLst/>
              <a:uLnTx/>
              <a:uFillTx/>
              <a:latin typeface="Arial"/>
              <a:ea typeface="Meiryo UI"/>
              <a:cs typeface="+mn-cs"/>
            </a:endParaRPr>
          </a:p>
        </p:txBody>
      </p:sp>
      <p:sp>
        <p:nvSpPr>
          <p:cNvPr id="13" name="テキスト ボックス 12">
            <a:extLst>
              <a:ext uri="{FF2B5EF4-FFF2-40B4-BE49-F238E27FC236}">
                <a16:creationId xmlns:a16="http://schemas.microsoft.com/office/drawing/2014/main" id="{ED0B8D50-7A04-4877-7300-729F6D7361E5}"/>
              </a:ext>
            </a:extLst>
          </p:cNvPr>
          <p:cNvSpPr txBox="1"/>
          <p:nvPr/>
        </p:nvSpPr>
        <p:spPr>
          <a:xfrm>
            <a:off x="4559300" y="788572"/>
            <a:ext cx="18879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a:ea typeface="Meiryo UI"/>
                <a:cs typeface="+mn-cs"/>
              </a:rPr>
              <a:t>集計</a:t>
            </a:r>
            <a:r>
              <a:rPr kumimoji="1" lang="en-US" altLang="ja-JP" sz="1800" b="0" i="0" u="none" strike="noStrike" kern="1200" cap="none" spc="0" normalizeH="0" baseline="0" noProof="0" dirty="0">
                <a:ln>
                  <a:noFill/>
                </a:ln>
                <a:solidFill>
                  <a:prstClr val="white"/>
                </a:solidFill>
                <a:effectLst/>
                <a:uLnTx/>
                <a:uFillTx/>
                <a:latin typeface="Arial"/>
                <a:ea typeface="Meiryo UI"/>
                <a:cs typeface="+mn-cs"/>
              </a:rPr>
              <a:t>:8/15</a:t>
            </a:r>
            <a:r>
              <a:rPr kumimoji="1" lang="ja-JP" altLang="en-US" sz="1800" b="0" i="0" u="none" strike="noStrike" kern="1200" cap="none" spc="0" normalizeH="0" baseline="0" noProof="0" dirty="0">
                <a:ln>
                  <a:noFill/>
                </a:ln>
                <a:solidFill>
                  <a:prstClr val="white"/>
                </a:solidFill>
                <a:effectLst/>
                <a:uLnTx/>
                <a:uFillTx/>
                <a:latin typeface="Arial"/>
                <a:ea typeface="Meiryo UI"/>
                <a:cs typeface="+mn-cs"/>
              </a:rPr>
              <a:t>～</a:t>
            </a:r>
            <a:r>
              <a:rPr kumimoji="1" lang="en-US" altLang="ja-JP" sz="1800" b="0" i="0" u="none" strike="noStrike" kern="1200" cap="none" spc="0" normalizeH="0" baseline="0" noProof="0" dirty="0">
                <a:ln>
                  <a:noFill/>
                </a:ln>
                <a:solidFill>
                  <a:prstClr val="white"/>
                </a:solidFill>
                <a:effectLst/>
                <a:uLnTx/>
                <a:uFillTx/>
                <a:latin typeface="Arial"/>
                <a:ea typeface="Meiryo UI"/>
                <a:cs typeface="+mn-cs"/>
              </a:rPr>
              <a:t>8/21</a:t>
            </a:r>
            <a:endParaRPr kumimoji="1" lang="ja-JP" altLang="en-US" sz="1800" b="0" i="0" u="none" strike="noStrike" kern="1200" cap="none" spc="0" normalizeH="0" baseline="0" noProof="0" dirty="0">
              <a:ln>
                <a:noFill/>
              </a:ln>
              <a:solidFill>
                <a:prstClr val="white"/>
              </a:solidFill>
              <a:effectLst/>
              <a:uLnTx/>
              <a:uFillTx/>
              <a:latin typeface="Arial"/>
              <a:ea typeface="Meiryo UI"/>
              <a:cs typeface="+mn-cs"/>
            </a:endParaRPr>
          </a:p>
        </p:txBody>
      </p:sp>
      <p:pic>
        <p:nvPicPr>
          <p:cNvPr id="2" name="図 1">
            <a:extLst>
              <a:ext uri="{FF2B5EF4-FFF2-40B4-BE49-F238E27FC236}">
                <a16:creationId xmlns:a16="http://schemas.microsoft.com/office/drawing/2014/main" id="{A11ED963-C6DF-6BF2-2371-AEAF68FC5DEE}"/>
              </a:ext>
            </a:extLst>
          </p:cNvPr>
          <p:cNvPicPr>
            <a:picLocks noChangeAspect="1"/>
          </p:cNvPicPr>
          <p:nvPr/>
        </p:nvPicPr>
        <p:blipFill>
          <a:blip r:embed="rId5"/>
          <a:stretch>
            <a:fillRect/>
          </a:stretch>
        </p:blipFill>
        <p:spPr>
          <a:xfrm>
            <a:off x="10812730" y="15866"/>
            <a:ext cx="1365622" cy="518205"/>
          </a:xfrm>
          <a:prstGeom prst="rect">
            <a:avLst/>
          </a:prstGeom>
        </p:spPr>
      </p:pic>
      <p:sp>
        <p:nvSpPr>
          <p:cNvPr id="17" name="テキスト ボックス 16">
            <a:extLst>
              <a:ext uri="{FF2B5EF4-FFF2-40B4-BE49-F238E27FC236}">
                <a16:creationId xmlns:a16="http://schemas.microsoft.com/office/drawing/2014/main" id="{FBA95C4E-39A8-345B-6786-318F00FD1981}"/>
              </a:ext>
            </a:extLst>
          </p:cNvPr>
          <p:cNvSpPr txBox="1"/>
          <p:nvPr/>
        </p:nvSpPr>
        <p:spPr>
          <a:xfrm>
            <a:off x="1627972" y="844011"/>
            <a:ext cx="3057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機種別</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稼</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働ランキング</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A30D26D0-BE25-2872-D0D4-F05868EC1790}"/>
              </a:ext>
            </a:extLst>
          </p:cNvPr>
          <p:cNvSpPr txBox="1"/>
          <p:nvPr/>
        </p:nvSpPr>
        <p:spPr>
          <a:xfrm>
            <a:off x="7483258" y="2590876"/>
            <a:ext cx="4708742" cy="1631216"/>
          </a:xfrm>
          <a:prstGeom prst="rect">
            <a:avLst/>
          </a:prstGeom>
          <a:noFill/>
        </p:spPr>
        <p:txBody>
          <a:bodyPr wrap="square">
            <a:spAutoFit/>
          </a:bodyPr>
          <a:lstStyle/>
          <a:p>
            <a:pPr lvl="0">
              <a:defRPr/>
            </a:pP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▶２月の新台がトップを守り切った形。特に</a:t>
            </a:r>
            <a:r>
              <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うみねこのなく頃に</a:t>
            </a:r>
            <a:r>
              <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炎炎ノ消防隊</a:t>
            </a:r>
            <a:r>
              <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20,000</a:t>
            </a: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枚以上をキープ出来た点は良い。</a:t>
            </a: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kumimoji="0" lang="en-US" altLang="ja-JP" sz="2000" noProof="0" dirty="0">
                <a:solidFill>
                  <a:prstClr val="black"/>
                </a:solidFill>
                <a:latin typeface="Meiryo UI" panose="020B0604030504040204" pitchFamily="50" charset="-128"/>
                <a:ea typeface="Meiryo UI" panose="020B0604030504040204" pitchFamily="50" charset="-128"/>
              </a:rPr>
              <a:t>6</a:t>
            </a:r>
            <a:r>
              <a:rPr kumimoji="0" lang="ja-JP" altLang="en-US" sz="2000" noProof="0" dirty="0">
                <a:solidFill>
                  <a:prstClr val="black"/>
                </a:solidFill>
                <a:latin typeface="Meiryo UI" panose="020B0604030504040204" pitchFamily="50" charset="-128"/>
                <a:ea typeface="Meiryo UI" panose="020B0604030504040204" pitchFamily="50" charset="-128"/>
              </a:rPr>
              <a:t>位の</a:t>
            </a:r>
            <a:r>
              <a:rPr kumimoji="0" lang="en-US" altLang="ja-JP" sz="2000" noProof="0" dirty="0">
                <a:solidFill>
                  <a:prstClr val="black"/>
                </a:solidFill>
                <a:latin typeface="Meiryo UI" panose="020B0604030504040204" pitchFamily="50" charset="-128"/>
                <a:ea typeface="Meiryo UI" panose="020B0604030504040204" pitchFamily="50" charset="-128"/>
              </a:rPr>
              <a:t>『</a:t>
            </a:r>
            <a:r>
              <a:rPr kumimoji="0" lang="en-US" altLang="ja-JP" sz="2000" b="1" noProof="0" dirty="0">
                <a:solidFill>
                  <a:prstClr val="black"/>
                </a:solidFill>
                <a:latin typeface="Meiryo UI" panose="020B0604030504040204" pitchFamily="50" charset="-128"/>
                <a:ea typeface="Meiryo UI" panose="020B0604030504040204" pitchFamily="50" charset="-128"/>
              </a:rPr>
              <a:t>L</a:t>
            </a:r>
            <a:r>
              <a:rPr kumimoji="0" lang="ja-JP" altLang="en-US" sz="2000" b="1" noProof="0" dirty="0">
                <a:solidFill>
                  <a:prstClr val="black"/>
                </a:solidFill>
                <a:latin typeface="Meiryo UI" panose="020B0604030504040204" pitchFamily="50" charset="-128"/>
                <a:ea typeface="Meiryo UI" panose="020B0604030504040204" pitchFamily="50" charset="-128"/>
              </a:rPr>
              <a:t>ハナビ</a:t>
            </a:r>
            <a:r>
              <a:rPr kumimoji="0" lang="en-US" altLang="ja-JP" sz="2000" noProof="0" dirty="0">
                <a:solidFill>
                  <a:prstClr val="black"/>
                </a:solidFill>
                <a:latin typeface="Meiryo UI" panose="020B0604030504040204" pitchFamily="50" charset="-128"/>
                <a:ea typeface="Meiryo UI" panose="020B0604030504040204" pitchFamily="50" charset="-128"/>
              </a:rPr>
              <a:t>』</a:t>
            </a:r>
            <a:r>
              <a:rPr kumimoji="0" lang="ja-JP" altLang="en-US" sz="2000" noProof="0" dirty="0">
                <a:solidFill>
                  <a:prstClr val="black"/>
                </a:solidFill>
                <a:latin typeface="Meiryo UI" panose="020B0604030504040204" pitchFamily="50" charset="-128"/>
                <a:ea typeface="Meiryo UI" panose="020B0604030504040204" pitchFamily="50" charset="-128"/>
              </a:rPr>
              <a:t>についても</a:t>
            </a:r>
            <a:r>
              <a:rPr kumimoji="0" lang="ja-JP" altLang="en-US" sz="2000" dirty="0">
                <a:solidFill>
                  <a:prstClr val="black"/>
                </a:solidFill>
                <a:latin typeface="Meiryo UI" panose="020B0604030504040204" pitchFamily="50" charset="-128"/>
                <a:ea typeface="Meiryo UI" panose="020B0604030504040204" pitchFamily="50" charset="-128"/>
              </a:rPr>
              <a:t>ノーマル機としては非常に良い成績と言ってよいだろう。</a:t>
            </a: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2D53702D-BDF1-3465-DEFC-8AA41DB98B4E}"/>
              </a:ext>
            </a:extLst>
          </p:cNvPr>
          <p:cNvSpPr txBox="1"/>
          <p:nvPr/>
        </p:nvSpPr>
        <p:spPr>
          <a:xfrm>
            <a:off x="4792900" y="994958"/>
            <a:ext cx="26576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集計期間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2026/2</a:t>
            </a:r>
            <a:r>
              <a:rPr lang="en-US" altLang="ja-JP" sz="1200" dirty="0">
                <a:solidFill>
                  <a:prstClr val="black"/>
                </a:solidFill>
                <a:latin typeface="Meiryo UI" panose="020B0604030504040204" pitchFamily="50" charset="-128"/>
                <a:ea typeface="Meiryo UI" panose="020B0604030504040204" pitchFamily="50" charset="-128"/>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26/3/1</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9808A95D-8030-AD04-EA42-D4EB0824A4A3}"/>
              </a:ext>
            </a:extLst>
          </p:cNvPr>
          <p:cNvSpPr txBox="1"/>
          <p:nvPr/>
        </p:nvSpPr>
        <p:spPr>
          <a:xfrm>
            <a:off x="7522129" y="4737122"/>
            <a:ext cx="4669871" cy="1477328"/>
          </a:xfrm>
          <a:prstGeom prst="rect">
            <a:avLst/>
          </a:prstGeom>
          <a:noFill/>
        </p:spPr>
        <p:txBody>
          <a:bodyPr wrap="square">
            <a:spAutoFit/>
          </a:bodyPr>
          <a:lstStyle/>
          <a:p>
            <a:pPr>
              <a:defRPr/>
            </a:pPr>
            <a:r>
              <a:rPr kumimoji="0" lang="en-US" altLang="ja-JP" dirty="0">
                <a:solidFill>
                  <a:srgbClr val="FF0000"/>
                </a:solidFill>
                <a:latin typeface="Meiryo UI" panose="020B0604030504040204" pitchFamily="50" charset="-128"/>
                <a:ea typeface="Meiryo UI" panose="020B0604030504040204" pitchFamily="50" charset="-128"/>
              </a:rPr>
              <a:t>3</a:t>
            </a:r>
            <a:r>
              <a:rPr kumimoji="0" lang="ja-JP" altLang="en-US" dirty="0">
                <a:solidFill>
                  <a:srgbClr val="FF0000"/>
                </a:solidFill>
                <a:latin typeface="Meiryo UI" panose="020B0604030504040204" pitchFamily="50" charset="-128"/>
                <a:ea typeface="Meiryo UI" panose="020B0604030504040204" pitchFamily="50" charset="-128"/>
              </a:rPr>
              <a:t>月の</a:t>
            </a:r>
            <a:r>
              <a:rPr kumimoji="0" lang="en-US" altLang="ja-JP" dirty="0">
                <a:solidFill>
                  <a:srgbClr val="FF0000"/>
                </a:solidFill>
                <a:latin typeface="Meiryo UI" panose="020B0604030504040204" pitchFamily="50" charset="-128"/>
                <a:ea typeface="Meiryo UI" panose="020B0604030504040204" pitchFamily="50" charset="-128"/>
              </a:rPr>
              <a:t>AT</a:t>
            </a:r>
            <a:r>
              <a:rPr kumimoji="0" lang="ja-JP" altLang="en-US" dirty="0">
                <a:solidFill>
                  <a:srgbClr val="FF0000"/>
                </a:solidFill>
                <a:latin typeface="Meiryo UI" panose="020B0604030504040204" pitchFamily="50" charset="-128"/>
                <a:ea typeface="Meiryo UI" panose="020B0604030504040204" pitchFamily="50" charset="-128"/>
              </a:rPr>
              <a:t>機は</a:t>
            </a:r>
            <a:r>
              <a:rPr kumimoji="0" lang="en-US" altLang="ja-JP" dirty="0">
                <a:solidFill>
                  <a:srgbClr val="FF0000"/>
                </a:solidFill>
                <a:latin typeface="Meiryo UI" panose="020B0604030504040204" pitchFamily="50" charset="-128"/>
                <a:ea typeface="Meiryo UI" panose="020B0604030504040204" pitchFamily="50" charset="-128"/>
              </a:rPr>
              <a:t>『</a:t>
            </a:r>
            <a:r>
              <a:rPr kumimoji="0" lang="en-US" altLang="ja-JP" b="1" dirty="0">
                <a:solidFill>
                  <a:srgbClr val="FF0000"/>
                </a:solidFill>
                <a:latin typeface="Meiryo UI" panose="020B0604030504040204" pitchFamily="50" charset="-128"/>
                <a:ea typeface="Meiryo UI" panose="020B0604030504040204" pitchFamily="50" charset="-128"/>
              </a:rPr>
              <a:t>L</a:t>
            </a:r>
            <a:r>
              <a:rPr kumimoji="0" lang="ja-JP" altLang="en-US" b="1" dirty="0">
                <a:solidFill>
                  <a:srgbClr val="FF0000"/>
                </a:solidFill>
                <a:latin typeface="Meiryo UI" panose="020B0604030504040204" pitchFamily="50" charset="-128"/>
                <a:ea typeface="Meiryo UI" panose="020B0604030504040204" pitchFamily="50" charset="-128"/>
              </a:rPr>
              <a:t>カバネリ</a:t>
            </a:r>
            <a:r>
              <a:rPr kumimoji="0" lang="en-US" altLang="ja-JP" dirty="0">
                <a:solidFill>
                  <a:srgbClr val="FF0000"/>
                </a:solidFill>
                <a:latin typeface="Meiryo UI" panose="020B0604030504040204" pitchFamily="50" charset="-128"/>
                <a:ea typeface="Meiryo UI" panose="020B0604030504040204" pitchFamily="50" charset="-128"/>
              </a:rPr>
              <a:t>』</a:t>
            </a:r>
            <a:r>
              <a:rPr kumimoji="0" lang="ja-JP" altLang="en-US" dirty="0">
                <a:solidFill>
                  <a:srgbClr val="FF0000"/>
                </a:solidFill>
                <a:latin typeface="Meiryo UI" panose="020B0604030504040204" pitchFamily="50" charset="-128"/>
                <a:ea typeface="Meiryo UI" panose="020B0604030504040204" pitchFamily="50" charset="-128"/>
              </a:rPr>
              <a:t>のみ。ただ台数が多いので、上位の</a:t>
            </a:r>
            <a:r>
              <a:rPr kumimoji="0" lang="en-US" altLang="ja-JP" dirty="0">
                <a:solidFill>
                  <a:srgbClr val="FF0000"/>
                </a:solidFill>
                <a:latin typeface="Meiryo UI" panose="020B0604030504040204" pitchFamily="50" charset="-128"/>
                <a:ea typeface="Meiryo UI" panose="020B0604030504040204" pitchFamily="50" charset="-128"/>
              </a:rPr>
              <a:t>『</a:t>
            </a:r>
            <a:r>
              <a:rPr kumimoji="0" lang="ja-JP" altLang="en-US" b="1" dirty="0">
                <a:solidFill>
                  <a:srgbClr val="FF0000"/>
                </a:solidFill>
                <a:latin typeface="Meiryo UI" panose="020B0604030504040204" pitchFamily="50" charset="-128"/>
                <a:ea typeface="Meiryo UI" panose="020B0604030504040204" pitchFamily="50" charset="-128"/>
              </a:rPr>
              <a:t>炎炎ノ消防隊</a:t>
            </a:r>
            <a:r>
              <a:rPr kumimoji="0" lang="en-US" altLang="ja-JP" dirty="0">
                <a:solidFill>
                  <a:srgbClr val="FF0000"/>
                </a:solidFill>
                <a:latin typeface="Meiryo UI" panose="020B0604030504040204" pitchFamily="50" charset="-128"/>
                <a:ea typeface="Meiryo UI" panose="020B0604030504040204" pitchFamily="50" charset="-128"/>
              </a:rPr>
              <a:t>』『</a:t>
            </a:r>
            <a:r>
              <a:rPr kumimoji="0" lang="ja-JP" altLang="en-US" b="1" dirty="0">
                <a:solidFill>
                  <a:srgbClr val="FF0000"/>
                </a:solidFill>
                <a:latin typeface="Meiryo UI" panose="020B0604030504040204" pitchFamily="50" charset="-128"/>
                <a:ea typeface="Meiryo UI" panose="020B0604030504040204" pitchFamily="50" charset="-128"/>
              </a:rPr>
              <a:t>攻殻機動隊</a:t>
            </a:r>
            <a:r>
              <a:rPr kumimoji="0" lang="en-US" altLang="ja-JP" dirty="0">
                <a:solidFill>
                  <a:srgbClr val="FF0000"/>
                </a:solidFill>
                <a:latin typeface="Meiryo UI" panose="020B0604030504040204" pitchFamily="50" charset="-128"/>
                <a:ea typeface="Meiryo UI" panose="020B0604030504040204" pitchFamily="50" charset="-128"/>
              </a:rPr>
              <a:t>』</a:t>
            </a:r>
            <a:r>
              <a:rPr kumimoji="0" lang="ja-JP" altLang="en-US" dirty="0">
                <a:solidFill>
                  <a:srgbClr val="FF0000"/>
                </a:solidFill>
                <a:latin typeface="Meiryo UI" panose="020B0604030504040204" pitchFamily="50" charset="-128"/>
                <a:ea typeface="Meiryo UI" panose="020B0604030504040204" pitchFamily="50" charset="-128"/>
              </a:rPr>
              <a:t>辺りはそれなりの稼働低下は予測される。それでも稼働平均は割らずに</a:t>
            </a:r>
            <a:r>
              <a:rPr kumimoji="0" lang="en-US" altLang="ja-JP" dirty="0">
                <a:solidFill>
                  <a:srgbClr val="FF0000"/>
                </a:solidFill>
                <a:latin typeface="Meiryo UI" panose="020B0604030504040204" pitchFamily="50" charset="-128"/>
                <a:ea typeface="Meiryo UI" panose="020B0604030504040204" pitchFamily="50" charset="-128"/>
              </a:rPr>
              <a:t>4</a:t>
            </a:r>
            <a:r>
              <a:rPr kumimoji="0" lang="ja-JP" altLang="en-US" dirty="0">
                <a:solidFill>
                  <a:srgbClr val="FF0000"/>
                </a:solidFill>
                <a:latin typeface="Meiryo UI" panose="020B0604030504040204" pitchFamily="50" charset="-128"/>
                <a:ea typeface="Meiryo UI" panose="020B0604030504040204" pitchFamily="50" charset="-128"/>
              </a:rPr>
              <a:t>月まで推移してくれるのではないかと推測する。</a:t>
            </a:r>
          </a:p>
        </p:txBody>
      </p:sp>
      <p:pic>
        <p:nvPicPr>
          <p:cNvPr id="10" name="図 9">
            <a:extLst>
              <a:ext uri="{FF2B5EF4-FFF2-40B4-BE49-F238E27FC236}">
                <a16:creationId xmlns:a16="http://schemas.microsoft.com/office/drawing/2014/main" id="{F635B930-4FD6-36AA-8B3E-FDF50EAD1271}"/>
              </a:ext>
            </a:extLst>
          </p:cNvPr>
          <p:cNvPicPr>
            <a:picLocks noChangeAspect="1"/>
          </p:cNvPicPr>
          <p:nvPr/>
        </p:nvPicPr>
        <p:blipFill>
          <a:blip r:embed="rId6"/>
          <a:stretch>
            <a:fillRect/>
          </a:stretch>
        </p:blipFill>
        <p:spPr>
          <a:xfrm>
            <a:off x="77724" y="1287621"/>
            <a:ext cx="7209483" cy="4998999"/>
          </a:xfrm>
          <a:prstGeom prst="rect">
            <a:avLst/>
          </a:prstGeom>
        </p:spPr>
      </p:pic>
    </p:spTree>
    <p:extLst>
      <p:ext uri="{BB962C8B-B14F-4D97-AF65-F5344CB8AC3E}">
        <p14:creationId xmlns:p14="http://schemas.microsoft.com/office/powerpoint/2010/main" val="34232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8"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E63EACF-5DAD-CAEF-DF44-DDB24B7D5DC0}"/>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BBC7E0FC-F481-C895-3FCC-2664ECA6B53C}"/>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962323" y="434232"/>
            <a:ext cx="4224077" cy="6419759"/>
          </a:xfrm>
          <a:prstGeom prst="rect">
            <a:avLst/>
          </a:prstGeom>
          <a:solidFill>
            <a:schemeClr val="bg1"/>
          </a:solidFill>
        </p:spPr>
      </p:pic>
      <p:pic>
        <p:nvPicPr>
          <p:cNvPr id="20" name="図 19">
            <a:extLst>
              <a:ext uri="{FF2B5EF4-FFF2-40B4-BE49-F238E27FC236}">
                <a16:creationId xmlns:a16="http://schemas.microsoft.com/office/drawing/2014/main" id="{568F776C-EE61-1BB6-5F48-7A41CBE36372}"/>
              </a:ext>
            </a:extLst>
          </p:cNvPr>
          <p:cNvPicPr>
            <a:picLocks noChangeAspect="1"/>
          </p:cNvPicPr>
          <p:nvPr/>
        </p:nvPicPr>
        <p:blipFill>
          <a:blip r:embed="rId5"/>
          <a:stretch>
            <a:fillRect/>
          </a:stretch>
        </p:blipFill>
        <p:spPr>
          <a:xfrm>
            <a:off x="356686" y="1200853"/>
            <a:ext cx="3904488" cy="896112"/>
          </a:xfrm>
          <a:prstGeom prst="rect">
            <a:avLst/>
          </a:prstGeom>
        </p:spPr>
      </p:pic>
      <p:pic>
        <p:nvPicPr>
          <p:cNvPr id="17" name="図 16">
            <a:extLst>
              <a:ext uri="{FF2B5EF4-FFF2-40B4-BE49-F238E27FC236}">
                <a16:creationId xmlns:a16="http://schemas.microsoft.com/office/drawing/2014/main" id="{7D115CCC-6075-2C5C-AB06-9140C0E2E265}"/>
              </a:ext>
            </a:extLst>
          </p:cNvPr>
          <p:cNvPicPr>
            <a:picLocks noChangeAspect="1"/>
          </p:cNvPicPr>
          <p:nvPr/>
        </p:nvPicPr>
        <p:blipFill>
          <a:blip r:embed="rId6"/>
          <a:stretch>
            <a:fillRect/>
          </a:stretch>
        </p:blipFill>
        <p:spPr>
          <a:xfrm>
            <a:off x="348515" y="2100212"/>
            <a:ext cx="5257800" cy="1733550"/>
          </a:xfrm>
          <a:prstGeom prst="rect">
            <a:avLst/>
          </a:prstGeom>
        </p:spPr>
      </p:pic>
      <p:pic>
        <p:nvPicPr>
          <p:cNvPr id="16" name="図 15">
            <a:extLst>
              <a:ext uri="{FF2B5EF4-FFF2-40B4-BE49-F238E27FC236}">
                <a16:creationId xmlns:a16="http://schemas.microsoft.com/office/drawing/2014/main" id="{CD16FB59-C0DA-4795-3E78-D423B31A0199}"/>
              </a:ext>
            </a:extLst>
          </p:cNvPr>
          <p:cNvPicPr>
            <a:picLocks noChangeAspect="1"/>
          </p:cNvPicPr>
          <p:nvPr/>
        </p:nvPicPr>
        <p:blipFill>
          <a:blip r:embed="rId7"/>
          <a:stretch>
            <a:fillRect/>
          </a:stretch>
        </p:blipFill>
        <p:spPr>
          <a:xfrm>
            <a:off x="6276223" y="1210478"/>
            <a:ext cx="3904488" cy="896112"/>
          </a:xfrm>
          <a:prstGeom prst="rect">
            <a:avLst/>
          </a:prstGeom>
        </p:spPr>
      </p:pic>
      <p:pic>
        <p:nvPicPr>
          <p:cNvPr id="13" name="図 12">
            <a:extLst>
              <a:ext uri="{FF2B5EF4-FFF2-40B4-BE49-F238E27FC236}">
                <a16:creationId xmlns:a16="http://schemas.microsoft.com/office/drawing/2014/main" id="{6D2B0D74-8BC0-432E-4933-9E9654C4CDFC}"/>
              </a:ext>
            </a:extLst>
          </p:cNvPr>
          <p:cNvPicPr>
            <a:picLocks noChangeAspect="1"/>
          </p:cNvPicPr>
          <p:nvPr/>
        </p:nvPicPr>
        <p:blipFill>
          <a:blip r:embed="rId8"/>
          <a:stretch>
            <a:fillRect/>
          </a:stretch>
        </p:blipFill>
        <p:spPr>
          <a:xfrm>
            <a:off x="6268052" y="2129088"/>
            <a:ext cx="5257800" cy="1733550"/>
          </a:xfrm>
          <a:prstGeom prst="rect">
            <a:avLst/>
          </a:prstGeom>
        </p:spPr>
      </p:pic>
      <p:sp>
        <p:nvSpPr>
          <p:cNvPr id="6" name="スライド番号プレースホルダー 5">
            <a:extLst>
              <a:ext uri="{FF2B5EF4-FFF2-40B4-BE49-F238E27FC236}">
                <a16:creationId xmlns:a16="http://schemas.microsoft.com/office/drawing/2014/main" id="{D5E9C45A-9906-C621-92FA-524FDA909B06}"/>
              </a:ext>
            </a:extLst>
          </p:cNvPr>
          <p:cNvSpPr>
            <a:spLocks noGrp="1"/>
          </p:cNvSpPr>
          <p:nvPr>
            <p:ph type="sldNum" sz="quarter" idx="12"/>
          </p:nvPr>
        </p:nvSpPr>
        <p:spPr>
          <a:xfrm>
            <a:off x="4724400" y="6638548"/>
            <a:ext cx="2743200" cy="230832"/>
          </a:xfrm>
        </p:spPr>
        <p:txBody>
          <a:bodyP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9BD72EA9-0875-D115-6E88-23167D6EE9BC}"/>
              </a:ext>
            </a:extLst>
          </p:cNvPr>
          <p:cNvSpPr txBox="1"/>
          <p:nvPr/>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
        <p:nvSpPr>
          <p:cNvPr id="14" name="テキスト ボックス 13">
            <a:extLst>
              <a:ext uri="{FF2B5EF4-FFF2-40B4-BE49-F238E27FC236}">
                <a16:creationId xmlns:a16="http://schemas.microsoft.com/office/drawing/2014/main" id="{F088D876-01AC-AA89-AE5E-AF59A3E57FC2}"/>
              </a:ext>
            </a:extLst>
          </p:cNvPr>
          <p:cNvSpPr txBox="1"/>
          <p:nvPr/>
        </p:nvSpPr>
        <p:spPr>
          <a:xfrm>
            <a:off x="195229" y="87781"/>
            <a:ext cx="230063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rPr>
              <a:t>新台設定投入状況と考察</a:t>
            </a:r>
          </a:p>
        </p:txBody>
      </p:sp>
      <p:sp>
        <p:nvSpPr>
          <p:cNvPr id="2" name="タイトル 9">
            <a:extLst>
              <a:ext uri="{FF2B5EF4-FFF2-40B4-BE49-F238E27FC236}">
                <a16:creationId xmlns:a16="http://schemas.microsoft.com/office/drawing/2014/main" id="{FF1617FA-AF7B-96C9-A4AD-D6292E832B15}"/>
              </a:ext>
            </a:extLst>
          </p:cNvPr>
          <p:cNvSpPr txBox="1">
            <a:spLocks/>
          </p:cNvSpPr>
          <p:nvPr/>
        </p:nvSpPr>
        <p:spPr>
          <a:xfrm>
            <a:off x="118082" y="430888"/>
            <a:ext cx="7528588" cy="535531"/>
          </a:xfrm>
          <a:prstGeom prst="rect">
            <a:avLst/>
          </a:prstGeom>
        </p:spPr>
        <p:txBody>
          <a:bodyPr wrap="square">
            <a:spAutoFit/>
          </a:bodyPr>
          <a:lstStyle>
            <a:lvl1pPr algn="l" defTabSz="914400" rtl="0" eaLnBrk="1" latinLnBrk="0" hangingPunct="1">
              <a:lnSpc>
                <a:spcPct val="90000"/>
              </a:lnSpc>
              <a:spcBef>
                <a:spcPct val="0"/>
              </a:spcBef>
              <a:buNone/>
              <a:defRPr kumimoji="1" sz="2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 </a:t>
            </a:r>
            <a:r>
              <a:rPr kumimoji="1" lang="ja-JP" altLang="en-US" sz="3200" b="0" i="0" u="none" strike="noStrike" kern="1200" cap="none" spc="0" normalizeH="0" baseline="0" noProof="0" dirty="0">
                <a:ln>
                  <a:noFill/>
                </a:ln>
                <a:solidFill>
                  <a:srgbClr val="FF0000"/>
                </a:solidFill>
                <a:effectLst/>
                <a:uLnTx/>
                <a:uFillTx/>
                <a:latin typeface="Arial"/>
                <a:ea typeface="Meiryo UI"/>
                <a:cs typeface="+mj-cs"/>
              </a:rPr>
              <a:t>最新機 </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設定投入状況／実績値≫</a:t>
            </a:r>
          </a:p>
        </p:txBody>
      </p:sp>
      <p:pic>
        <p:nvPicPr>
          <p:cNvPr id="3" name="図 2">
            <a:extLst>
              <a:ext uri="{FF2B5EF4-FFF2-40B4-BE49-F238E27FC236}">
                <a16:creationId xmlns:a16="http://schemas.microsoft.com/office/drawing/2014/main" id="{57B5B5B4-6C1E-13B6-557D-09949F8C627D}"/>
              </a:ext>
            </a:extLst>
          </p:cNvPr>
          <p:cNvPicPr>
            <a:picLocks noChangeAspect="1"/>
          </p:cNvPicPr>
          <p:nvPr/>
        </p:nvPicPr>
        <p:blipFill>
          <a:blip r:embed="rId9"/>
          <a:stretch>
            <a:fillRect/>
          </a:stretch>
        </p:blipFill>
        <p:spPr>
          <a:xfrm>
            <a:off x="10812730" y="15866"/>
            <a:ext cx="1365622" cy="518205"/>
          </a:xfrm>
          <a:prstGeom prst="rect">
            <a:avLst/>
          </a:prstGeom>
        </p:spPr>
      </p:pic>
      <p:sp>
        <p:nvSpPr>
          <p:cNvPr id="11" name="スライド番号プレースホルダー 5">
            <a:extLst>
              <a:ext uri="{FF2B5EF4-FFF2-40B4-BE49-F238E27FC236}">
                <a16:creationId xmlns:a16="http://schemas.microsoft.com/office/drawing/2014/main" id="{1CA20101-9633-5D6F-E8A0-9901C93ED908}"/>
              </a:ext>
            </a:extLst>
          </p:cNvPr>
          <p:cNvSpPr txBox="1">
            <a:spLocks/>
          </p:cNvSpPr>
          <p:nvPr/>
        </p:nvSpPr>
        <p:spPr>
          <a:xfrm>
            <a:off x="5128485" y="7091077"/>
            <a:ext cx="2743200" cy="230832"/>
          </a:xfrm>
          <a:prstGeom prst="rect">
            <a:avLst/>
          </a:prstGeom>
        </p:spPr>
        <p:txBody>
          <a:bodyPr vert="horz" lIns="91440" tIns="45720" rIns="91440" bIns="45720" rtlCol="0" anchor="ctr"/>
          <a:lstStyle>
            <a:defPPr>
              <a:defRPr lang="ja-JP"/>
            </a:defPPr>
            <a:lvl1pPr marL="0" algn="r" defTabSz="914400" rtl="0" eaLnBrk="1" latinLnBrk="0" hangingPunct="1">
              <a:defRPr kumimoji="1"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02C7014C-443B-5F0D-66E3-2F768862A5E1}"/>
              </a:ext>
            </a:extLst>
          </p:cNvPr>
          <p:cNvSpPr txBox="1"/>
          <p:nvPr/>
        </p:nvSpPr>
        <p:spPr>
          <a:xfrm>
            <a:off x="6737040" y="7023653"/>
            <a:ext cx="22692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本レポートのすべての内容は転載・転用禁止です。</a:t>
            </a:r>
          </a:p>
        </p:txBody>
      </p:sp>
      <p:sp>
        <p:nvSpPr>
          <p:cNvPr id="12" name="テキスト ボックス 11">
            <a:extLst>
              <a:ext uri="{FF2B5EF4-FFF2-40B4-BE49-F238E27FC236}">
                <a16:creationId xmlns:a16="http://schemas.microsoft.com/office/drawing/2014/main" id="{190D987A-8224-BE6B-C219-7EE222701A0F}"/>
              </a:ext>
            </a:extLst>
          </p:cNvPr>
          <p:cNvSpPr txBox="1"/>
          <p:nvPr/>
        </p:nvSpPr>
        <p:spPr>
          <a:xfrm>
            <a:off x="4660360" y="853893"/>
            <a:ext cx="26576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集計期間　導入～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26/3/5</a:t>
            </a:r>
          </a:p>
        </p:txBody>
      </p:sp>
      <p:sp>
        <p:nvSpPr>
          <p:cNvPr id="18" name="テキスト ボックス 17">
            <a:extLst>
              <a:ext uri="{FF2B5EF4-FFF2-40B4-BE49-F238E27FC236}">
                <a16:creationId xmlns:a16="http://schemas.microsoft.com/office/drawing/2014/main" id="{6E39A58C-9020-BEB6-DB54-CEA02C2BAE7B}"/>
              </a:ext>
            </a:extLst>
          </p:cNvPr>
          <p:cNvSpPr txBox="1"/>
          <p:nvPr/>
        </p:nvSpPr>
        <p:spPr>
          <a:xfrm>
            <a:off x="6295268" y="4535786"/>
            <a:ext cx="5809079" cy="2136354"/>
          </a:xfrm>
          <a:prstGeom prst="rect">
            <a:avLst/>
          </a:prstGeom>
          <a:noFill/>
          <a:ln>
            <a:solidFill>
              <a:schemeClr val="bg1">
                <a:lumMod val="6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甲鉄城のカバネリ 海門決戦</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高稼働機種特有のコ単が下にズレるという事で客帯率が高めに出ている事が予測される。</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設定①②がほぼ半々で使用、設定③④で</a:t>
            </a:r>
            <a:r>
              <a:rPr lang="en-US" altLang="ja-JP" sz="1200" b="1" dirty="0">
                <a:solidFill>
                  <a:prstClr val="black"/>
                </a:solidFill>
                <a:latin typeface="Meiryo UI" panose="020B0604030504040204" pitchFamily="50" charset="-128"/>
                <a:ea typeface="Meiryo UI" panose="020B0604030504040204" pitchFamily="50" charset="-128"/>
              </a:rPr>
              <a:t>10</a:t>
            </a:r>
            <a:r>
              <a:rPr lang="ja-JP" altLang="en-US" sz="1200" b="1" dirty="0">
                <a:solidFill>
                  <a:prstClr val="black"/>
                </a:solidFill>
                <a:latin typeface="Meiryo UI" panose="020B0604030504040204" pitchFamily="50" charset="-128"/>
                <a:ea typeface="Meiryo UI" panose="020B0604030504040204" pitchFamily="50" charset="-128"/>
              </a:rPr>
              <a:t>％以上使用されているという事でメイン</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運用を前提に運用していこうとする感じがみられる。</a:t>
            </a:r>
            <a:endParaRPr lang="en-US" altLang="ja-JP" sz="600" b="1" dirty="0">
              <a:solidFill>
                <a:prstClr val="black"/>
              </a:solidFill>
              <a:latin typeface="Meiryo UI" panose="020B0604030504040204" pitchFamily="50" charset="-128"/>
              <a:ea typeface="Meiryo UI" panose="020B0604030504040204" pitchFamily="50" charset="-128"/>
            </a:endParaRPr>
          </a:p>
          <a:p>
            <a:pPr lvl="0">
              <a:defRPr/>
            </a:pPr>
            <a:endParaRPr lang="en-US" altLang="ja-JP" sz="1200" b="1" dirty="0">
              <a:solidFill>
                <a:prstClr val="black"/>
              </a:solidFill>
              <a:latin typeface="Meiryo UI" panose="020B0604030504040204" pitchFamily="50" charset="-128"/>
              <a:ea typeface="Meiryo UI" panose="020B0604030504040204" pitchFamily="50" charset="-128"/>
            </a:endParaRPr>
          </a:p>
          <a:p>
            <a:pPr lvl="0">
              <a:defRPr/>
            </a:pPr>
            <a:r>
              <a:rPr lang="ja-JP" altLang="en-US" sz="1200" b="1" dirty="0">
                <a:solidFill>
                  <a:prstClr val="black"/>
                </a:solidFill>
                <a:latin typeface="Meiryo UI" panose="020B0604030504040204" pitchFamily="50" charset="-128"/>
                <a:ea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rPr>
              <a:t>『L</a:t>
            </a:r>
            <a:r>
              <a:rPr lang="ja-JP" altLang="en-US" sz="1200" b="1" dirty="0">
                <a:solidFill>
                  <a:prstClr val="black"/>
                </a:solidFill>
                <a:latin typeface="Meiryo UI" panose="020B0604030504040204" pitchFamily="50" charset="-128"/>
                <a:ea typeface="Meiryo UI" panose="020B0604030504040204" pitchFamily="50" charset="-128"/>
              </a:rPr>
              <a:t>ＢサンダーＶ</a:t>
            </a:r>
            <a:r>
              <a:rPr lang="en-US" altLang="ja-JP" sz="1200" b="1" dirty="0">
                <a:solidFill>
                  <a:prstClr val="black"/>
                </a:solidFill>
                <a:latin typeface="Meiryo UI" panose="020B0604030504040204" pitchFamily="50" charset="-128"/>
                <a:ea typeface="Meiryo UI" panose="020B0604030504040204" pitchFamily="50" charset="-128"/>
              </a:rPr>
              <a:t>』</a:t>
            </a:r>
          </a:p>
          <a:p>
            <a:pPr lvl="0">
              <a:defRPr/>
            </a:pP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rPr>
              <a:t>『L</a:t>
            </a:r>
            <a:r>
              <a:rPr lang="ja-JP" altLang="en-US" sz="1200" b="1" dirty="0">
                <a:solidFill>
                  <a:prstClr val="black"/>
                </a:solidFill>
                <a:latin typeface="Meiryo UI" panose="020B0604030504040204" pitchFamily="50" charset="-128"/>
                <a:ea typeface="Meiryo UI" panose="020B0604030504040204" pitchFamily="50" charset="-128"/>
              </a:rPr>
              <a:t>ハナビ</a:t>
            </a: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の初動との比較になるが、コイン単価はそこまでズレない。設定使用の比率は</a:t>
            </a:r>
            <a:endParaRPr lang="en-US" altLang="ja-JP" sz="1200" b="1" dirty="0">
              <a:solidFill>
                <a:prstClr val="black"/>
              </a:solidFill>
              <a:latin typeface="Meiryo UI" panose="020B0604030504040204" pitchFamily="50" charset="-128"/>
              <a:ea typeface="Meiryo UI" panose="020B0604030504040204" pitchFamily="50" charset="-128"/>
            </a:endParaRPr>
          </a:p>
          <a:p>
            <a:pPr lvl="0">
              <a:defRPr/>
            </a:pPr>
            <a:r>
              <a:rPr lang="ja-JP" altLang="en-US" sz="1200" b="1" dirty="0">
                <a:solidFill>
                  <a:prstClr val="black"/>
                </a:solidFill>
                <a:latin typeface="Meiryo UI" panose="020B0604030504040204" pitchFamily="50" charset="-128"/>
                <a:ea typeface="Meiryo UI" panose="020B0604030504040204" pitchFamily="50" charset="-128"/>
              </a:rPr>
              <a:t>　　ほぼ同じなため、設定使用の方針は変わらない形。出玉率の甘さもほぼ変わらないが、</a:t>
            </a:r>
            <a:endParaRPr lang="en-US" altLang="ja-JP" sz="1200" b="1" dirty="0">
              <a:solidFill>
                <a:prstClr val="black"/>
              </a:solidFill>
              <a:latin typeface="Meiryo UI" panose="020B0604030504040204" pitchFamily="50" charset="-128"/>
              <a:ea typeface="Meiryo UI" panose="020B0604030504040204" pitchFamily="50" charset="-128"/>
            </a:endParaRPr>
          </a:p>
          <a:p>
            <a:pPr lvl="0">
              <a:defRPr/>
            </a:pPr>
            <a:r>
              <a:rPr lang="ja-JP" altLang="en-US" sz="1200" b="1" dirty="0">
                <a:solidFill>
                  <a:prstClr val="black"/>
                </a:solidFill>
                <a:latin typeface="Meiryo UI" panose="020B0604030504040204" pitchFamily="50" charset="-128"/>
                <a:ea typeface="Meiryo UI" panose="020B0604030504040204" pitchFamily="50" charset="-128"/>
              </a:rPr>
              <a:t>　　一撃性</a:t>
            </a:r>
            <a:r>
              <a:rPr lang="en-US" altLang="ja-JP" sz="1200" b="1" dirty="0">
                <a:solidFill>
                  <a:prstClr val="black"/>
                </a:solidFill>
                <a:latin typeface="Meiryo UI" panose="020B0604030504040204" pitchFamily="50" charset="-128"/>
                <a:ea typeface="Meiryo UI" panose="020B0604030504040204" pitchFamily="50" charset="-128"/>
              </a:rPr>
              <a:t>(MY)</a:t>
            </a:r>
            <a:r>
              <a:rPr lang="ja-JP" altLang="en-US" sz="1200" b="1" dirty="0">
                <a:solidFill>
                  <a:prstClr val="black"/>
                </a:solidFill>
                <a:latin typeface="Meiryo UI" panose="020B0604030504040204" pitchFamily="50" charset="-128"/>
                <a:ea typeface="Meiryo UI" panose="020B0604030504040204" pitchFamily="50" charset="-128"/>
              </a:rPr>
              <a:t>はこちらの方が高いので、そこで若干の住み分けが出来そうかと思う。</a:t>
            </a:r>
            <a:endParaRPr lang="en-US" altLang="ja-JP" sz="1200" b="1" dirty="0">
              <a:solidFill>
                <a:prstClr val="black"/>
              </a:solidFill>
              <a:latin typeface="Meiryo UI" panose="020B0604030504040204" pitchFamily="50" charset="-128"/>
              <a:ea typeface="Meiryo UI" panose="020B0604030504040204" pitchFamily="50" charset="-128"/>
            </a:endParaRPr>
          </a:p>
          <a:p>
            <a:pPr lvl="0">
              <a:defRPr/>
            </a:pPr>
            <a:endParaRPr lang="en-US" altLang="ja-JP" sz="600" b="1" dirty="0">
              <a:solidFill>
                <a:prstClr val="black"/>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BC2986EA-C84A-542A-3923-D1407DCBB10B}"/>
              </a:ext>
            </a:extLst>
          </p:cNvPr>
          <p:cNvSpPr/>
          <p:nvPr/>
        </p:nvSpPr>
        <p:spPr>
          <a:xfrm>
            <a:off x="4816389" y="3970643"/>
            <a:ext cx="1209026" cy="299178"/>
          </a:xfrm>
          <a:prstGeom prst="roundRect">
            <a:avLst/>
          </a:prstGeom>
          <a:solidFill>
            <a:srgbClr val="FF505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bg1">
                    <a:lumMod val="75000"/>
                    <a:lumOff val="25000"/>
                  </a:schemeClr>
                </a:solidFill>
                <a:latin typeface="Meiryo UI" panose="020B0604030504040204" pitchFamily="50" charset="-128"/>
                <a:ea typeface="Meiryo UI" panose="020B0604030504040204" pitchFamily="50" charset="-128"/>
              </a:rPr>
              <a:t>素晴らしい稼働実績</a:t>
            </a:r>
            <a:endParaRPr kumimoji="1" lang="ja-JP" altLang="en-US" sz="900" b="1" i="0" u="none" strike="noStrike" kern="1200" cap="none" spc="0" normalizeH="0" baseline="0" noProof="0" dirty="0">
              <a:ln>
                <a:noFill/>
              </a:ln>
              <a:solidFill>
                <a:schemeClr val="bg1">
                  <a:lumMod val="75000"/>
                  <a:lumOff val="25000"/>
                </a:schemeClr>
              </a:solidFill>
              <a:effectLst/>
              <a:uLnTx/>
              <a:uFillTx/>
              <a:latin typeface="Meiryo UI" panose="020B0604030504040204" pitchFamily="50" charset="-128"/>
              <a:ea typeface="Meiryo UI" panose="020B0604030504040204" pitchFamily="50" charset="-128"/>
              <a:cs typeface="+mn-cs"/>
            </a:endParaRPr>
          </a:p>
        </p:txBody>
      </p:sp>
      <p:cxnSp>
        <p:nvCxnSpPr>
          <p:cNvPr id="30" name="直線矢印コネクタ 29">
            <a:extLst>
              <a:ext uri="{FF2B5EF4-FFF2-40B4-BE49-F238E27FC236}">
                <a16:creationId xmlns:a16="http://schemas.microsoft.com/office/drawing/2014/main" id="{3639A402-369C-C15D-427E-828A4833824D}"/>
              </a:ext>
            </a:extLst>
          </p:cNvPr>
          <p:cNvCxnSpPr>
            <a:cxnSpLocks/>
            <a:stCxn id="22" idx="1"/>
          </p:cNvCxnSpPr>
          <p:nvPr/>
        </p:nvCxnSpPr>
        <p:spPr>
          <a:xfrm flipH="1" flipV="1">
            <a:off x="3763478" y="3859731"/>
            <a:ext cx="1052911" cy="2605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34F69447-91C5-3F3A-81EF-D0ED625CA53D}"/>
              </a:ext>
            </a:extLst>
          </p:cNvPr>
          <p:cNvPicPr>
            <a:picLocks noChangeAspect="1"/>
          </p:cNvPicPr>
          <p:nvPr/>
        </p:nvPicPr>
        <p:blipFill>
          <a:blip r:embed="rId10"/>
          <a:stretch>
            <a:fillRect/>
          </a:stretch>
        </p:blipFill>
        <p:spPr>
          <a:xfrm>
            <a:off x="3163678" y="3634100"/>
            <a:ext cx="527931" cy="198818"/>
          </a:xfrm>
          <a:prstGeom prst="rect">
            <a:avLst/>
          </a:prstGeom>
        </p:spPr>
      </p:pic>
      <p:sp>
        <p:nvSpPr>
          <p:cNvPr id="7" name="テキスト ボックス 6">
            <a:extLst>
              <a:ext uri="{FF2B5EF4-FFF2-40B4-BE49-F238E27FC236}">
                <a16:creationId xmlns:a16="http://schemas.microsoft.com/office/drawing/2014/main" id="{83E3FBC0-62F4-2E99-8DD6-F154F1A74B7D}"/>
              </a:ext>
            </a:extLst>
          </p:cNvPr>
          <p:cNvSpPr txBox="1"/>
          <p:nvPr/>
        </p:nvSpPr>
        <p:spPr>
          <a:xfrm>
            <a:off x="9184712" y="6637221"/>
            <a:ext cx="31035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Made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in</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service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err="1">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Co.,Ltd</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26" name="四角形: 角を丸くする 25">
            <a:extLst>
              <a:ext uri="{FF2B5EF4-FFF2-40B4-BE49-F238E27FC236}">
                <a16:creationId xmlns:a16="http://schemas.microsoft.com/office/drawing/2014/main" id="{AA221BF0-0953-C99A-EC36-FAC7B6E427C3}"/>
              </a:ext>
            </a:extLst>
          </p:cNvPr>
          <p:cNvSpPr/>
          <p:nvPr/>
        </p:nvSpPr>
        <p:spPr>
          <a:xfrm>
            <a:off x="10099053" y="3959414"/>
            <a:ext cx="1209026" cy="299178"/>
          </a:xfrm>
          <a:prstGeom prst="roundRect">
            <a:avLst/>
          </a:prstGeom>
          <a:solidFill>
            <a:srgbClr val="FF505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bg1">
                    <a:lumMod val="75000"/>
                    <a:lumOff val="25000"/>
                  </a:schemeClr>
                </a:solidFill>
                <a:latin typeface="Meiryo UI" panose="020B0604030504040204" pitchFamily="50" charset="-128"/>
                <a:ea typeface="Meiryo UI" panose="020B0604030504040204" pitchFamily="50" charset="-128"/>
              </a:rPr>
              <a:t>想定通りの甘さ</a:t>
            </a:r>
            <a:endParaRPr kumimoji="1" lang="ja-JP" altLang="en-US" sz="900" b="1" i="0" u="none" strike="noStrike" kern="1200" cap="none" spc="0" normalizeH="0" baseline="0" noProof="0" dirty="0">
              <a:ln>
                <a:noFill/>
              </a:ln>
              <a:solidFill>
                <a:schemeClr val="bg1">
                  <a:lumMod val="75000"/>
                  <a:lumOff val="25000"/>
                </a:schemeClr>
              </a:solidFill>
              <a:effectLst/>
              <a:uLnTx/>
              <a:uFillTx/>
              <a:latin typeface="Meiryo UI" panose="020B0604030504040204" pitchFamily="50" charset="-128"/>
              <a:ea typeface="Meiryo UI" panose="020B0604030504040204" pitchFamily="50" charset="-128"/>
              <a:cs typeface="+mn-cs"/>
            </a:endParaRPr>
          </a:p>
        </p:txBody>
      </p:sp>
      <p:cxnSp>
        <p:nvCxnSpPr>
          <p:cNvPr id="28" name="直線矢印コネクタ 27">
            <a:extLst>
              <a:ext uri="{FF2B5EF4-FFF2-40B4-BE49-F238E27FC236}">
                <a16:creationId xmlns:a16="http://schemas.microsoft.com/office/drawing/2014/main" id="{51A5B062-52A7-8B21-458C-BA6E9726FF06}"/>
              </a:ext>
            </a:extLst>
          </p:cNvPr>
          <p:cNvCxnSpPr>
            <a:cxnSpLocks/>
            <a:stCxn id="26" idx="1"/>
          </p:cNvCxnSpPr>
          <p:nvPr/>
        </p:nvCxnSpPr>
        <p:spPr>
          <a:xfrm flipV="1">
            <a:off x="10099053" y="2762451"/>
            <a:ext cx="0" cy="13465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4AFAEA2C-048D-D087-D5A8-FE60426DE212}"/>
              </a:ext>
            </a:extLst>
          </p:cNvPr>
          <p:cNvPicPr>
            <a:picLocks noChangeAspect="1"/>
          </p:cNvPicPr>
          <p:nvPr/>
        </p:nvPicPr>
        <p:blipFill>
          <a:blip r:embed="rId10"/>
          <a:stretch>
            <a:fillRect/>
          </a:stretch>
        </p:blipFill>
        <p:spPr>
          <a:xfrm>
            <a:off x="9591749" y="2515965"/>
            <a:ext cx="527931" cy="198818"/>
          </a:xfrm>
          <a:prstGeom prst="rect">
            <a:avLst/>
          </a:prstGeom>
        </p:spPr>
      </p:pic>
    </p:spTree>
    <p:extLst>
      <p:ext uri="{BB962C8B-B14F-4D97-AF65-F5344CB8AC3E}">
        <p14:creationId xmlns:p14="http://schemas.microsoft.com/office/powerpoint/2010/main" val="2743983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CFB0BD06-1A56-2601-B639-D03BDDD7330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962323" y="434232"/>
            <a:ext cx="4224077" cy="6419759"/>
          </a:xfrm>
          <a:prstGeom prst="rect">
            <a:avLst/>
          </a:prstGeom>
          <a:solidFill>
            <a:schemeClr val="bg1"/>
          </a:solidFill>
        </p:spPr>
      </p:pic>
      <p:sp>
        <p:nvSpPr>
          <p:cNvPr id="34" name="テキスト ボックス 33">
            <a:extLst>
              <a:ext uri="{FF2B5EF4-FFF2-40B4-BE49-F238E27FC236}">
                <a16:creationId xmlns:a16="http://schemas.microsoft.com/office/drawing/2014/main" id="{237F10DA-1BDB-4E9B-8FF0-83F383D58708}"/>
              </a:ext>
            </a:extLst>
          </p:cNvPr>
          <p:cNvSpPr txBox="1"/>
          <p:nvPr/>
        </p:nvSpPr>
        <p:spPr>
          <a:xfrm>
            <a:off x="271371" y="-841214"/>
            <a:ext cx="387798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a:t>
            </a:r>
            <a:r>
              <a:rPr kumimoji="1" lang="en-US" altLang="ja-JP" sz="20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SIRIUS</a:t>
            </a:r>
            <a:r>
              <a:rPr kumimoji="1" lang="ja-JP" altLang="en-US" sz="2000" b="0" i="0" u="none" strike="noStrike" kern="1200" cap="none" spc="0" normalizeH="0" baseline="0" noProof="0" dirty="0">
                <a:ln>
                  <a:noFill/>
                </a:ln>
                <a:solidFill>
                  <a:prstClr val="white">
                    <a:lumMod val="50000"/>
                  </a:prstClr>
                </a:solidFill>
                <a:effectLst/>
                <a:uLnTx/>
                <a:uFillTx/>
                <a:latin typeface="Meiryo" panose="020B0604030504040204" pitchFamily="34" charset="-128"/>
                <a:ea typeface="Meiryo" panose="020B0604030504040204" pitchFamily="34" charset="-128"/>
                <a:cs typeface="+mn-cs"/>
              </a:rPr>
              <a:t>“データ背景・事業概要</a:t>
            </a:r>
          </a:p>
        </p:txBody>
      </p:sp>
      <p:sp>
        <p:nvSpPr>
          <p:cNvPr id="33" name="正方形/長方形 32">
            <a:extLst>
              <a:ext uri="{FF2B5EF4-FFF2-40B4-BE49-F238E27FC236}">
                <a16:creationId xmlns:a16="http://schemas.microsoft.com/office/drawing/2014/main" id="{25AEBE1A-2A97-4B20-8033-5FD94BDB2BD9}"/>
              </a:ext>
            </a:extLst>
          </p:cNvPr>
          <p:cNvSpPr/>
          <p:nvPr/>
        </p:nvSpPr>
        <p:spPr>
          <a:xfrm>
            <a:off x="159375" y="-894301"/>
            <a:ext cx="85540" cy="4459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8B010D2E-B4DC-44C1-914D-388D3B94C0A8}"/>
              </a:ext>
            </a:extLst>
          </p:cNvPr>
          <p:cNvSpPr>
            <a:spLocks noGrp="1"/>
          </p:cNvSpPr>
          <p:nvPr>
            <p:ph type="sldNum" sz="quarter" idx="12"/>
          </p:nvPr>
        </p:nvSpPr>
        <p:spPr>
          <a:xfrm>
            <a:off x="4724400" y="6638548"/>
            <a:ext cx="2743200" cy="230832"/>
          </a:xfrm>
        </p:spPr>
        <p:txBody>
          <a:bodyP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EC20A095-7C5E-4E74-AD02-A82EEB9F46EC}"/>
              </a:ext>
            </a:extLst>
          </p:cNvPr>
          <p:cNvSpPr txBox="1"/>
          <p:nvPr/>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
        <p:nvSpPr>
          <p:cNvPr id="2" name="タイトル 9">
            <a:extLst>
              <a:ext uri="{FF2B5EF4-FFF2-40B4-BE49-F238E27FC236}">
                <a16:creationId xmlns:a16="http://schemas.microsoft.com/office/drawing/2014/main" id="{9A9ADCFB-120D-F9BF-C59A-59F11E253C4F}"/>
              </a:ext>
            </a:extLst>
          </p:cNvPr>
          <p:cNvSpPr txBox="1">
            <a:spLocks/>
          </p:cNvSpPr>
          <p:nvPr/>
        </p:nvSpPr>
        <p:spPr>
          <a:xfrm>
            <a:off x="118083" y="430888"/>
            <a:ext cx="3915298" cy="424732"/>
          </a:xfrm>
          <a:prstGeom prst="rect">
            <a:avLst/>
          </a:prstGeom>
        </p:spPr>
        <p:txBody>
          <a:bodyPr wrap="square">
            <a:spAutoFit/>
          </a:bodyPr>
          <a:lstStyle>
            <a:lvl1pPr algn="l" defTabSz="914400" rtl="0" eaLnBrk="1" latinLnBrk="0" hangingPunct="1">
              <a:lnSpc>
                <a:spcPct val="90000"/>
              </a:lnSpc>
              <a:spcBef>
                <a:spcPct val="0"/>
              </a:spcBef>
              <a:buNone/>
              <a:defRPr kumimoji="1" sz="2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 まとめ・考察 ≫</a:t>
            </a:r>
          </a:p>
        </p:txBody>
      </p:sp>
      <p:sp>
        <p:nvSpPr>
          <p:cNvPr id="3" name="テキスト ボックス 2">
            <a:extLst>
              <a:ext uri="{FF2B5EF4-FFF2-40B4-BE49-F238E27FC236}">
                <a16:creationId xmlns:a16="http://schemas.microsoft.com/office/drawing/2014/main" id="{A746719A-227F-B81F-906F-AB2BBE1BEF74}"/>
              </a:ext>
            </a:extLst>
          </p:cNvPr>
          <p:cNvSpPr txBox="1"/>
          <p:nvPr/>
        </p:nvSpPr>
        <p:spPr>
          <a:xfrm>
            <a:off x="244915" y="770073"/>
            <a:ext cx="92774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①主力分析</a:t>
            </a:r>
          </a:p>
        </p:txBody>
      </p:sp>
      <p:sp>
        <p:nvSpPr>
          <p:cNvPr id="11" name="テキスト ボックス 10">
            <a:extLst>
              <a:ext uri="{FF2B5EF4-FFF2-40B4-BE49-F238E27FC236}">
                <a16:creationId xmlns:a16="http://schemas.microsoft.com/office/drawing/2014/main" id="{8AC2DD50-9977-4794-9E9D-2101023C4D7A}"/>
              </a:ext>
            </a:extLst>
          </p:cNvPr>
          <p:cNvSpPr txBox="1"/>
          <p:nvPr/>
        </p:nvSpPr>
        <p:spPr>
          <a:xfrm>
            <a:off x="338699" y="1278850"/>
            <a:ext cx="11830174" cy="1692771"/>
          </a:xfrm>
          <a:prstGeom prst="rect">
            <a:avLst/>
          </a:prstGeom>
          <a:noFill/>
        </p:spPr>
        <p:txBody>
          <a:bodyPr wrap="square">
            <a:spAutoFit/>
          </a:bodyPr>
          <a:lstStyle/>
          <a:p>
            <a:pPr>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月の新台は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4</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機種がランクインした。</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5</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位に</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炎炎ノ消防隊</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2』9</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位に</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ゴブリンスレイヤー</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と</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TOP10</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以内は２機種ランキング。</a:t>
            </a:r>
          </a:p>
          <a:p>
            <a:pPr>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１月の新台は２機種が</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TOP</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１０を維持した形で、特に</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北斗の拳 転生の章</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は初めて新台で１位を維持出来た形。</a:t>
            </a:r>
          </a:p>
          <a:p>
            <a:pPr>
              <a:defRPr/>
            </a:pPr>
            <a:endParaRPr lang="ja-JP" altLang="en-US" sz="8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▷仕事率ランキングにおいて、</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月の新台は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TOP10</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に</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4</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TOP10</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外に</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機種ランクインした。トップの</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機種は稼働</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200%</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前半と無難なライン</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で粗利は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300</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％後半レベルと粗利実績としても優秀な形であった。</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3</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位</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4</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位の</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機種においては新台効果が終わり次第で稼働仕事率は急落</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   </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しそうであるが、粗利に関してはまだ使えそうな数値となっている。</a:t>
            </a:r>
          </a:p>
          <a:p>
            <a:pPr lvl="0">
              <a:defRPr/>
            </a:pPr>
            <a:endParaRPr lang="ja-JP" altLang="en-US" sz="16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CF9B339-5E4A-1317-8803-85C3B9D5D955}"/>
              </a:ext>
            </a:extLst>
          </p:cNvPr>
          <p:cNvSpPr txBox="1"/>
          <p:nvPr/>
        </p:nvSpPr>
        <p:spPr>
          <a:xfrm>
            <a:off x="195229" y="2699179"/>
            <a:ext cx="913459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②設定分析</a:t>
            </a:r>
            <a:endParaRPr kumimoji="0" lang="en-US" altLang="ja-JP" sz="28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F11C7304-7B29-5515-8A23-C1484BE67D63}"/>
              </a:ext>
            </a:extLst>
          </p:cNvPr>
          <p:cNvSpPr txBox="1"/>
          <p:nvPr/>
        </p:nvSpPr>
        <p:spPr>
          <a:xfrm>
            <a:off x="338699" y="3226506"/>
            <a:ext cx="11830174" cy="1569660"/>
          </a:xfrm>
          <a:prstGeom prst="rect">
            <a:avLst/>
          </a:prstGeom>
          <a:noFill/>
        </p:spPr>
        <p:txBody>
          <a:bodyPr wrap="square">
            <a:spAutoFit/>
          </a:bodyPr>
          <a:lstStyle/>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▷設定別実績：設定①において、稼働</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粗利貢献が非常に高い機種は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炎炎ノ消防隊</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2</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攻殻機動隊</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稼働が市場平均以上、粗利が市場平均の</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倍以上</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約</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8,983</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枚</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約</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6,738</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円</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マークした機種は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9</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機種となった。</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endParaRPr lang="en-US" altLang="ja-JP" sz="8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endParaRPr lang="en-US" altLang="ja-JP" sz="8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▷設定別実績：設定②において、稼働</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粗利貢献が高い機種の該当は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炎炎ノ消防隊</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2</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攻殻機動隊</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 </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稼働が市場平均以上、粗利が市場平均の</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倍以上</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約</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8,983</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枚</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約</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6,738</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円</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マークした機種は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13</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機種となった。</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0947D9A1-C389-058E-FE99-00D891BFD67C}"/>
              </a:ext>
            </a:extLst>
          </p:cNvPr>
          <p:cNvSpPr txBox="1"/>
          <p:nvPr/>
        </p:nvSpPr>
        <p:spPr>
          <a:xfrm>
            <a:off x="244915" y="4586979"/>
            <a:ext cx="913459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③新台分析</a:t>
            </a:r>
            <a:endParaRPr kumimoji="0" lang="en-US" altLang="ja-JP" sz="28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D25E2C67-2D54-8673-8AD4-DFCF1AFE1F9B}"/>
              </a:ext>
            </a:extLst>
          </p:cNvPr>
          <p:cNvSpPr txBox="1"/>
          <p:nvPr/>
        </p:nvSpPr>
        <p:spPr>
          <a:xfrm>
            <a:off x="338699" y="5209758"/>
            <a:ext cx="11608386" cy="1238801"/>
          </a:xfrm>
          <a:prstGeom prst="rect">
            <a:avLst/>
          </a:prstGeom>
          <a:noFill/>
        </p:spPr>
        <p:txBody>
          <a:bodyPr wrap="square">
            <a:spAutoFit/>
          </a:bodyPr>
          <a:lstStyle/>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▷稼働貢献週ランキング・実績</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新台</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において今回の集計で稼働貢献が終了している機種は</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6</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機種。特に</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2</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月期で終了したのが</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プリズムナナ</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』9</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週、</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LB</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ニューキングハナハナハナハナ</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』4</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週となった。</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endParaRPr kumimoji="1" lang="en-US" altLang="ja-JP"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endParaRPr>
          </a:p>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▷勝ち率ランキング</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新台</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において</a:t>
            </a: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rPr>
              <a:t>、</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うみねこのなく頃に</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の勝ち率が</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47</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％と圧倒的。技術介入系やノーマル機の</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LB</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不二子</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600" b="1" dirty="0">
                <a:solidFill>
                  <a:prstClr val="black">
                    <a:lumMod val="65000"/>
                    <a:lumOff val="35000"/>
                  </a:prstClr>
                </a:solidFill>
                <a:latin typeface="Meiryo UI" panose="020B0604030504040204" pitchFamily="50" charset="-128"/>
                <a:ea typeface="Meiryo UI" panose="020B0604030504040204" pitchFamily="50" charset="-128"/>
              </a:rPr>
              <a:t>L</a:t>
            </a:r>
            <a:r>
              <a:rPr lang="ja-JP" altLang="en-US" sz="1600" b="1" dirty="0">
                <a:solidFill>
                  <a:prstClr val="black">
                    <a:lumMod val="65000"/>
                    <a:lumOff val="35000"/>
                  </a:prstClr>
                </a:solidFill>
                <a:latin typeface="Meiryo UI" panose="020B0604030504040204" pitchFamily="50" charset="-128"/>
                <a:ea typeface="Meiryo UI" panose="020B0604030504040204" pitchFamily="50" charset="-128"/>
              </a:rPr>
              <a:t>ハナビ</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でも</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lvl="0">
              <a:defRPr/>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39</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％台なので、如何に勝ちやすいかが分かる数値になっている。</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D0F7D78E-FB76-FEBE-2450-90975E4AC19C}"/>
              </a:ext>
            </a:extLst>
          </p:cNvPr>
          <p:cNvPicPr>
            <a:picLocks noChangeAspect="1"/>
          </p:cNvPicPr>
          <p:nvPr/>
        </p:nvPicPr>
        <p:blipFill>
          <a:blip r:embed="rId5"/>
          <a:stretch>
            <a:fillRect/>
          </a:stretch>
        </p:blipFill>
        <p:spPr>
          <a:xfrm>
            <a:off x="10812730" y="15866"/>
            <a:ext cx="1365622" cy="518205"/>
          </a:xfrm>
          <a:prstGeom prst="rect">
            <a:avLst/>
          </a:prstGeom>
        </p:spPr>
      </p:pic>
      <p:sp>
        <p:nvSpPr>
          <p:cNvPr id="7" name="テキスト ボックス 6">
            <a:extLst>
              <a:ext uri="{FF2B5EF4-FFF2-40B4-BE49-F238E27FC236}">
                <a16:creationId xmlns:a16="http://schemas.microsoft.com/office/drawing/2014/main" id="{A53D31BD-970C-CDE6-5D72-B9C67F551392}"/>
              </a:ext>
            </a:extLst>
          </p:cNvPr>
          <p:cNvSpPr txBox="1"/>
          <p:nvPr/>
        </p:nvSpPr>
        <p:spPr>
          <a:xfrm>
            <a:off x="9184712" y="6637221"/>
            <a:ext cx="31035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Made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in</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service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err="1">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Co.,Ltd</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0946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45551A5-ACF7-F36E-AF07-9667F0008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308" y="1898317"/>
            <a:ext cx="1699079" cy="3061366"/>
          </a:xfrm>
          <a:prstGeom prst="rect">
            <a:avLst/>
          </a:prstGeom>
        </p:spPr>
      </p:pic>
    </p:spTree>
    <p:extLst>
      <p:ext uri="{BB962C8B-B14F-4D97-AF65-F5344CB8AC3E}">
        <p14:creationId xmlns:p14="http://schemas.microsoft.com/office/powerpoint/2010/main" val="1868185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9C3EC8CD-8AEA-4431-1BD3-B99F30B0340C}"/>
              </a:ext>
            </a:extLst>
          </p:cNvPr>
          <p:cNvSpPr/>
          <p:nvPr/>
        </p:nvSpPr>
        <p:spPr>
          <a:xfrm>
            <a:off x="-13648" y="434233"/>
            <a:ext cx="12192000" cy="6419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1" name="図 30">
            <a:extLst>
              <a:ext uri="{FF2B5EF4-FFF2-40B4-BE49-F238E27FC236}">
                <a16:creationId xmlns:a16="http://schemas.microsoft.com/office/drawing/2014/main" id="{CFB0BD06-1A56-2601-B639-D03BDDD7330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962323" y="434232"/>
            <a:ext cx="4224077" cy="6419759"/>
          </a:xfrm>
          <a:prstGeom prst="rect">
            <a:avLst/>
          </a:prstGeom>
          <a:solidFill>
            <a:schemeClr val="bg1"/>
          </a:solidFill>
        </p:spPr>
      </p:pic>
      <p:pic>
        <p:nvPicPr>
          <p:cNvPr id="17" name="図 16">
            <a:extLst>
              <a:ext uri="{FF2B5EF4-FFF2-40B4-BE49-F238E27FC236}">
                <a16:creationId xmlns:a16="http://schemas.microsoft.com/office/drawing/2014/main" id="{872BDBF8-1AED-7318-3731-AAF8331E430B}"/>
              </a:ext>
            </a:extLst>
          </p:cNvPr>
          <p:cNvPicPr>
            <a:picLocks noChangeAspect="1"/>
          </p:cNvPicPr>
          <p:nvPr/>
        </p:nvPicPr>
        <p:blipFill>
          <a:blip r:embed="rId5"/>
          <a:stretch>
            <a:fillRect/>
          </a:stretch>
        </p:blipFill>
        <p:spPr>
          <a:xfrm>
            <a:off x="6179294" y="2206884"/>
            <a:ext cx="5885974" cy="1538288"/>
          </a:xfrm>
          <a:prstGeom prst="rect">
            <a:avLst/>
          </a:prstGeom>
        </p:spPr>
      </p:pic>
      <p:pic>
        <p:nvPicPr>
          <p:cNvPr id="9" name="図 8">
            <a:extLst>
              <a:ext uri="{FF2B5EF4-FFF2-40B4-BE49-F238E27FC236}">
                <a16:creationId xmlns:a16="http://schemas.microsoft.com/office/drawing/2014/main" id="{F56A961E-D63D-AF08-B761-DFC9EE3AECF8}"/>
              </a:ext>
            </a:extLst>
          </p:cNvPr>
          <p:cNvPicPr>
            <a:picLocks noChangeAspect="1"/>
          </p:cNvPicPr>
          <p:nvPr/>
        </p:nvPicPr>
        <p:blipFill>
          <a:blip r:embed="rId6"/>
          <a:stretch>
            <a:fillRect/>
          </a:stretch>
        </p:blipFill>
        <p:spPr>
          <a:xfrm>
            <a:off x="79200" y="2206879"/>
            <a:ext cx="5885974" cy="1538288"/>
          </a:xfrm>
          <a:prstGeom prst="rect">
            <a:avLst/>
          </a:prstGeom>
        </p:spPr>
      </p:pic>
      <p:pic>
        <p:nvPicPr>
          <p:cNvPr id="5" name="図 4">
            <a:extLst>
              <a:ext uri="{FF2B5EF4-FFF2-40B4-BE49-F238E27FC236}">
                <a16:creationId xmlns:a16="http://schemas.microsoft.com/office/drawing/2014/main" id="{0430E079-3D9B-2FAE-9382-C802800F0ECB}"/>
              </a:ext>
            </a:extLst>
          </p:cNvPr>
          <p:cNvPicPr>
            <a:picLocks noChangeAspect="1"/>
          </p:cNvPicPr>
          <p:nvPr/>
        </p:nvPicPr>
        <p:blipFill>
          <a:blip r:embed="rId7"/>
          <a:stretch>
            <a:fillRect/>
          </a:stretch>
        </p:blipFill>
        <p:spPr>
          <a:xfrm>
            <a:off x="6199122" y="1396287"/>
            <a:ext cx="4073882" cy="782338"/>
          </a:xfrm>
          <a:prstGeom prst="rect">
            <a:avLst/>
          </a:prstGeom>
        </p:spPr>
      </p:pic>
      <p:pic>
        <p:nvPicPr>
          <p:cNvPr id="4" name="図 3">
            <a:extLst>
              <a:ext uri="{FF2B5EF4-FFF2-40B4-BE49-F238E27FC236}">
                <a16:creationId xmlns:a16="http://schemas.microsoft.com/office/drawing/2014/main" id="{D76FC0F3-DA29-04F6-7E3A-BC599AAE8BED}"/>
              </a:ext>
            </a:extLst>
          </p:cNvPr>
          <p:cNvPicPr>
            <a:picLocks noChangeAspect="1"/>
          </p:cNvPicPr>
          <p:nvPr/>
        </p:nvPicPr>
        <p:blipFill>
          <a:blip r:embed="rId8"/>
          <a:stretch>
            <a:fillRect/>
          </a:stretch>
        </p:blipFill>
        <p:spPr>
          <a:xfrm>
            <a:off x="78241" y="1396288"/>
            <a:ext cx="3904488" cy="749808"/>
          </a:xfrm>
          <a:prstGeom prst="rect">
            <a:avLst/>
          </a:prstGeom>
        </p:spPr>
      </p:pic>
      <p:sp>
        <p:nvSpPr>
          <p:cNvPr id="52" name="テキスト ボックス 51">
            <a:extLst>
              <a:ext uri="{FF2B5EF4-FFF2-40B4-BE49-F238E27FC236}">
                <a16:creationId xmlns:a16="http://schemas.microsoft.com/office/drawing/2014/main" id="{AAAD631A-D3B7-40B4-A3DF-7F6204B8D662}"/>
              </a:ext>
            </a:extLst>
          </p:cNvPr>
          <p:cNvSpPr txBox="1"/>
          <p:nvPr/>
        </p:nvSpPr>
        <p:spPr>
          <a:xfrm>
            <a:off x="9184712" y="6648944"/>
            <a:ext cx="31035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Made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in</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service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err="1">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Co.,Ltd</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5">
            <a:extLst>
              <a:ext uri="{FF2B5EF4-FFF2-40B4-BE49-F238E27FC236}">
                <a16:creationId xmlns:a16="http://schemas.microsoft.com/office/drawing/2014/main" id="{8B010D2E-B4DC-44C1-914D-388D3B94C0A8}"/>
              </a:ext>
            </a:extLst>
          </p:cNvPr>
          <p:cNvSpPr>
            <a:spLocks noGrp="1"/>
          </p:cNvSpPr>
          <p:nvPr>
            <p:ph type="sldNum" sz="quarter" idx="12"/>
          </p:nvPr>
        </p:nvSpPr>
        <p:spPr>
          <a:xfrm>
            <a:off x="4724400" y="6638548"/>
            <a:ext cx="2743200" cy="230832"/>
          </a:xfrm>
        </p:spPr>
        <p:txBody>
          <a:bodyP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EC20A095-7C5E-4E74-AD02-A82EEB9F46EC}"/>
              </a:ext>
            </a:extLst>
          </p:cNvPr>
          <p:cNvSpPr txBox="1"/>
          <p:nvPr/>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
        <p:nvSpPr>
          <p:cNvPr id="14" name="テキスト ボックス 13">
            <a:extLst>
              <a:ext uri="{FF2B5EF4-FFF2-40B4-BE49-F238E27FC236}">
                <a16:creationId xmlns:a16="http://schemas.microsoft.com/office/drawing/2014/main" id="{CE38DF9C-7ADC-F50A-FC3C-D143A3F76F54}"/>
              </a:ext>
            </a:extLst>
          </p:cNvPr>
          <p:cNvSpPr txBox="1"/>
          <p:nvPr/>
        </p:nvSpPr>
        <p:spPr>
          <a:xfrm>
            <a:off x="195229" y="87781"/>
            <a:ext cx="230063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新台設定投入状況と考察</a:t>
            </a:r>
          </a:p>
        </p:txBody>
      </p:sp>
      <p:sp>
        <p:nvSpPr>
          <p:cNvPr id="2" name="タイトル 9">
            <a:extLst>
              <a:ext uri="{FF2B5EF4-FFF2-40B4-BE49-F238E27FC236}">
                <a16:creationId xmlns:a16="http://schemas.microsoft.com/office/drawing/2014/main" id="{9A9ADCFB-120D-F9BF-C59A-59F11E253C4F}"/>
              </a:ext>
            </a:extLst>
          </p:cNvPr>
          <p:cNvSpPr txBox="1">
            <a:spLocks/>
          </p:cNvSpPr>
          <p:nvPr/>
        </p:nvSpPr>
        <p:spPr>
          <a:xfrm>
            <a:off x="118082" y="430888"/>
            <a:ext cx="7528588" cy="535531"/>
          </a:xfrm>
          <a:prstGeom prst="rect">
            <a:avLst/>
          </a:prstGeom>
        </p:spPr>
        <p:txBody>
          <a:bodyPr wrap="square">
            <a:spAutoFit/>
          </a:bodyPr>
          <a:lstStyle>
            <a:lvl1pPr algn="l" defTabSz="914400" rtl="0" eaLnBrk="1" latinLnBrk="0" hangingPunct="1">
              <a:lnSpc>
                <a:spcPct val="90000"/>
              </a:lnSpc>
              <a:spcBef>
                <a:spcPct val="0"/>
              </a:spcBef>
              <a:buNone/>
              <a:defRPr kumimoji="1" sz="2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 </a:t>
            </a:r>
            <a:r>
              <a:rPr kumimoji="1" lang="ja-JP" altLang="en-US" sz="3200" b="0" i="0" u="none" strike="noStrike" kern="1200" cap="none" spc="0" normalizeH="0" baseline="0" noProof="0" dirty="0">
                <a:ln>
                  <a:noFill/>
                </a:ln>
                <a:solidFill>
                  <a:srgbClr val="FF0000"/>
                </a:solidFill>
                <a:effectLst/>
                <a:uLnTx/>
                <a:uFillTx/>
                <a:latin typeface="Arial"/>
                <a:ea typeface="Meiryo UI"/>
                <a:cs typeface="+mj-cs"/>
              </a:rPr>
              <a:t>最新機 </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設定投入状況／実績値≫</a:t>
            </a:r>
          </a:p>
        </p:txBody>
      </p:sp>
      <p:pic>
        <p:nvPicPr>
          <p:cNvPr id="3" name="図 2">
            <a:extLst>
              <a:ext uri="{FF2B5EF4-FFF2-40B4-BE49-F238E27FC236}">
                <a16:creationId xmlns:a16="http://schemas.microsoft.com/office/drawing/2014/main" id="{30CAAA7F-2278-F6A7-CC6E-473899FBB514}"/>
              </a:ext>
            </a:extLst>
          </p:cNvPr>
          <p:cNvPicPr>
            <a:picLocks noChangeAspect="1"/>
          </p:cNvPicPr>
          <p:nvPr/>
        </p:nvPicPr>
        <p:blipFill>
          <a:blip r:embed="rId9"/>
          <a:stretch>
            <a:fillRect/>
          </a:stretch>
        </p:blipFill>
        <p:spPr>
          <a:xfrm>
            <a:off x="10812730" y="15866"/>
            <a:ext cx="1365622" cy="518205"/>
          </a:xfrm>
          <a:prstGeom prst="rect">
            <a:avLst/>
          </a:prstGeom>
        </p:spPr>
      </p:pic>
      <p:sp>
        <p:nvSpPr>
          <p:cNvPr id="10" name="テキスト ボックス 9">
            <a:extLst>
              <a:ext uri="{FF2B5EF4-FFF2-40B4-BE49-F238E27FC236}">
                <a16:creationId xmlns:a16="http://schemas.microsoft.com/office/drawing/2014/main" id="{9C3F5B0D-AFCD-C608-C888-31D918A84173}"/>
              </a:ext>
            </a:extLst>
          </p:cNvPr>
          <p:cNvSpPr txBox="1"/>
          <p:nvPr/>
        </p:nvSpPr>
        <p:spPr>
          <a:xfrm>
            <a:off x="9184712" y="6648944"/>
            <a:ext cx="31035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Made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in</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service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err="1">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Co.,Ltd</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5">
            <a:extLst>
              <a:ext uri="{FF2B5EF4-FFF2-40B4-BE49-F238E27FC236}">
                <a16:creationId xmlns:a16="http://schemas.microsoft.com/office/drawing/2014/main" id="{5FB153FB-84F6-FEC5-8334-43FA72F9C27F}"/>
              </a:ext>
            </a:extLst>
          </p:cNvPr>
          <p:cNvSpPr txBox="1">
            <a:spLocks/>
          </p:cNvSpPr>
          <p:nvPr/>
        </p:nvSpPr>
        <p:spPr>
          <a:xfrm>
            <a:off x="5128485" y="7091077"/>
            <a:ext cx="2743200" cy="230832"/>
          </a:xfrm>
          <a:prstGeom prst="rect">
            <a:avLst/>
          </a:prstGeom>
        </p:spPr>
        <p:txBody>
          <a:bodyPr vert="horz" lIns="91440" tIns="45720" rIns="91440" bIns="45720" rtlCol="0" anchor="ctr"/>
          <a:lstStyle>
            <a:defPPr>
              <a:defRPr lang="ja-JP"/>
            </a:defPPr>
            <a:lvl1pPr marL="0" algn="r" defTabSz="914400" rtl="0" eaLnBrk="1" latinLnBrk="0" hangingPunct="1">
              <a:defRPr kumimoji="1"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6AAAAFC3-FC57-7D2E-54D0-FF9B7B40857B}"/>
              </a:ext>
            </a:extLst>
          </p:cNvPr>
          <p:cNvSpPr txBox="1"/>
          <p:nvPr/>
        </p:nvSpPr>
        <p:spPr>
          <a:xfrm>
            <a:off x="6737040" y="7023653"/>
            <a:ext cx="22692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本レポートのすべての内容は転載・転用禁止です。</a:t>
            </a:r>
          </a:p>
        </p:txBody>
      </p:sp>
      <p:sp>
        <p:nvSpPr>
          <p:cNvPr id="12" name="テキスト ボックス 11">
            <a:extLst>
              <a:ext uri="{FF2B5EF4-FFF2-40B4-BE49-F238E27FC236}">
                <a16:creationId xmlns:a16="http://schemas.microsoft.com/office/drawing/2014/main" id="{1C01E628-F88C-FCD2-4F45-551EDFE31B1A}"/>
              </a:ext>
            </a:extLst>
          </p:cNvPr>
          <p:cNvSpPr txBox="1"/>
          <p:nvPr/>
        </p:nvSpPr>
        <p:spPr>
          <a:xfrm>
            <a:off x="4660360" y="853893"/>
            <a:ext cx="26576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集計期間　導入～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24/1/8</a:t>
            </a:r>
          </a:p>
        </p:txBody>
      </p:sp>
      <p:sp>
        <p:nvSpPr>
          <p:cNvPr id="18" name="テキスト ボックス 17">
            <a:extLst>
              <a:ext uri="{FF2B5EF4-FFF2-40B4-BE49-F238E27FC236}">
                <a16:creationId xmlns:a16="http://schemas.microsoft.com/office/drawing/2014/main" id="{E07CF985-BB96-77E4-90F0-E4DE18FFE276}"/>
              </a:ext>
            </a:extLst>
          </p:cNvPr>
          <p:cNvSpPr txBox="1"/>
          <p:nvPr/>
        </p:nvSpPr>
        <p:spPr>
          <a:xfrm>
            <a:off x="2749635" y="4494856"/>
            <a:ext cx="5809079" cy="2018659"/>
          </a:xfrm>
          <a:prstGeom prst="rect">
            <a:avLst/>
          </a:prstGeom>
          <a:noFill/>
          <a:ln>
            <a:solidFill>
              <a:schemeClr val="bg1">
                <a:lumMod val="6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チバリヨ</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設定②などは大きく暴れているが、設定①は公表値付近の数値。抜け暴れはしていない。</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6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サラリーマン金太郎</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設定①の出玉率は多少</a:t>
            </a:r>
            <a:r>
              <a:rPr lang="en-US" altLang="ja-JP" sz="1200" b="1" dirty="0">
                <a:solidFill>
                  <a:prstClr val="black"/>
                </a:solidFill>
                <a:latin typeface="Meiryo UI" panose="020B0604030504040204" pitchFamily="50" charset="-128"/>
                <a:ea typeface="Meiryo UI" panose="020B0604030504040204" pitchFamily="50" charset="-128"/>
              </a:rPr>
              <a:t>(0.3%)</a:t>
            </a:r>
            <a:r>
              <a:rPr lang="ja-JP" altLang="en-US" sz="1200" b="1" dirty="0">
                <a:solidFill>
                  <a:prstClr val="black"/>
                </a:solidFill>
                <a:latin typeface="Meiryo UI" panose="020B0604030504040204" pitchFamily="50" charset="-128"/>
                <a:ea typeface="Meiryo UI" panose="020B0604030504040204" pitchFamily="50" charset="-128"/>
              </a:rPr>
              <a:t>甘く</a:t>
            </a:r>
            <a:r>
              <a:rPr lang="en-US" altLang="ja-JP" sz="1200" b="1" dirty="0">
                <a:solidFill>
                  <a:prstClr val="black"/>
                </a:solidFill>
                <a:latin typeface="Meiryo UI" panose="020B0604030504040204" pitchFamily="50" charset="-128"/>
                <a:ea typeface="Meiryo UI" panose="020B0604030504040204" pitchFamily="50" charset="-128"/>
              </a:rPr>
              <a:t>98</a:t>
            </a:r>
            <a:r>
              <a:rPr lang="ja-JP" altLang="en-US" sz="1200" b="1" dirty="0">
                <a:solidFill>
                  <a:prstClr val="black"/>
                </a:solidFill>
                <a:latin typeface="Meiryo UI" panose="020B0604030504040204" pitchFamily="50" charset="-128"/>
                <a:ea typeface="Meiryo UI" panose="020B0604030504040204" pitchFamily="50" charset="-128"/>
              </a:rPr>
              <a:t>％台となった。コイン単価は０</a:t>
            </a: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３円程低い数</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値を推移している。</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試行回数の分もあるが、設定②～④は下振れした数値をマークした。</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稼働は約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21,700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枚と好調となっている。</a:t>
            </a:r>
            <a:endPar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四角形: 角を丸くする 39">
            <a:extLst>
              <a:ext uri="{FF2B5EF4-FFF2-40B4-BE49-F238E27FC236}">
                <a16:creationId xmlns:a16="http://schemas.microsoft.com/office/drawing/2014/main" id="{4EC2AAEE-3FC9-AA57-EC6F-231AD3B0AE34}"/>
              </a:ext>
            </a:extLst>
          </p:cNvPr>
          <p:cNvSpPr/>
          <p:nvPr/>
        </p:nvSpPr>
        <p:spPr>
          <a:xfrm>
            <a:off x="7532038" y="3830668"/>
            <a:ext cx="1364007" cy="270553"/>
          </a:xfrm>
          <a:prstGeom prst="roundRect">
            <a:avLst/>
          </a:prstGeom>
          <a:solidFill>
            <a:srgbClr val="FF505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lumMod val="75000"/>
                    <a:lumOff val="25000"/>
                  </a:schemeClr>
                </a:solidFill>
                <a:effectLst/>
                <a:uLnTx/>
                <a:uFillTx/>
                <a:latin typeface="Meiryo UI" panose="020B0604030504040204" pitchFamily="50" charset="-128"/>
                <a:ea typeface="Meiryo UI" panose="020B0604030504040204" pitchFamily="50" charset="-128"/>
                <a:cs typeface="+mn-cs"/>
              </a:rPr>
              <a:t>公表値より低い</a:t>
            </a:r>
          </a:p>
        </p:txBody>
      </p:sp>
      <p:sp>
        <p:nvSpPr>
          <p:cNvPr id="22" name="四角形: 角を丸くする 21">
            <a:extLst>
              <a:ext uri="{FF2B5EF4-FFF2-40B4-BE49-F238E27FC236}">
                <a16:creationId xmlns:a16="http://schemas.microsoft.com/office/drawing/2014/main" id="{CED4D968-8A22-72C6-BC29-FF00CED679B1}"/>
              </a:ext>
            </a:extLst>
          </p:cNvPr>
          <p:cNvSpPr/>
          <p:nvPr/>
        </p:nvSpPr>
        <p:spPr>
          <a:xfrm>
            <a:off x="4125923" y="3765370"/>
            <a:ext cx="1110783" cy="299178"/>
          </a:xfrm>
          <a:prstGeom prst="roundRect">
            <a:avLst/>
          </a:prstGeom>
          <a:solidFill>
            <a:srgbClr val="FF505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lumMod val="75000"/>
                    <a:lumOff val="25000"/>
                  </a:schemeClr>
                </a:solidFill>
                <a:effectLst/>
                <a:uLnTx/>
                <a:uFillTx/>
                <a:latin typeface="Meiryo UI" panose="020B0604030504040204" pitchFamily="50" charset="-128"/>
                <a:ea typeface="Meiryo UI" panose="020B0604030504040204" pitchFamily="50" charset="-128"/>
                <a:cs typeface="+mn-cs"/>
              </a:rPr>
              <a:t>甘く推移</a:t>
            </a:r>
          </a:p>
        </p:txBody>
      </p:sp>
      <p:cxnSp>
        <p:nvCxnSpPr>
          <p:cNvPr id="30" name="直線矢印コネクタ 29">
            <a:extLst>
              <a:ext uri="{FF2B5EF4-FFF2-40B4-BE49-F238E27FC236}">
                <a16:creationId xmlns:a16="http://schemas.microsoft.com/office/drawing/2014/main" id="{9AE4C5B4-A237-FE56-C4A6-CCA88EAD678A}"/>
              </a:ext>
            </a:extLst>
          </p:cNvPr>
          <p:cNvCxnSpPr>
            <a:cxnSpLocks/>
            <a:stCxn id="22" idx="1"/>
          </p:cNvCxnSpPr>
          <p:nvPr/>
        </p:nvCxnSpPr>
        <p:spPr>
          <a:xfrm flipH="1" flipV="1">
            <a:off x="3570262" y="2859550"/>
            <a:ext cx="555661" cy="1055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1FF0213F-2628-0906-2F48-1902E4395051}"/>
              </a:ext>
            </a:extLst>
          </p:cNvPr>
          <p:cNvPicPr>
            <a:picLocks noChangeAspect="1"/>
          </p:cNvPicPr>
          <p:nvPr/>
        </p:nvPicPr>
        <p:blipFill>
          <a:blip r:embed="rId10"/>
          <a:stretch>
            <a:fillRect/>
          </a:stretch>
        </p:blipFill>
        <p:spPr>
          <a:xfrm>
            <a:off x="3113979" y="2535051"/>
            <a:ext cx="408467" cy="324500"/>
          </a:xfrm>
          <a:prstGeom prst="rect">
            <a:avLst/>
          </a:prstGeom>
        </p:spPr>
      </p:pic>
      <p:cxnSp>
        <p:nvCxnSpPr>
          <p:cNvPr id="24" name="直線矢印コネクタ 23">
            <a:extLst>
              <a:ext uri="{FF2B5EF4-FFF2-40B4-BE49-F238E27FC236}">
                <a16:creationId xmlns:a16="http://schemas.microsoft.com/office/drawing/2014/main" id="{9EF57A58-B680-255E-748C-659484A374B6}"/>
              </a:ext>
            </a:extLst>
          </p:cNvPr>
          <p:cNvCxnSpPr>
            <a:cxnSpLocks/>
          </p:cNvCxnSpPr>
          <p:nvPr/>
        </p:nvCxnSpPr>
        <p:spPr>
          <a:xfrm flipH="1" flipV="1">
            <a:off x="7387628" y="2716040"/>
            <a:ext cx="151507" cy="11281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9AA28F35-58A9-329A-1604-4F175C74E060}"/>
              </a:ext>
            </a:extLst>
          </p:cNvPr>
          <p:cNvSpPr/>
          <p:nvPr/>
        </p:nvSpPr>
        <p:spPr>
          <a:xfrm>
            <a:off x="6185711" y="2562131"/>
            <a:ext cx="1204134" cy="143747"/>
          </a:xfrm>
          <a:prstGeom prst="rect">
            <a:avLst/>
          </a:prstGeom>
          <a:solidFill>
            <a:srgbClr val="FF8265">
              <a:alpha val="20000"/>
            </a:srgbClr>
          </a:solidFill>
          <a:ln w="1905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ゴシック" panose="020B0609070205080204" pitchFamily="49" charset="-128"/>
              <a:cs typeface="+mn-cs"/>
            </a:endParaRPr>
          </a:p>
        </p:txBody>
      </p:sp>
      <p:sp>
        <p:nvSpPr>
          <p:cNvPr id="8" name="正方形/長方形 7">
            <a:extLst>
              <a:ext uri="{FF2B5EF4-FFF2-40B4-BE49-F238E27FC236}">
                <a16:creationId xmlns:a16="http://schemas.microsoft.com/office/drawing/2014/main" id="{B31E45B2-4EDE-5725-CD70-694D1E75B4C7}"/>
              </a:ext>
            </a:extLst>
          </p:cNvPr>
          <p:cNvSpPr/>
          <p:nvPr/>
        </p:nvSpPr>
        <p:spPr>
          <a:xfrm>
            <a:off x="9209314" y="2537248"/>
            <a:ext cx="413658" cy="140637"/>
          </a:xfrm>
          <a:prstGeom prst="rect">
            <a:avLst/>
          </a:prstGeom>
          <a:solidFill>
            <a:srgbClr val="FF8265">
              <a:alpha val="20000"/>
            </a:srgbClr>
          </a:solidFill>
          <a:ln w="1905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ゴシック" panose="020B0609070205080204" pitchFamily="49" charset="-128"/>
              <a:cs typeface="+mn-cs"/>
            </a:endParaRPr>
          </a:p>
        </p:txBody>
      </p:sp>
      <p:cxnSp>
        <p:nvCxnSpPr>
          <p:cNvPr id="13" name="直線矢印コネクタ 12">
            <a:extLst>
              <a:ext uri="{FF2B5EF4-FFF2-40B4-BE49-F238E27FC236}">
                <a16:creationId xmlns:a16="http://schemas.microsoft.com/office/drawing/2014/main" id="{6190F241-196C-3FA4-80B9-4E0830F4C30F}"/>
              </a:ext>
            </a:extLst>
          </p:cNvPr>
          <p:cNvCxnSpPr>
            <a:cxnSpLocks/>
          </p:cNvCxnSpPr>
          <p:nvPr/>
        </p:nvCxnSpPr>
        <p:spPr>
          <a:xfrm flipV="1">
            <a:off x="8895184" y="2724539"/>
            <a:ext cx="332792" cy="11974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83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9C3EC8CD-8AEA-4431-1BD3-B99F30B0340C}"/>
              </a:ext>
            </a:extLst>
          </p:cNvPr>
          <p:cNvSpPr/>
          <p:nvPr/>
        </p:nvSpPr>
        <p:spPr>
          <a:xfrm>
            <a:off x="-13648" y="434233"/>
            <a:ext cx="12192000" cy="6419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9" name="図 8">
            <a:extLst>
              <a:ext uri="{FF2B5EF4-FFF2-40B4-BE49-F238E27FC236}">
                <a16:creationId xmlns:a16="http://schemas.microsoft.com/office/drawing/2014/main" id="{FA3D5EB7-BB07-6DDD-BF52-6EE26CD5D425}"/>
              </a:ext>
            </a:extLst>
          </p:cNvPr>
          <p:cNvPicPr>
            <a:picLocks noChangeAspect="1"/>
          </p:cNvPicPr>
          <p:nvPr/>
        </p:nvPicPr>
        <p:blipFill>
          <a:blip r:embed="rId3"/>
          <a:stretch>
            <a:fillRect/>
          </a:stretch>
        </p:blipFill>
        <p:spPr>
          <a:xfrm>
            <a:off x="104400" y="2199600"/>
            <a:ext cx="5885974" cy="1538288"/>
          </a:xfrm>
          <a:prstGeom prst="rect">
            <a:avLst/>
          </a:prstGeom>
        </p:spPr>
      </p:pic>
      <p:pic>
        <p:nvPicPr>
          <p:cNvPr id="31" name="図 30">
            <a:extLst>
              <a:ext uri="{FF2B5EF4-FFF2-40B4-BE49-F238E27FC236}">
                <a16:creationId xmlns:a16="http://schemas.microsoft.com/office/drawing/2014/main" id="{CFB0BD06-1A56-2601-B639-D03BDDD7330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7962323" y="434232"/>
            <a:ext cx="4224077" cy="6419759"/>
          </a:xfrm>
          <a:prstGeom prst="rect">
            <a:avLst/>
          </a:prstGeom>
          <a:solidFill>
            <a:schemeClr val="bg1"/>
          </a:solidFill>
        </p:spPr>
      </p:pic>
      <p:pic>
        <p:nvPicPr>
          <p:cNvPr id="5" name="図 4">
            <a:extLst>
              <a:ext uri="{FF2B5EF4-FFF2-40B4-BE49-F238E27FC236}">
                <a16:creationId xmlns:a16="http://schemas.microsoft.com/office/drawing/2014/main" id="{5D55CBE3-814F-C2B7-CC8A-8534CB393FF8}"/>
              </a:ext>
            </a:extLst>
          </p:cNvPr>
          <p:cNvPicPr>
            <a:picLocks noChangeAspect="1"/>
          </p:cNvPicPr>
          <p:nvPr/>
        </p:nvPicPr>
        <p:blipFill>
          <a:blip r:embed="rId6"/>
          <a:stretch>
            <a:fillRect/>
          </a:stretch>
        </p:blipFill>
        <p:spPr>
          <a:xfrm>
            <a:off x="111600" y="1393200"/>
            <a:ext cx="3904488" cy="749808"/>
          </a:xfrm>
          <a:prstGeom prst="rect">
            <a:avLst/>
          </a:prstGeom>
        </p:spPr>
      </p:pic>
      <p:sp>
        <p:nvSpPr>
          <p:cNvPr id="6" name="スライド番号プレースホルダー 5">
            <a:extLst>
              <a:ext uri="{FF2B5EF4-FFF2-40B4-BE49-F238E27FC236}">
                <a16:creationId xmlns:a16="http://schemas.microsoft.com/office/drawing/2014/main" id="{8B010D2E-B4DC-44C1-914D-388D3B94C0A8}"/>
              </a:ext>
            </a:extLst>
          </p:cNvPr>
          <p:cNvSpPr>
            <a:spLocks noGrp="1"/>
          </p:cNvSpPr>
          <p:nvPr>
            <p:ph type="sldNum" sz="quarter" idx="12"/>
          </p:nvPr>
        </p:nvSpPr>
        <p:spPr>
          <a:xfrm>
            <a:off x="5806768" y="6577398"/>
            <a:ext cx="551167"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EC20A095-7C5E-4E74-AD02-A82EEB9F46EC}"/>
              </a:ext>
            </a:extLst>
          </p:cNvPr>
          <p:cNvSpPr txBox="1"/>
          <p:nvPr/>
        </p:nvSpPr>
        <p:spPr>
          <a:xfrm>
            <a:off x="6610116" y="6652756"/>
            <a:ext cx="2887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本レポートのすべての内容、テキスト、画像などは転載禁止です。</a:t>
            </a:r>
          </a:p>
        </p:txBody>
      </p:sp>
      <p:sp>
        <p:nvSpPr>
          <p:cNvPr id="14" name="テキスト ボックス 13">
            <a:extLst>
              <a:ext uri="{FF2B5EF4-FFF2-40B4-BE49-F238E27FC236}">
                <a16:creationId xmlns:a16="http://schemas.microsoft.com/office/drawing/2014/main" id="{CE38DF9C-7ADC-F50A-FC3C-D143A3F76F54}"/>
              </a:ext>
            </a:extLst>
          </p:cNvPr>
          <p:cNvSpPr txBox="1"/>
          <p:nvPr/>
        </p:nvSpPr>
        <p:spPr>
          <a:xfrm>
            <a:off x="195229" y="87781"/>
            <a:ext cx="230063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新台設定投入状況と考察</a:t>
            </a:r>
          </a:p>
        </p:txBody>
      </p:sp>
      <p:sp>
        <p:nvSpPr>
          <p:cNvPr id="2" name="タイトル 9">
            <a:extLst>
              <a:ext uri="{FF2B5EF4-FFF2-40B4-BE49-F238E27FC236}">
                <a16:creationId xmlns:a16="http://schemas.microsoft.com/office/drawing/2014/main" id="{9A9ADCFB-120D-F9BF-C59A-59F11E253C4F}"/>
              </a:ext>
            </a:extLst>
          </p:cNvPr>
          <p:cNvSpPr txBox="1">
            <a:spLocks/>
          </p:cNvSpPr>
          <p:nvPr/>
        </p:nvSpPr>
        <p:spPr>
          <a:xfrm>
            <a:off x="118082" y="430888"/>
            <a:ext cx="7528588" cy="535531"/>
          </a:xfrm>
          <a:prstGeom prst="rect">
            <a:avLst/>
          </a:prstGeom>
        </p:spPr>
        <p:txBody>
          <a:bodyPr wrap="square">
            <a:spAutoFit/>
          </a:bodyPr>
          <a:lstStyle>
            <a:lvl1pPr algn="l" defTabSz="914400" rtl="0" eaLnBrk="1" latinLnBrk="0" hangingPunct="1">
              <a:lnSpc>
                <a:spcPct val="90000"/>
              </a:lnSpc>
              <a:spcBef>
                <a:spcPct val="0"/>
              </a:spcBef>
              <a:buNone/>
              <a:defRPr kumimoji="1" sz="2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 </a:t>
            </a:r>
            <a:r>
              <a:rPr kumimoji="1" lang="ja-JP" altLang="en-US" sz="3200" b="0" i="0" u="none" strike="noStrike" kern="1200" cap="none" spc="0" normalizeH="0" baseline="0" noProof="0" dirty="0">
                <a:ln>
                  <a:noFill/>
                </a:ln>
                <a:solidFill>
                  <a:srgbClr val="FF0000"/>
                </a:solidFill>
                <a:effectLst/>
                <a:uLnTx/>
                <a:uFillTx/>
                <a:latin typeface="Arial"/>
                <a:ea typeface="Meiryo UI"/>
                <a:cs typeface="+mj-cs"/>
              </a:rPr>
              <a:t>最新機 </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設定投入状況／実績値≫</a:t>
            </a:r>
          </a:p>
        </p:txBody>
      </p:sp>
      <p:pic>
        <p:nvPicPr>
          <p:cNvPr id="3" name="図 2">
            <a:extLst>
              <a:ext uri="{FF2B5EF4-FFF2-40B4-BE49-F238E27FC236}">
                <a16:creationId xmlns:a16="http://schemas.microsoft.com/office/drawing/2014/main" id="{30CAAA7F-2278-F6A7-CC6E-473899FBB514}"/>
              </a:ext>
            </a:extLst>
          </p:cNvPr>
          <p:cNvPicPr>
            <a:picLocks noChangeAspect="1"/>
          </p:cNvPicPr>
          <p:nvPr/>
        </p:nvPicPr>
        <p:blipFill>
          <a:blip r:embed="rId7"/>
          <a:stretch>
            <a:fillRect/>
          </a:stretch>
        </p:blipFill>
        <p:spPr>
          <a:xfrm>
            <a:off x="10812730" y="15866"/>
            <a:ext cx="1365622" cy="518205"/>
          </a:xfrm>
          <a:prstGeom prst="rect">
            <a:avLst/>
          </a:prstGeom>
        </p:spPr>
      </p:pic>
      <p:sp>
        <p:nvSpPr>
          <p:cNvPr id="11" name="スライド番号プレースホルダー 5">
            <a:extLst>
              <a:ext uri="{FF2B5EF4-FFF2-40B4-BE49-F238E27FC236}">
                <a16:creationId xmlns:a16="http://schemas.microsoft.com/office/drawing/2014/main" id="{5FB153FB-84F6-FEC5-8334-43FA72F9C27F}"/>
              </a:ext>
            </a:extLst>
          </p:cNvPr>
          <p:cNvSpPr txBox="1">
            <a:spLocks/>
          </p:cNvSpPr>
          <p:nvPr/>
        </p:nvSpPr>
        <p:spPr>
          <a:xfrm>
            <a:off x="5128485" y="7091077"/>
            <a:ext cx="2743200" cy="230832"/>
          </a:xfrm>
          <a:prstGeom prst="rect">
            <a:avLst/>
          </a:prstGeom>
        </p:spPr>
        <p:txBody>
          <a:bodyPr vert="horz" lIns="91440" tIns="45720" rIns="91440" bIns="45720" rtlCol="0" anchor="ctr"/>
          <a:lstStyle>
            <a:defPPr>
              <a:defRPr lang="ja-JP"/>
            </a:defPPr>
            <a:lvl1pPr marL="0" algn="r" defTabSz="914400" rtl="0" eaLnBrk="1" latinLnBrk="0" hangingPunct="1">
              <a:defRPr kumimoji="1"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6AAAAFC3-FC57-7D2E-54D0-FF9B7B40857B}"/>
              </a:ext>
            </a:extLst>
          </p:cNvPr>
          <p:cNvSpPr txBox="1"/>
          <p:nvPr/>
        </p:nvSpPr>
        <p:spPr>
          <a:xfrm>
            <a:off x="6737040" y="7023653"/>
            <a:ext cx="22692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本レポートのすべての内容は転載・転用禁止です。</a:t>
            </a:r>
          </a:p>
        </p:txBody>
      </p:sp>
      <p:sp>
        <p:nvSpPr>
          <p:cNvPr id="12" name="テキスト ボックス 11">
            <a:extLst>
              <a:ext uri="{FF2B5EF4-FFF2-40B4-BE49-F238E27FC236}">
                <a16:creationId xmlns:a16="http://schemas.microsoft.com/office/drawing/2014/main" id="{1C01E628-F88C-FCD2-4F45-551EDFE31B1A}"/>
              </a:ext>
            </a:extLst>
          </p:cNvPr>
          <p:cNvSpPr txBox="1"/>
          <p:nvPr/>
        </p:nvSpPr>
        <p:spPr>
          <a:xfrm>
            <a:off x="4660360" y="853893"/>
            <a:ext cx="26576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集計期間　導入～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lang="en-US" altLang="ja-JP" sz="1200" dirty="0">
                <a:solidFill>
                  <a:prstClr val="black"/>
                </a:solidFill>
                <a:latin typeface="Meiryo UI" panose="020B0604030504040204" pitchFamily="50" charset="-128"/>
                <a:ea typeface="Meiryo UI" panose="020B0604030504040204" pitchFamily="50" charset="-128"/>
              </a:rPr>
              <a:t>8</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1200" dirty="0">
                <a:solidFill>
                  <a:prstClr val="black"/>
                </a:solidFill>
                <a:latin typeface="Meiryo UI" panose="020B0604030504040204" pitchFamily="50" charset="-128"/>
                <a:ea typeface="Meiryo UI" panose="020B0604030504040204" pitchFamily="50" charset="-128"/>
              </a:rPr>
              <a:t>7</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E07CF985-BB96-77E4-90F0-E4DE18FFE276}"/>
              </a:ext>
            </a:extLst>
          </p:cNvPr>
          <p:cNvSpPr txBox="1"/>
          <p:nvPr/>
        </p:nvSpPr>
        <p:spPr>
          <a:xfrm>
            <a:off x="780678" y="5160474"/>
            <a:ext cx="10603345" cy="1267485"/>
          </a:xfrm>
          <a:prstGeom prst="rect">
            <a:avLst/>
          </a:prstGeom>
          <a:noFill/>
          <a:ln>
            <a:solidFill>
              <a:schemeClr val="bg1">
                <a:lumMod val="6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桃太郎電鉄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ja-JP" altLang="en-US" sz="1600" b="1" dirty="0">
                <a:solidFill>
                  <a:prstClr val="black"/>
                </a:solidFill>
                <a:latin typeface="Meiryo UI" panose="020B0604030504040204" pitchFamily="50" charset="-128"/>
                <a:ea typeface="Meiryo UI" panose="020B0604030504040204" pitchFamily="50" charset="-128"/>
              </a:rPr>
              <a:t>　　稼働は申し分ないが疑似</a:t>
            </a:r>
            <a:r>
              <a:rPr lang="en-US" altLang="ja-JP" sz="1600" b="1" dirty="0">
                <a:solidFill>
                  <a:prstClr val="black"/>
                </a:solidFill>
                <a:latin typeface="Meiryo UI" panose="020B0604030504040204" pitchFamily="50" charset="-128"/>
                <a:ea typeface="Meiryo UI" panose="020B0604030504040204" pitchFamily="50" charset="-128"/>
              </a:rPr>
              <a:t>A</a:t>
            </a:r>
            <a:r>
              <a:rPr lang="ja-JP" altLang="en-US" sz="1600" b="1" dirty="0">
                <a:solidFill>
                  <a:prstClr val="black"/>
                </a:solidFill>
                <a:latin typeface="Meiryo UI" panose="020B0604030504040204" pitchFamily="50" charset="-128"/>
                <a:ea typeface="Meiryo UI" panose="020B0604030504040204" pitchFamily="50" charset="-128"/>
              </a:rPr>
              <a:t>タイプということもあり、現状</a:t>
            </a:r>
            <a:r>
              <a:rPr lang="en-US" altLang="ja-JP" sz="1600" b="1" dirty="0">
                <a:solidFill>
                  <a:prstClr val="black"/>
                </a:solidFill>
                <a:latin typeface="Meiryo UI" panose="020B0604030504040204" pitchFamily="50" charset="-128"/>
                <a:ea typeface="Meiryo UI" panose="020B0604030504040204" pitchFamily="50" charset="-128"/>
              </a:rPr>
              <a:t>100</a:t>
            </a:r>
            <a:r>
              <a:rPr lang="ja-JP" altLang="en-US" sz="1600" b="1" dirty="0">
                <a:solidFill>
                  <a:prstClr val="black"/>
                </a:solidFill>
                <a:latin typeface="Meiryo UI" panose="020B0604030504040204" pitchFamily="50" charset="-128"/>
                <a:ea typeface="Meiryo UI" panose="020B0604030504040204" pitchFamily="50" charset="-128"/>
              </a:rPr>
              <a:t>％超えの甘さが目立つ動き。</a:t>
            </a:r>
            <a:endParaRPr lang="en-US" altLang="ja-JP" sz="16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　　設定は①がメインに</a:t>
            </a:r>
            <a:r>
              <a:rPr lang="en-US" altLang="ja-JP" sz="1600" b="1" dirty="0">
                <a:solidFill>
                  <a:prstClr val="black"/>
                </a:solidFill>
                <a:latin typeface="Meiryo UI" panose="020B0604030504040204" pitchFamily="50" charset="-128"/>
                <a:ea typeface="Meiryo UI" panose="020B0604030504040204" pitchFamily="50" charset="-128"/>
              </a:rPr>
              <a:t>3</a:t>
            </a:r>
            <a:r>
              <a:rPr lang="ja-JP" altLang="en-US" sz="1600" b="1" dirty="0">
                <a:solidFill>
                  <a:prstClr val="black"/>
                </a:solidFill>
                <a:latin typeface="Meiryo UI" panose="020B0604030504040204" pitchFamily="50" charset="-128"/>
                <a:ea typeface="Meiryo UI" panose="020B0604030504040204" pitchFamily="50" charset="-128"/>
              </a:rPr>
              <a:t>割弱②が使用されている。これだけ甘いと設定①以外当面は使用しにくい状況。</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ED4D968-8A22-72C6-BC29-FF00CED679B1}"/>
              </a:ext>
            </a:extLst>
          </p:cNvPr>
          <p:cNvSpPr/>
          <p:nvPr/>
        </p:nvSpPr>
        <p:spPr>
          <a:xfrm>
            <a:off x="3727282" y="3746897"/>
            <a:ext cx="1047918" cy="299178"/>
          </a:xfrm>
          <a:prstGeom prst="roundRect">
            <a:avLst/>
          </a:prstGeom>
          <a:solidFill>
            <a:srgbClr val="FF505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lumMod val="75000"/>
                    <a:lumOff val="25000"/>
                  </a:schemeClr>
                </a:solidFill>
                <a:effectLst/>
                <a:uLnTx/>
                <a:uFillTx/>
                <a:latin typeface="Meiryo UI" panose="020B0604030504040204" pitchFamily="50" charset="-128"/>
                <a:ea typeface="Meiryo UI" panose="020B0604030504040204" pitchFamily="50" charset="-128"/>
                <a:cs typeface="+mn-cs"/>
              </a:rPr>
              <a:t>甘い</a:t>
            </a:r>
          </a:p>
        </p:txBody>
      </p:sp>
      <p:cxnSp>
        <p:nvCxnSpPr>
          <p:cNvPr id="30" name="直線矢印コネクタ 29">
            <a:extLst>
              <a:ext uri="{FF2B5EF4-FFF2-40B4-BE49-F238E27FC236}">
                <a16:creationId xmlns:a16="http://schemas.microsoft.com/office/drawing/2014/main" id="{9AE4C5B4-A237-FE56-C4A6-CCA88EAD678A}"/>
              </a:ext>
            </a:extLst>
          </p:cNvPr>
          <p:cNvCxnSpPr>
            <a:cxnSpLocks/>
            <a:stCxn id="22" idx="1"/>
            <a:endCxn id="19" idx="3"/>
          </p:cNvCxnSpPr>
          <p:nvPr/>
        </p:nvCxnSpPr>
        <p:spPr>
          <a:xfrm flipH="1" flipV="1">
            <a:off x="3567064" y="2614057"/>
            <a:ext cx="160218" cy="12824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1FF0213F-2628-0906-2F48-1902E4395051}"/>
              </a:ext>
            </a:extLst>
          </p:cNvPr>
          <p:cNvPicPr>
            <a:picLocks noChangeAspect="1"/>
          </p:cNvPicPr>
          <p:nvPr/>
        </p:nvPicPr>
        <p:blipFill>
          <a:blip r:embed="rId8"/>
          <a:stretch>
            <a:fillRect/>
          </a:stretch>
        </p:blipFill>
        <p:spPr>
          <a:xfrm>
            <a:off x="3123446" y="2515775"/>
            <a:ext cx="443618" cy="196564"/>
          </a:xfrm>
          <a:prstGeom prst="rect">
            <a:avLst/>
          </a:prstGeom>
        </p:spPr>
      </p:pic>
      <p:sp>
        <p:nvSpPr>
          <p:cNvPr id="13" name="テキスト ボックス 12">
            <a:extLst>
              <a:ext uri="{FF2B5EF4-FFF2-40B4-BE49-F238E27FC236}">
                <a16:creationId xmlns:a16="http://schemas.microsoft.com/office/drawing/2014/main" id="{07C57733-A427-8252-CDFF-E902A88350E0}"/>
              </a:ext>
            </a:extLst>
          </p:cNvPr>
          <p:cNvSpPr txBox="1"/>
          <p:nvPr/>
        </p:nvSpPr>
        <p:spPr>
          <a:xfrm>
            <a:off x="9184712" y="6637221"/>
            <a:ext cx="31035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Made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in</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service</a:t>
            </a:r>
            <a:r>
              <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err="1">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Co.,Ltd</a:t>
            </a:r>
            <a:r>
              <a:rPr kumimoji="1" lang="en-US" altLang="ja-JP"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9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26" name="スライド番号プレースホルダー 5">
            <a:extLst>
              <a:ext uri="{FF2B5EF4-FFF2-40B4-BE49-F238E27FC236}">
                <a16:creationId xmlns:a16="http://schemas.microsoft.com/office/drawing/2014/main" id="{12DF5F6F-FD98-3A15-7F94-7108F20F6ECF}"/>
              </a:ext>
            </a:extLst>
          </p:cNvPr>
          <p:cNvSpPr txBox="1">
            <a:spLocks/>
          </p:cNvSpPr>
          <p:nvPr/>
        </p:nvSpPr>
        <p:spPr>
          <a:xfrm>
            <a:off x="4724400" y="6638548"/>
            <a:ext cx="2743200" cy="230832"/>
          </a:xfrm>
          <a:prstGeom prst="rect">
            <a:avLst/>
          </a:prstGeom>
        </p:spPr>
        <p:txBody>
          <a:bodyPr vert="horz" lIns="91440" tIns="45720" rIns="91440" bIns="45720" rtlCol="0" anchor="ctr"/>
          <a:lstStyle>
            <a:defPPr>
              <a:defRPr lang="ja-JP"/>
            </a:defPPr>
            <a:lvl1pPr marL="0" algn="r" defTabSz="914400" rtl="0" eaLnBrk="1" latinLnBrk="0" hangingPunct="1">
              <a:defRPr kumimoji="1"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BF706EF-60E0-419F-81CC-0140041928AD}" type="slidenum">
              <a:rPr lang="ja-JP" altLang="en-US" smtClean="0"/>
              <a:pPr/>
              <a:t>56</a:t>
            </a:fld>
            <a:endParaRPr lang="ja-JP" altLang="en-US" dirty="0"/>
          </a:p>
        </p:txBody>
      </p:sp>
    </p:spTree>
    <p:extLst>
      <p:ext uri="{BB962C8B-B14F-4D97-AF65-F5344CB8AC3E}">
        <p14:creationId xmlns:p14="http://schemas.microsoft.com/office/powerpoint/2010/main" val="3104139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8D5C669-F64A-3F10-8BC8-D48E471F3ECE}"/>
              </a:ext>
            </a:extLst>
          </p:cNvPr>
          <p:cNvSpPr/>
          <p:nvPr/>
        </p:nvSpPr>
        <p:spPr>
          <a:xfrm>
            <a:off x="0" y="434995"/>
            <a:ext cx="12192000" cy="6419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80BE457C-B291-4465-F9AD-550EE7BC0A9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962323" y="434232"/>
            <a:ext cx="4224077" cy="6419759"/>
          </a:xfrm>
          <a:prstGeom prst="rect">
            <a:avLst/>
          </a:prstGeom>
          <a:solidFill>
            <a:schemeClr val="bg1"/>
          </a:solidFill>
        </p:spPr>
      </p:pic>
      <p:sp>
        <p:nvSpPr>
          <p:cNvPr id="52" name="テキスト ボックス 51">
            <a:extLst>
              <a:ext uri="{FF2B5EF4-FFF2-40B4-BE49-F238E27FC236}">
                <a16:creationId xmlns:a16="http://schemas.microsoft.com/office/drawing/2014/main" id="{AAAD631A-D3B7-40B4-A3DF-7F6204B8D662}"/>
              </a:ext>
            </a:extLst>
          </p:cNvPr>
          <p:cNvSpPr txBox="1"/>
          <p:nvPr/>
        </p:nvSpPr>
        <p:spPr>
          <a:xfrm>
            <a:off x="9184712" y="6648944"/>
            <a:ext cx="31035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Made</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service</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Co.,Ltd</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All rights reserved.</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87229673-38BB-507E-2BE5-D4550C5EF37A}"/>
              </a:ext>
            </a:extLst>
          </p:cNvPr>
          <p:cNvSpPr txBox="1"/>
          <p:nvPr/>
        </p:nvSpPr>
        <p:spPr>
          <a:xfrm>
            <a:off x="7163472" y="6664332"/>
            <a:ext cx="22692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本レポートのすべての内容は転載・転用禁止です。</a:t>
            </a:r>
          </a:p>
        </p:txBody>
      </p:sp>
      <p:sp>
        <p:nvSpPr>
          <p:cNvPr id="5" name="スライド番号プレースホルダー 5">
            <a:extLst>
              <a:ext uri="{FF2B5EF4-FFF2-40B4-BE49-F238E27FC236}">
                <a16:creationId xmlns:a16="http://schemas.microsoft.com/office/drawing/2014/main" id="{CDD099D3-E4D2-2731-146E-3ED5D1E8B954}"/>
              </a:ext>
            </a:extLst>
          </p:cNvPr>
          <p:cNvSpPr txBox="1">
            <a:spLocks/>
          </p:cNvSpPr>
          <p:nvPr/>
        </p:nvSpPr>
        <p:spPr>
          <a:xfrm>
            <a:off x="4724400" y="6638548"/>
            <a:ext cx="2743200" cy="230832"/>
          </a:xfrm>
          <a:prstGeom prst="rect">
            <a:avLst/>
          </a:prstGeom>
        </p:spPr>
        <p:txBody>
          <a:bodyPr vert="horz" lIns="91440" tIns="45720" rIns="91440" bIns="45720" rtlCol="0" anchor="ctr"/>
          <a:lstStyle>
            <a:defPPr>
              <a:defRPr lang="ja-JP"/>
            </a:defPPr>
            <a:lvl1pPr marL="0" algn="r" defTabSz="914400" rtl="0" eaLnBrk="1" latinLnBrk="0" hangingPunct="1">
              <a:defRPr kumimoji="1"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F710A46B-5ECA-AD62-C752-1BFB5D077AC7}"/>
              </a:ext>
            </a:extLst>
          </p:cNvPr>
          <p:cNvSpPr txBox="1"/>
          <p:nvPr/>
        </p:nvSpPr>
        <p:spPr>
          <a:xfrm>
            <a:off x="195229" y="87781"/>
            <a:ext cx="1915909"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新台実績比較と考察</a:t>
            </a:r>
          </a:p>
        </p:txBody>
      </p:sp>
      <p:sp>
        <p:nvSpPr>
          <p:cNvPr id="19" name="タイトル 9">
            <a:extLst>
              <a:ext uri="{FF2B5EF4-FFF2-40B4-BE49-F238E27FC236}">
                <a16:creationId xmlns:a16="http://schemas.microsoft.com/office/drawing/2014/main" id="{9F5CBF0C-774C-34BA-C8F3-51C2A69D562A}"/>
              </a:ext>
            </a:extLst>
          </p:cNvPr>
          <p:cNvSpPr txBox="1">
            <a:spLocks/>
          </p:cNvSpPr>
          <p:nvPr/>
        </p:nvSpPr>
        <p:spPr>
          <a:xfrm>
            <a:off x="118082" y="430888"/>
            <a:ext cx="7528588" cy="535531"/>
          </a:xfrm>
          <a:prstGeom prst="rect">
            <a:avLst/>
          </a:prstGeom>
        </p:spPr>
        <p:txBody>
          <a:bodyPr wrap="square">
            <a:spAutoFit/>
          </a:bodyPr>
          <a:lstStyle>
            <a:lvl1pPr algn="l" defTabSz="914400" rtl="0" eaLnBrk="1" latinLnBrk="0" hangingPunct="1">
              <a:lnSpc>
                <a:spcPct val="90000"/>
              </a:lnSpc>
              <a:spcBef>
                <a:spcPct val="0"/>
              </a:spcBef>
              <a:buNone/>
              <a:defRPr kumimoji="1" sz="2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a:t>
            </a:r>
            <a:r>
              <a:rPr kumimoji="1" lang="ja-JP" altLang="en-US" sz="3200" b="0" i="0" u="none" strike="noStrike" kern="1200" cap="none" spc="0" normalizeH="0" baseline="0" noProof="0" dirty="0">
                <a:ln>
                  <a:noFill/>
                </a:ln>
                <a:solidFill>
                  <a:srgbClr val="FF0000"/>
                </a:solidFill>
                <a:effectLst/>
                <a:uLnTx/>
                <a:uFillTx/>
                <a:latin typeface="Arial"/>
                <a:ea typeface="Meiryo UI"/>
                <a:cs typeface="+mj-cs"/>
              </a:rPr>
              <a:t>最新台　</a:t>
            </a:r>
            <a:r>
              <a:rPr kumimoji="1" lang="en-US" altLang="ja-JP" sz="3200" b="0" i="0" u="none" strike="noStrike" kern="1200" cap="none" spc="0" normalizeH="0" baseline="0" noProof="0" dirty="0">
                <a:ln>
                  <a:noFill/>
                </a:ln>
                <a:solidFill>
                  <a:prstClr val="black"/>
                </a:solidFill>
                <a:effectLst/>
                <a:uLnTx/>
                <a:uFillTx/>
                <a:latin typeface="Arial"/>
                <a:ea typeface="Meiryo UI"/>
                <a:cs typeface="+mj-cs"/>
              </a:rPr>
              <a:t>3</a:t>
            </a:r>
            <a:r>
              <a:rPr kumimoji="1" lang="ja-JP" altLang="en-US" sz="3200" b="0" i="0" u="none" strike="noStrike" kern="1200" cap="none" spc="0" normalizeH="0" baseline="0" noProof="0" dirty="0">
                <a:ln>
                  <a:noFill/>
                </a:ln>
                <a:solidFill>
                  <a:prstClr val="black"/>
                </a:solidFill>
                <a:effectLst/>
                <a:uLnTx/>
                <a:uFillTx/>
                <a:latin typeface="Arial"/>
                <a:ea typeface="Meiryo UI"/>
                <a:cs typeface="+mj-cs"/>
              </a:rPr>
              <a:t>日目データ比較</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Arial"/>
                <a:ea typeface="Meiryo UI"/>
                <a:cs typeface="+mj-cs"/>
              </a:rPr>
              <a:t>≫</a:t>
            </a:r>
          </a:p>
        </p:txBody>
      </p:sp>
      <p:sp>
        <p:nvSpPr>
          <p:cNvPr id="9" name="テキスト ボックス 8">
            <a:extLst>
              <a:ext uri="{FF2B5EF4-FFF2-40B4-BE49-F238E27FC236}">
                <a16:creationId xmlns:a16="http://schemas.microsoft.com/office/drawing/2014/main" id="{59B81CFE-A724-5B25-52D6-0172744FB492}"/>
              </a:ext>
            </a:extLst>
          </p:cNvPr>
          <p:cNvSpPr txBox="1"/>
          <p:nvPr/>
        </p:nvSpPr>
        <p:spPr>
          <a:xfrm>
            <a:off x="615523" y="3741129"/>
            <a:ext cx="11055920" cy="2803509"/>
          </a:xfrm>
          <a:prstGeom prst="rect">
            <a:avLst/>
          </a:prstGeom>
          <a:noFill/>
          <a:ln>
            <a:solidFill>
              <a:schemeClr val="bg1">
                <a:lumMod val="65000"/>
              </a:schemeClr>
            </a:solidFill>
          </a:ln>
        </p:spPr>
        <p:txBody>
          <a:bodyPr wrap="square" rtlCol="0">
            <a:noAutofit/>
          </a:bodyPr>
          <a:lstStyle/>
          <a:p>
            <a:pPr>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1600" b="1" dirty="0">
                <a:solidFill>
                  <a:prstClr val="black"/>
                </a:solidFill>
                <a:latin typeface="Meiryo UI" panose="020B0604030504040204" pitchFamily="50" charset="-128"/>
                <a:ea typeface="Meiryo UI" panose="020B0604030504040204" pitchFamily="50" charset="-128"/>
              </a:rPr>
              <a:t>AT</a:t>
            </a:r>
            <a:r>
              <a:rPr lang="ja-JP" altLang="en-US" sz="1600" b="1" dirty="0">
                <a:solidFill>
                  <a:prstClr val="black"/>
                </a:solidFill>
                <a:latin typeface="Meiryo UI" panose="020B0604030504040204" pitchFamily="50" charset="-128"/>
                <a:ea typeface="Meiryo UI" panose="020B0604030504040204" pitchFamily="50" charset="-128"/>
              </a:rPr>
              <a:t>機</a:t>
            </a:r>
            <a:endParaRPr lang="en-US" altLang="ja-JP" sz="1600" b="1" dirty="0">
              <a:solidFill>
                <a:prstClr val="black"/>
              </a:solidFill>
              <a:latin typeface="Meiryo UI" panose="020B0604030504040204" pitchFamily="50" charset="-128"/>
              <a:ea typeface="Meiryo UI" panose="020B0604030504040204" pitchFamily="50" charset="-128"/>
            </a:endParaRPr>
          </a:p>
          <a:p>
            <a:pPr>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数値上では</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南国育ち</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が稼働良好かつ、粗利を大きく抜けるパワーを持っている。前評判</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MY</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数値が高いと謳っていた</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チバリヨ</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p>
          <a:p>
            <a:pPr>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よりも数値は上。また</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キングパルサー</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が出率・吸い込み枚数で</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沖ドキ！</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GOLD-30</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に近い数値か。</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8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rPr>
              <a:t>S</a:t>
            </a:r>
            <a:r>
              <a:rPr lang="ja-JP" altLang="en-US" sz="1600" b="1" dirty="0">
                <a:solidFill>
                  <a:prstClr val="black"/>
                </a:solidFill>
                <a:latin typeface="Meiryo UI" panose="020B0604030504040204" pitchFamily="50" charset="-128"/>
                <a:ea typeface="Meiryo UI" panose="020B0604030504040204" pitchFamily="50" charset="-128"/>
              </a:rPr>
              <a:t>ガメラ</a:t>
            </a:r>
            <a:r>
              <a:rPr lang="en-US" altLang="ja-JP" sz="1600" b="1" dirty="0">
                <a:solidFill>
                  <a:prstClr val="black"/>
                </a:solidFill>
                <a:latin typeface="Meiryo UI" panose="020B0604030504040204" pitchFamily="50" charset="-128"/>
                <a:ea typeface="Meiryo UI" panose="020B0604030504040204" pitchFamily="50" charset="-128"/>
              </a:rPr>
              <a:t>2</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は概ね</a:t>
            </a:r>
            <a:r>
              <a:rPr lang="en-US" altLang="ja-JP" sz="1600" dirty="0">
                <a:solidFill>
                  <a:prstClr val="black"/>
                </a:solidFill>
                <a:latin typeface="Meiryo UI" panose="020B0604030504040204" pitchFamily="50" charset="-128"/>
                <a:ea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rPr>
              <a:t>S</a:t>
            </a:r>
            <a:r>
              <a:rPr lang="ja-JP" altLang="en-US" sz="1600" b="1" dirty="0">
                <a:solidFill>
                  <a:prstClr val="black"/>
                </a:solidFill>
                <a:latin typeface="Meiryo UI" panose="020B0604030504040204" pitchFamily="50" charset="-128"/>
                <a:ea typeface="Meiryo UI" panose="020B0604030504040204" pitchFamily="50" charset="-128"/>
              </a:rPr>
              <a:t>ガメラ</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と似たような数値。甘く動いている為、運用にはより注意が必要になるはず。</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rPr>
              <a:t>S</a:t>
            </a:r>
            <a:r>
              <a:rPr lang="ja-JP" altLang="en-US" sz="1600" b="1" dirty="0">
                <a:solidFill>
                  <a:prstClr val="black"/>
                </a:solidFill>
                <a:latin typeface="Meiryo UI" panose="020B0604030504040204" pitchFamily="50" charset="-128"/>
                <a:ea typeface="Meiryo UI" panose="020B0604030504040204" pitchFamily="50" charset="-128"/>
              </a:rPr>
              <a:t>キングクリエーター</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は設定使用の上での甘い動き。完全に悪いわけではないが、それでも稼働的には物足りない事は変わりない。</a:t>
            </a: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C18A2B76-E220-2E4B-A356-8375078A725D}"/>
              </a:ext>
            </a:extLst>
          </p:cNvPr>
          <p:cNvPicPr>
            <a:picLocks noChangeAspect="1"/>
          </p:cNvPicPr>
          <p:nvPr/>
        </p:nvPicPr>
        <p:blipFill>
          <a:blip r:embed="rId5"/>
          <a:stretch>
            <a:fillRect/>
          </a:stretch>
        </p:blipFill>
        <p:spPr>
          <a:xfrm>
            <a:off x="0" y="1086114"/>
            <a:ext cx="12104483" cy="2129566"/>
          </a:xfrm>
          <a:prstGeom prst="rect">
            <a:avLst/>
          </a:prstGeom>
        </p:spPr>
      </p:pic>
    </p:spTree>
    <p:extLst>
      <p:ext uri="{BB962C8B-B14F-4D97-AF65-F5344CB8AC3E}">
        <p14:creationId xmlns:p14="http://schemas.microsoft.com/office/powerpoint/2010/main" val="75503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8E8DA1-AD33-106C-9810-076DB13B75B4}"/>
              </a:ext>
            </a:extLst>
          </p:cNvPr>
          <p:cNvSpPr/>
          <p:nvPr/>
        </p:nvSpPr>
        <p:spPr>
          <a:xfrm>
            <a:off x="0" y="3166"/>
            <a:ext cx="12192000" cy="694373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733C9B12-75E1-BA91-9AD4-89A3CE7EE905}"/>
              </a:ext>
            </a:extLst>
          </p:cNvPr>
          <p:cNvSpPr>
            <a:spLocks noGrp="1"/>
          </p:cNvSpPr>
          <p:nvPr>
            <p:ph type="title"/>
          </p:nvPr>
        </p:nvSpPr>
        <p:spPr>
          <a:xfrm>
            <a:off x="2489200" y="3360371"/>
            <a:ext cx="7645400" cy="1325563"/>
          </a:xfrm>
        </p:spPr>
        <p:txBody>
          <a:bodyPr/>
          <a:lstStyle/>
          <a:p>
            <a:pPr algn="ctr"/>
            <a:r>
              <a:rPr lang="en-US" altLang="ja-JP" sz="3600" b="1" dirty="0">
                <a:latin typeface="メイリオ" panose="020B0604030504040204" pitchFamily="50" charset="-128"/>
                <a:ea typeface="メイリオ" panose="020B0604030504040204" pitchFamily="50" charset="-128"/>
              </a:rPr>
              <a:t>STEP</a:t>
            </a: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02【</a:t>
            </a:r>
            <a:r>
              <a:rPr lang="ja-JP" altLang="en-US" sz="3600" b="1" dirty="0">
                <a:latin typeface="メイリオ" panose="020B0604030504040204" pitchFamily="50" charset="-128"/>
                <a:ea typeface="メイリオ" panose="020B0604030504040204" pitchFamily="50" charset="-128"/>
              </a:rPr>
              <a:t>主力機・優秀機分析</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0809159-D6B9-50AD-C909-C1E0E3DABC2D}"/>
              </a:ext>
            </a:extLst>
          </p:cNvPr>
          <p:cNvPicPr>
            <a:picLocks noChangeAspect="1"/>
          </p:cNvPicPr>
          <p:nvPr/>
        </p:nvPicPr>
        <p:blipFill>
          <a:blip r:embed="rId4"/>
          <a:stretch>
            <a:fillRect/>
          </a:stretch>
        </p:blipFill>
        <p:spPr>
          <a:xfrm>
            <a:off x="10812730" y="15866"/>
            <a:ext cx="1365622" cy="518205"/>
          </a:xfrm>
          <a:prstGeom prst="rect">
            <a:avLst/>
          </a:prstGeom>
        </p:spPr>
      </p:pic>
    </p:spTree>
    <p:extLst>
      <p:ext uri="{BB962C8B-B14F-4D97-AF65-F5344CB8AC3E}">
        <p14:creationId xmlns:p14="http://schemas.microsoft.com/office/powerpoint/2010/main" val="241616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l="75000" b="85000"/>
          </a:stretch>
        </a:blip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44436B4-BB49-B5C6-BDC4-FC8EE7CD8EC9}"/>
              </a:ext>
            </a:extLst>
          </p:cNvPr>
          <p:cNvPicPr>
            <a:picLocks noChangeAspect="1"/>
          </p:cNvPicPr>
          <p:nvPr/>
        </p:nvPicPr>
        <p:blipFill>
          <a:blip r:embed="rId4"/>
          <a:srcRect b="95914"/>
          <a:stretch>
            <a:fillRect/>
          </a:stretch>
        </p:blipFill>
        <p:spPr>
          <a:xfrm>
            <a:off x="57289" y="1121946"/>
            <a:ext cx="7169517" cy="203001"/>
          </a:xfrm>
          <a:prstGeom prst="rect">
            <a:avLst/>
          </a:prstGeom>
        </p:spPr>
      </p:pic>
      <p:pic>
        <p:nvPicPr>
          <p:cNvPr id="13" name="図 12">
            <a:extLst>
              <a:ext uri="{FF2B5EF4-FFF2-40B4-BE49-F238E27FC236}">
                <a16:creationId xmlns:a16="http://schemas.microsoft.com/office/drawing/2014/main" id="{F71152C6-EC2A-E86A-03C7-341FAC176DC2}"/>
              </a:ext>
            </a:extLst>
          </p:cNvPr>
          <p:cNvPicPr>
            <a:picLocks noChangeAspect="1"/>
          </p:cNvPicPr>
          <p:nvPr/>
        </p:nvPicPr>
        <p:blipFill>
          <a:blip r:embed="rId5"/>
          <a:stretch>
            <a:fillRect/>
          </a:stretch>
        </p:blipFill>
        <p:spPr>
          <a:xfrm>
            <a:off x="70854" y="1324946"/>
            <a:ext cx="7160370" cy="5340858"/>
          </a:xfrm>
          <a:prstGeom prst="rect">
            <a:avLst/>
          </a:prstGeom>
          <a:solidFill>
            <a:schemeClr val="bg1"/>
          </a:solidFill>
        </p:spPr>
      </p:pic>
      <p:pic>
        <p:nvPicPr>
          <p:cNvPr id="21" name="図 20">
            <a:extLst>
              <a:ext uri="{FF2B5EF4-FFF2-40B4-BE49-F238E27FC236}">
                <a16:creationId xmlns:a16="http://schemas.microsoft.com/office/drawing/2014/main" id="{2BDB7111-7F93-F842-EE90-62A70DA634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22" name="テキスト ボックス 21">
            <a:extLst>
              <a:ext uri="{FF2B5EF4-FFF2-40B4-BE49-F238E27FC236}">
                <a16:creationId xmlns:a16="http://schemas.microsoft.com/office/drawing/2014/main" id="{6F473AC6-E89E-CC3C-97EA-A6B6637A01F5}"/>
              </a:ext>
            </a:extLst>
          </p:cNvPr>
          <p:cNvSpPr txBox="1"/>
          <p:nvPr/>
        </p:nvSpPr>
        <p:spPr>
          <a:xfrm>
            <a:off x="131471" y="55134"/>
            <a:ext cx="104695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新台導入一覧</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2026</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月号</a:t>
            </a:r>
          </a:p>
        </p:txBody>
      </p:sp>
      <p:sp>
        <p:nvSpPr>
          <p:cNvPr id="23" name="テキスト プレースホルダー 18">
            <a:extLst>
              <a:ext uri="{FF2B5EF4-FFF2-40B4-BE49-F238E27FC236}">
                <a16:creationId xmlns:a16="http://schemas.microsoft.com/office/drawing/2014/main" id="{A26AF4F6-4B69-8D9F-9E46-2202F33C5C59}"/>
              </a:ext>
            </a:extLst>
          </p:cNvPr>
          <p:cNvSpPr txBox="1">
            <a:spLocks/>
          </p:cNvSpPr>
          <p:nvPr/>
        </p:nvSpPr>
        <p:spPr>
          <a:xfrm>
            <a:off x="35492" y="779499"/>
            <a:ext cx="3790824" cy="216982"/>
          </a:xfrm>
          <a:prstGeom prst="rect">
            <a:avLst/>
          </a:prstGeom>
        </p:spPr>
        <p:txBody>
          <a:bodyPr wrap="square" rtlCol="0">
            <a:sp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kumimoji="1" lang="en-US" sz="2000" i="0" kern="1200" spc="300">
                <a:solidFill>
                  <a:schemeClr val="bg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kumimoji="1"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en-US" altLang="ja-JP" sz="900" b="0"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赤線：本号記載の導入機種範囲</a:t>
            </a:r>
            <a:r>
              <a:rPr kumimoji="1" lang="en-US" altLang="ja-JP" sz="900" b="0"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月市場データ</a:t>
            </a:r>
            <a:r>
              <a:rPr kumimoji="1" lang="en-US" altLang="ja-JP" sz="900" b="0"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p:txBody>
      </p:sp>
      <p:sp>
        <p:nvSpPr>
          <p:cNvPr id="27" name="スライド番号プレースホルダー 5">
            <a:extLst>
              <a:ext uri="{FF2B5EF4-FFF2-40B4-BE49-F238E27FC236}">
                <a16:creationId xmlns:a16="http://schemas.microsoft.com/office/drawing/2014/main" id="{8E4A02A2-E31F-0F98-AB6A-C36151E5C337}"/>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 name="テキスト プレースホルダー 18">
            <a:extLst>
              <a:ext uri="{FF2B5EF4-FFF2-40B4-BE49-F238E27FC236}">
                <a16:creationId xmlns:a16="http://schemas.microsoft.com/office/drawing/2014/main" id="{57EC1C7D-F2E8-A436-306F-2B9DAFBA3CD9}"/>
              </a:ext>
            </a:extLst>
          </p:cNvPr>
          <p:cNvSpPr txBox="1">
            <a:spLocks/>
          </p:cNvSpPr>
          <p:nvPr/>
        </p:nvSpPr>
        <p:spPr>
          <a:xfrm>
            <a:off x="7709065" y="4583276"/>
            <a:ext cx="4236756" cy="313932"/>
          </a:xfrm>
          <a:prstGeom prst="rect">
            <a:avLst/>
          </a:prstGeom>
        </p:spPr>
        <p:txBody>
          <a:bodyPr wrap="square" rtlCol="0">
            <a:sp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kumimoji="1" lang="en-US" sz="2000" i="0" kern="1200" spc="300">
                <a:solidFill>
                  <a:schemeClr val="bg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kumimoji="1"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en-US" altLang="ja-JP" sz="1600" b="1" i="0" u="none" strike="noStrike" kern="1200" cap="none" spc="300" normalizeH="0" baseline="0" noProof="0" dirty="0">
                <a:ln>
                  <a:noFill/>
                </a:ln>
                <a:solidFill>
                  <a:srgbClr val="0937C9"/>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300" normalizeH="0" baseline="0" noProof="0" dirty="0">
                <a:ln>
                  <a:noFill/>
                </a:ln>
                <a:solidFill>
                  <a:srgbClr val="0937C9"/>
                </a:solidFill>
                <a:effectLst/>
                <a:uLnTx/>
                <a:uFillTx/>
                <a:latin typeface="Meiryo UI" panose="020B0604030504040204" pitchFamily="50" charset="-128"/>
                <a:ea typeface="Meiryo UI" panose="020B0604030504040204" pitchFamily="50" charset="-128"/>
                <a:cs typeface="+mn-cs"/>
              </a:rPr>
              <a:t>今後の市場状況</a:t>
            </a:r>
            <a:r>
              <a:rPr kumimoji="1" lang="en-US" altLang="ja-JP" sz="1600" b="1" i="0" u="none" strike="noStrike" kern="1200" cap="none" spc="300" normalizeH="0" baseline="0" noProof="0" dirty="0">
                <a:ln>
                  <a:noFill/>
                </a:ln>
                <a:solidFill>
                  <a:srgbClr val="0937C9"/>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300" normalizeH="0" baseline="0" noProof="0" dirty="0">
                <a:ln>
                  <a:noFill/>
                </a:ln>
                <a:solidFill>
                  <a:srgbClr val="0937C9"/>
                </a:solidFill>
                <a:effectLst/>
                <a:uLnTx/>
                <a:uFillTx/>
                <a:latin typeface="Meiryo UI" panose="020B0604030504040204" pitchFamily="50" charset="-128"/>
                <a:ea typeface="Meiryo UI" panose="020B0604030504040204" pitchFamily="50" charset="-128"/>
                <a:cs typeface="+mn-cs"/>
              </a:rPr>
              <a:t>スポットポイント</a:t>
            </a:r>
            <a:r>
              <a:rPr kumimoji="1" lang="en-US" altLang="ja-JP" sz="1600" b="1" i="0" u="none" strike="noStrike" kern="1200" cap="none" spc="300" normalizeH="0" baseline="0" noProof="0" dirty="0">
                <a:ln>
                  <a:noFill/>
                </a:ln>
                <a:solidFill>
                  <a:srgbClr val="0937C9"/>
                </a:solidFill>
                <a:effectLst/>
                <a:uLnTx/>
                <a:uFillTx/>
                <a:latin typeface="Meiryo UI" panose="020B0604030504040204" pitchFamily="50" charset="-128"/>
                <a:ea typeface="Meiryo UI" panose="020B0604030504040204" pitchFamily="50" charset="-128"/>
                <a:cs typeface="+mn-cs"/>
              </a:rPr>
              <a:t>】―</a:t>
            </a:r>
          </a:p>
        </p:txBody>
      </p:sp>
      <p:sp>
        <p:nvSpPr>
          <p:cNvPr id="5" name="テキスト プレースホルダー 18">
            <a:extLst>
              <a:ext uri="{FF2B5EF4-FFF2-40B4-BE49-F238E27FC236}">
                <a16:creationId xmlns:a16="http://schemas.microsoft.com/office/drawing/2014/main" id="{A619F4F6-E262-95DE-80E9-D0602B8F9ED8}"/>
              </a:ext>
            </a:extLst>
          </p:cNvPr>
          <p:cNvSpPr txBox="1">
            <a:spLocks/>
          </p:cNvSpPr>
          <p:nvPr/>
        </p:nvSpPr>
        <p:spPr>
          <a:xfrm>
            <a:off x="7586122" y="1515492"/>
            <a:ext cx="3040977" cy="774571"/>
          </a:xfrm>
          <a:prstGeom prst="rect">
            <a:avLst/>
          </a:prstGeom>
        </p:spPr>
        <p:txBody>
          <a:bodyPr wrap="square" rtlCol="0">
            <a:sp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kumimoji="1" lang="en-US" sz="2000" i="0" kern="1200" spc="300">
                <a:solidFill>
                  <a:schemeClr val="bg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kumimoji="1"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ja-JP" altLang="en-US" sz="20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スマスロ</a:t>
            </a:r>
            <a:endParaRPr kumimoji="1" lang="en-US" altLang="ja-JP"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en-US" altLang="ja-JP"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 55,000</a:t>
            </a:r>
            <a:r>
              <a:rPr kumimoji="1" lang="ja-JP" altLang="en-US"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台</a:t>
            </a:r>
            <a:endParaRPr kumimoji="1" lang="en-US" altLang="ja-JP"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6" name="テキスト プレースホルダー 18">
            <a:extLst>
              <a:ext uri="{FF2B5EF4-FFF2-40B4-BE49-F238E27FC236}">
                <a16:creationId xmlns:a16="http://schemas.microsoft.com/office/drawing/2014/main" id="{D53047A9-1745-40D5-563D-5D24C7DB32DF}"/>
              </a:ext>
            </a:extLst>
          </p:cNvPr>
          <p:cNvSpPr txBox="1">
            <a:spLocks/>
          </p:cNvSpPr>
          <p:nvPr/>
        </p:nvSpPr>
        <p:spPr>
          <a:xfrm>
            <a:off x="9818163" y="1515492"/>
            <a:ext cx="2123826" cy="774571"/>
          </a:xfrm>
          <a:prstGeom prst="rect">
            <a:avLst/>
          </a:prstGeom>
        </p:spPr>
        <p:txBody>
          <a:bodyPr wrap="square" rtlCol="0">
            <a:sp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kumimoji="1" lang="en-US" sz="2000" i="0" kern="1200" spc="300">
                <a:solidFill>
                  <a:schemeClr val="bg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kumimoji="1"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ja-JP" altLang="en-US" sz="20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メダル機</a:t>
            </a:r>
            <a:endParaRPr kumimoji="1" lang="en-US" altLang="ja-JP"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ja-JP" altLang="en-US"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 </a:t>
            </a:r>
            <a:r>
              <a:rPr lang="ja-JP" altLang="en-US" b="1" dirty="0">
                <a:solidFill>
                  <a:prstClr val="black">
                    <a:lumMod val="50000"/>
                  </a:prstClr>
                </a:solidFill>
              </a:rPr>
              <a:t>　　</a:t>
            </a:r>
            <a:r>
              <a:rPr kumimoji="1" lang="en-US" altLang="ja-JP"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0</a:t>
            </a:r>
            <a:r>
              <a:rPr kumimoji="1" lang="ja-JP" altLang="en-US"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台</a:t>
            </a:r>
            <a:endParaRPr kumimoji="1" lang="en-US" altLang="ja-JP" sz="20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7" name="テキスト プレースホルダー 18">
            <a:extLst>
              <a:ext uri="{FF2B5EF4-FFF2-40B4-BE49-F238E27FC236}">
                <a16:creationId xmlns:a16="http://schemas.microsoft.com/office/drawing/2014/main" id="{462D6629-1818-B1CE-1ADD-11DD7F943A97}"/>
              </a:ext>
            </a:extLst>
          </p:cNvPr>
          <p:cNvSpPr txBox="1">
            <a:spLocks/>
          </p:cNvSpPr>
          <p:nvPr/>
        </p:nvSpPr>
        <p:spPr>
          <a:xfrm>
            <a:off x="7586122" y="2523975"/>
            <a:ext cx="4589345" cy="1939377"/>
          </a:xfrm>
          <a:prstGeom prst="rect">
            <a:avLst/>
          </a:prstGeom>
        </p:spPr>
        <p:txBody>
          <a:bodyPr wrap="square" rtlCol="0">
            <a:sp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kumimoji="1" lang="en-US" sz="2000" i="0" kern="1200" spc="300">
                <a:solidFill>
                  <a:schemeClr val="bg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kumimoji="1"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ja-JP" altLang="en-US" sz="18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スマスロ機・旧メダル機　設置比率</a:t>
            </a:r>
            <a:endParaRPr kumimoji="1" lang="en-US" altLang="ja-JP" sz="18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en-US" altLang="ja-JP" sz="12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月末時点</a:t>
            </a:r>
            <a:r>
              <a:rPr kumimoji="1" lang="en-US" altLang="ja-JP" sz="12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【※MISD</a:t>
            </a:r>
            <a:r>
              <a:rPr kumimoji="1" lang="ja-JP" altLang="en-US" sz="12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による推測値</a:t>
            </a:r>
            <a:r>
              <a:rPr kumimoji="1" lang="en-US" altLang="ja-JP" sz="1200" b="0"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en-US" altLang="ja-JP"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L</a:t>
            </a:r>
            <a:r>
              <a:rPr kumimoji="1" lang="ja-JP" altLang="en-US"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機　</a:t>
            </a:r>
            <a:r>
              <a:rPr kumimoji="1" lang="en-US" altLang="ja-JP"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59.</a:t>
            </a:r>
            <a:r>
              <a:rPr lang="en-US" altLang="ja-JP" sz="2400" b="1" dirty="0">
                <a:solidFill>
                  <a:prstClr val="black">
                    <a:lumMod val="50000"/>
                  </a:prstClr>
                </a:solidFill>
              </a:rPr>
              <a:t>7</a:t>
            </a:r>
            <a:r>
              <a:rPr kumimoji="1" lang="ja-JP" altLang="en-US"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　</a:t>
            </a:r>
            <a:r>
              <a:rPr kumimoji="1" lang="en-US" altLang="ja-JP"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S</a:t>
            </a:r>
            <a:r>
              <a:rPr kumimoji="1" lang="ja-JP" altLang="en-US"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機</a:t>
            </a:r>
            <a:r>
              <a:rPr lang="en-US" altLang="ja-JP" sz="2400" b="1" dirty="0">
                <a:solidFill>
                  <a:prstClr val="black">
                    <a:lumMod val="50000"/>
                  </a:prstClr>
                </a:solidFill>
              </a:rPr>
              <a:t>3</a:t>
            </a:r>
            <a:r>
              <a:rPr kumimoji="1" lang="en-US" altLang="ja-JP"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.1</a:t>
            </a:r>
            <a:r>
              <a:rPr kumimoji="1" lang="ja-JP" altLang="en-US" sz="2400" b="1" i="0" u="none" strike="noStrike" kern="1200" cap="none" spc="300" normalizeH="0" baseline="0" noProof="0" dirty="0">
                <a:ln>
                  <a:noFill/>
                </a:ln>
                <a:solidFill>
                  <a:prstClr val="black">
                    <a:lumMod val="50000"/>
                  </a:prst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lumMod val="50000"/>
                  </a:prstClr>
                </a:solidFill>
                <a:effectLst/>
                <a:uLnTx/>
                <a:uFillTx/>
                <a:latin typeface="游ゴシック" panose="020F0502020204030204"/>
                <a:ea typeface="游ゴシック" panose="020B0400000000000000" pitchFamily="50" charset="-128"/>
                <a:cs typeface="+mn-cs"/>
              </a:rPr>
              <a:t> </a:t>
            </a:r>
          </a:p>
          <a:p>
            <a:pPr marL="0" marR="0" lvl="0" indent="0" algn="l" defTabSz="914400" rtl="0" eaLnBrk="1" fontAlgn="auto" latinLnBrk="0" hangingPunct="1">
              <a:lnSpc>
                <a:spcPct val="0"/>
              </a:lnSpc>
              <a:spcBef>
                <a:spcPts val="1000"/>
              </a:spcBef>
              <a:spcAft>
                <a:spcPts val="0"/>
              </a:spcAft>
              <a:buClr>
                <a:srgbClr val="2E7A40"/>
              </a:buClr>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50000"/>
                  </a:prstClr>
                </a:solidFill>
                <a:effectLst/>
                <a:uLnTx/>
                <a:uFillTx/>
                <a:latin typeface="游ゴシック" panose="020F0502020204030204"/>
                <a:ea typeface="游ゴシック" panose="020B0400000000000000" pitchFamily="50" charset="-128"/>
                <a:cs typeface="+mn-cs"/>
              </a:rPr>
              <a:t>　　       　　　　　　　　　　　　</a:t>
            </a:r>
            <a:r>
              <a:rPr kumimoji="1" lang="en-US" altLang="ja-JP" sz="1200" b="0" i="0" u="none" strike="noStrike" kern="1200" cap="none" spc="0" normalizeH="0" baseline="0" noProof="0" dirty="0">
                <a:ln>
                  <a:noFill/>
                </a:ln>
                <a:solidFill>
                  <a:prstClr val="black">
                    <a:lumMod val="50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50000"/>
                  </a:prstClr>
                </a:solidFill>
                <a:effectLst/>
                <a:uLnTx/>
                <a:uFillTx/>
                <a:latin typeface="游ゴシック" panose="020F0502020204030204"/>
                <a:ea typeface="游ゴシック" panose="020B0400000000000000" pitchFamily="50" charset="-128"/>
                <a:cs typeface="+mn-cs"/>
              </a:rPr>
              <a:t>ジャグラー</a:t>
            </a:r>
            <a:r>
              <a:rPr kumimoji="1" lang="en-US" altLang="ja-JP" sz="1200" b="0" i="0" u="none" strike="noStrike" kern="1200" cap="none" spc="0" normalizeH="0" baseline="0" noProof="0" dirty="0">
                <a:ln>
                  <a:noFill/>
                </a:ln>
                <a:solidFill>
                  <a:prstClr val="black">
                    <a:lumMod val="50000"/>
                  </a:prstClr>
                </a:solidFill>
                <a:effectLst/>
                <a:uLnTx/>
                <a:uFillTx/>
                <a:latin typeface="游ゴシック" panose="020F0502020204030204"/>
                <a:ea typeface="游ゴシック" panose="020B0400000000000000" pitchFamily="50" charset="-128"/>
                <a:cs typeface="+mn-cs"/>
              </a:rPr>
              <a:t>/6.5</a:t>
            </a:r>
            <a:r>
              <a:rPr kumimoji="1" lang="ja-JP" altLang="en-US" sz="1200" b="0" i="0" u="none" strike="noStrike" kern="1200" cap="none" spc="0" normalizeH="0" baseline="0" noProof="0" dirty="0">
                <a:ln>
                  <a:noFill/>
                </a:ln>
                <a:solidFill>
                  <a:prstClr val="black">
                    <a:lumMod val="50000"/>
                  </a:prstClr>
                </a:solidFill>
                <a:effectLst/>
                <a:uLnTx/>
                <a:uFillTx/>
                <a:latin typeface="游ゴシック" panose="020F0502020204030204"/>
                <a:ea typeface="游ゴシック" panose="020B0400000000000000" pitchFamily="50" charset="-128"/>
                <a:cs typeface="+mn-cs"/>
              </a:rPr>
              <a:t>号機以外</a:t>
            </a:r>
            <a:endParaRPr kumimoji="1" lang="en-US" altLang="ja-JP" sz="1200" b="0" i="0" u="none" strike="noStrike" kern="1200" cap="none" spc="0" normalizeH="0" baseline="0" noProof="0" dirty="0">
              <a:ln>
                <a:noFill/>
              </a:ln>
              <a:solidFill>
                <a:prstClr val="black">
                  <a:lumMod val="50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0"/>
              </a:lnSpc>
              <a:spcBef>
                <a:spcPts val="1000"/>
              </a:spcBef>
              <a:spcAft>
                <a:spcPts val="0"/>
              </a:spcAft>
              <a:buClr>
                <a:srgbClr val="2E7A40"/>
              </a:buClr>
              <a:buSzTx/>
              <a:buFont typeface="Arial" panose="020B0604020202020204" pitchFamily="34" charset="0"/>
              <a:buNone/>
              <a:tabLst/>
              <a:defRPr/>
            </a:pPr>
            <a:endParaRPr lang="en-US" altLang="ja-JP" sz="1200" spc="0" noProof="0" dirty="0">
              <a:solidFill>
                <a:prstClr val="black">
                  <a:lumMod val="50000"/>
                </a:prstClr>
              </a:solidFill>
            </a:endParaRPr>
          </a:p>
          <a:p>
            <a:pPr marL="0" marR="0" lvl="0" indent="0" algn="ctr" defTabSz="914400" rtl="0" eaLnBrk="1" fontAlgn="auto" latinLnBrk="0" hangingPunct="1">
              <a:lnSpc>
                <a:spcPct val="0"/>
              </a:lnSpc>
              <a:spcBef>
                <a:spcPts val="1000"/>
              </a:spcBef>
              <a:spcAft>
                <a:spcPts val="0"/>
              </a:spcAft>
              <a:buClr>
                <a:srgbClr val="2E7A40"/>
              </a:buClr>
              <a:buSzTx/>
              <a:buFont typeface="Arial" panose="020B0604020202020204" pitchFamily="34" charset="0"/>
              <a:buNone/>
              <a:tabLst/>
              <a:defRPr/>
            </a:pPr>
            <a:r>
              <a:rPr kumimoji="1" lang="ja-JP" altLang="en-US" sz="1800" b="1" i="0" u="none" strike="noStrike" kern="1200" cap="none" spc="0" normalizeH="0" baseline="0" noProof="0" dirty="0">
                <a:ln>
                  <a:noFill/>
                </a:ln>
                <a:solidFill>
                  <a:prstClr val="black">
                    <a:lumMod val="50000"/>
                  </a:prstClr>
                </a:solidFill>
                <a:effectLst/>
                <a:uLnTx/>
                <a:uFillTx/>
              </a:rPr>
              <a:t>ノーマル機を除いた</a:t>
            </a:r>
            <a:r>
              <a:rPr kumimoji="1" lang="en-US" altLang="ja-JP" sz="1800" b="1" i="0" u="none" strike="noStrike" kern="1200" cap="none" spc="0" normalizeH="0" baseline="0" noProof="0" dirty="0">
                <a:ln>
                  <a:noFill/>
                </a:ln>
                <a:solidFill>
                  <a:prstClr val="black">
                    <a:lumMod val="50000"/>
                  </a:prstClr>
                </a:solidFill>
                <a:effectLst/>
                <a:uLnTx/>
                <a:uFillTx/>
              </a:rPr>
              <a:t>L</a:t>
            </a:r>
            <a:r>
              <a:rPr kumimoji="1" lang="ja-JP" altLang="en-US" sz="1800" b="1" i="0" u="none" strike="noStrike" kern="1200" cap="none" spc="0" normalizeH="0" baseline="0" noProof="0" dirty="0">
                <a:ln>
                  <a:noFill/>
                </a:ln>
                <a:solidFill>
                  <a:prstClr val="black">
                    <a:lumMod val="50000"/>
                  </a:prstClr>
                </a:solidFill>
                <a:effectLst/>
                <a:uLnTx/>
                <a:uFillTx/>
              </a:rPr>
              <a:t>機の</a:t>
            </a:r>
            <a:r>
              <a:rPr lang="ja-JP" altLang="en-US" sz="1800" b="1" spc="0" dirty="0">
                <a:solidFill>
                  <a:prstClr val="black">
                    <a:lumMod val="50000"/>
                  </a:prstClr>
                </a:solidFill>
              </a:rPr>
              <a:t>設置</a:t>
            </a:r>
            <a:r>
              <a:rPr kumimoji="1" lang="ja-JP" altLang="en-US" sz="1800" b="1" i="0" u="none" strike="noStrike" kern="1200" cap="none" spc="0" normalizeH="0" baseline="0" noProof="0" dirty="0">
                <a:ln>
                  <a:noFill/>
                </a:ln>
                <a:solidFill>
                  <a:prstClr val="black">
                    <a:lumMod val="50000"/>
                  </a:prstClr>
                </a:solidFill>
                <a:effectLst/>
                <a:uLnTx/>
                <a:uFillTx/>
              </a:rPr>
              <a:t>シェア</a:t>
            </a:r>
            <a:endParaRPr kumimoji="1" lang="en-US" altLang="ja-JP" sz="1800" b="1" i="0" u="none" strike="noStrike" kern="1200" cap="none" spc="0" normalizeH="0" baseline="0" noProof="0" dirty="0">
              <a:ln>
                <a:noFill/>
              </a:ln>
              <a:solidFill>
                <a:prstClr val="black">
                  <a:lumMod val="50000"/>
                </a:prstClr>
              </a:solidFill>
              <a:effectLst/>
              <a:uLnTx/>
              <a:uFillTx/>
            </a:endParaRPr>
          </a:p>
          <a:p>
            <a:pPr marL="0" marR="0" lvl="0" indent="0" algn="ctr" defTabSz="914400" rtl="0" eaLnBrk="1" fontAlgn="auto" latinLnBrk="0" hangingPunct="1">
              <a:lnSpc>
                <a:spcPct val="0"/>
              </a:lnSpc>
              <a:spcBef>
                <a:spcPts val="1000"/>
              </a:spcBef>
              <a:spcAft>
                <a:spcPts val="0"/>
              </a:spcAft>
              <a:buClr>
                <a:srgbClr val="2E7A40"/>
              </a:buClr>
              <a:buSzTx/>
              <a:buFont typeface="Arial" panose="020B0604020202020204" pitchFamily="34" charset="0"/>
              <a:buNone/>
              <a:tabLst/>
              <a:defRPr/>
            </a:pPr>
            <a:endParaRPr lang="en-US" altLang="ja-JP" sz="100" b="1" spc="0" dirty="0">
              <a:solidFill>
                <a:prstClr val="black">
                  <a:lumMod val="50000"/>
                </a:prstClr>
              </a:solidFill>
            </a:endParaRPr>
          </a:p>
          <a:p>
            <a:pPr marL="0" marR="0" lvl="0" indent="0" algn="ctr" defTabSz="914400" rtl="0" eaLnBrk="1" fontAlgn="auto" latinLnBrk="0" hangingPunct="1">
              <a:lnSpc>
                <a:spcPct val="0"/>
              </a:lnSpc>
              <a:spcBef>
                <a:spcPts val="1000"/>
              </a:spcBef>
              <a:spcAft>
                <a:spcPts val="0"/>
              </a:spcAft>
              <a:buClr>
                <a:srgbClr val="2E7A40"/>
              </a:buClr>
              <a:buSzTx/>
              <a:buFont typeface="Arial" panose="020B0604020202020204" pitchFamily="34" charset="0"/>
              <a:buNone/>
              <a:tabLst/>
              <a:defRPr/>
            </a:pPr>
            <a:r>
              <a:rPr kumimoji="1" lang="en-US" altLang="ja-JP" sz="1800" b="1" i="0" u="none" strike="noStrike" kern="1200" cap="none" spc="0" normalizeH="0" baseline="0" noProof="0" dirty="0">
                <a:ln>
                  <a:noFill/>
                </a:ln>
                <a:solidFill>
                  <a:prstClr val="black">
                    <a:lumMod val="50000"/>
                  </a:prstClr>
                </a:solidFill>
                <a:effectLst/>
                <a:uLnTx/>
                <a:uFillTx/>
              </a:rPr>
              <a:t>	 </a:t>
            </a:r>
          </a:p>
          <a:p>
            <a:pPr marL="0" marR="0" lvl="0" indent="0" defTabSz="914400" rtl="0" eaLnBrk="1" fontAlgn="auto" latinLnBrk="0" hangingPunct="1">
              <a:lnSpc>
                <a:spcPct val="0"/>
              </a:lnSpc>
              <a:spcBef>
                <a:spcPts val="1000"/>
              </a:spcBef>
              <a:spcAft>
                <a:spcPts val="0"/>
              </a:spcAft>
              <a:buClr>
                <a:srgbClr val="2E7A40"/>
              </a:buClr>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lumMod val="50000"/>
                  </a:prstClr>
                </a:solidFill>
                <a:effectLst/>
                <a:uLnTx/>
                <a:uFillTx/>
              </a:rPr>
              <a:t>  　　　　　　　</a:t>
            </a:r>
            <a:r>
              <a:rPr kumimoji="1" lang="en-US" altLang="ja-JP" sz="2400" b="1" i="0" u="none" strike="noStrike" kern="1200" cap="none" spc="0" normalizeH="0" baseline="0" noProof="0" dirty="0">
                <a:ln>
                  <a:noFill/>
                </a:ln>
                <a:solidFill>
                  <a:prstClr val="black">
                    <a:lumMod val="50000"/>
                  </a:prstClr>
                </a:solidFill>
                <a:effectLst/>
                <a:uLnTx/>
                <a:uFillTx/>
              </a:rPr>
              <a:t>8</a:t>
            </a:r>
            <a:r>
              <a:rPr lang="en-US" altLang="ja-JP" sz="2400" b="1" spc="0" dirty="0">
                <a:solidFill>
                  <a:prstClr val="black">
                    <a:lumMod val="50000"/>
                  </a:prstClr>
                </a:solidFill>
              </a:rPr>
              <a:t>6</a:t>
            </a:r>
            <a:r>
              <a:rPr kumimoji="1" lang="en-US" altLang="ja-JP" sz="2400" b="1" i="0" u="none" strike="noStrike" kern="1200" cap="none" spc="0" normalizeH="0" baseline="0" noProof="0" dirty="0">
                <a:ln>
                  <a:noFill/>
                </a:ln>
                <a:solidFill>
                  <a:prstClr val="black">
                    <a:lumMod val="50000"/>
                  </a:prstClr>
                </a:solidFill>
                <a:effectLst/>
                <a:uLnTx/>
                <a:uFillTx/>
              </a:rPr>
              <a:t>.9</a:t>
            </a:r>
            <a:r>
              <a:rPr kumimoji="1" lang="ja-JP" altLang="en-US" sz="2400" b="1" i="0" u="none" strike="noStrike" kern="1200" cap="none" spc="0" normalizeH="0" baseline="0" noProof="0" dirty="0">
                <a:ln>
                  <a:noFill/>
                </a:ln>
                <a:solidFill>
                  <a:prstClr val="black">
                    <a:lumMod val="50000"/>
                  </a:prstClr>
                </a:solidFill>
                <a:effectLst/>
                <a:uLnTx/>
                <a:uFillTx/>
              </a:rPr>
              <a:t>％</a:t>
            </a:r>
            <a:r>
              <a:rPr kumimoji="1" lang="en-US" altLang="ja-JP" sz="1200" b="1" i="0" u="none" strike="noStrike" kern="1200" cap="none" spc="0" normalizeH="0" baseline="0" noProof="0" dirty="0">
                <a:ln>
                  <a:noFill/>
                </a:ln>
                <a:solidFill>
                  <a:prstClr val="black">
                    <a:lumMod val="50000"/>
                  </a:prstClr>
                </a:solidFill>
                <a:effectLst/>
                <a:uLnTx/>
                <a:uFillTx/>
              </a:rPr>
              <a:t>(</a:t>
            </a:r>
            <a:r>
              <a:rPr kumimoji="1" lang="ja-JP" altLang="en-US" sz="1200" b="1" i="0" u="none" strike="noStrike" kern="1200" cap="none" spc="0" normalizeH="0" baseline="0" noProof="0" dirty="0">
                <a:ln>
                  <a:noFill/>
                </a:ln>
                <a:solidFill>
                  <a:prstClr val="black">
                    <a:lumMod val="50000"/>
                  </a:prstClr>
                </a:solidFill>
                <a:effectLst/>
                <a:uLnTx/>
                <a:uFillTx/>
              </a:rPr>
              <a:t>対前月</a:t>
            </a:r>
            <a:r>
              <a:rPr lang="en-US" altLang="ja-JP" sz="1200" b="1" spc="0" dirty="0">
                <a:solidFill>
                  <a:prstClr val="black">
                    <a:lumMod val="50000"/>
                  </a:prstClr>
                </a:solidFill>
              </a:rPr>
              <a:t>+3</a:t>
            </a:r>
            <a:r>
              <a:rPr kumimoji="1" lang="en-US" altLang="ja-JP" sz="1200" b="1" i="0" u="none" strike="noStrike" kern="1200" cap="none" spc="0" normalizeH="0" baseline="0" noProof="0" dirty="0">
                <a:ln>
                  <a:noFill/>
                </a:ln>
                <a:solidFill>
                  <a:prstClr val="black">
                    <a:lumMod val="50000"/>
                  </a:prstClr>
                </a:solidFill>
                <a:effectLst/>
                <a:uLnTx/>
                <a:uFillTx/>
              </a:rPr>
              <a:t>.4</a:t>
            </a:r>
            <a:r>
              <a:rPr lang="en-US" altLang="ja-JP" sz="1200" b="1" spc="0" dirty="0">
                <a:solidFill>
                  <a:prstClr val="black">
                    <a:lumMod val="50000"/>
                  </a:prstClr>
                </a:solidFill>
              </a:rPr>
              <a:t>pt</a:t>
            </a:r>
            <a:r>
              <a:rPr kumimoji="1" lang="en-US" altLang="ja-JP" sz="1200" b="1" i="0" u="none" strike="noStrike" kern="1200" cap="none" spc="0" normalizeH="0" baseline="0" noProof="0" dirty="0">
                <a:ln>
                  <a:noFill/>
                </a:ln>
                <a:solidFill>
                  <a:schemeClr val="tx1"/>
                </a:solidFill>
                <a:effectLst/>
                <a:uLnTx/>
                <a:uFillTx/>
              </a:rPr>
              <a:t>)</a:t>
            </a:r>
            <a:endParaRPr kumimoji="1" lang="en-US" altLang="ja-JP" sz="2400" b="1" i="0" u="none" strike="noStrike" kern="1200" cap="none" spc="0" normalizeH="0" baseline="0" noProof="0" dirty="0">
              <a:ln>
                <a:noFill/>
              </a:ln>
              <a:solidFill>
                <a:schemeClr val="tx1"/>
              </a:solidFill>
              <a:effectLst/>
              <a:uLnTx/>
              <a:uFillTx/>
            </a:endParaRPr>
          </a:p>
        </p:txBody>
      </p:sp>
      <p:sp>
        <p:nvSpPr>
          <p:cNvPr id="8" name="テキスト ボックス 7">
            <a:extLst>
              <a:ext uri="{FF2B5EF4-FFF2-40B4-BE49-F238E27FC236}">
                <a16:creationId xmlns:a16="http://schemas.microsoft.com/office/drawing/2014/main" id="{7F304334-8E78-02D6-5205-343C08DCCBF0}"/>
              </a:ext>
            </a:extLst>
          </p:cNvPr>
          <p:cNvSpPr txBox="1"/>
          <p:nvPr/>
        </p:nvSpPr>
        <p:spPr>
          <a:xfrm>
            <a:off x="8030705" y="1060266"/>
            <a:ext cx="32538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zh-TW"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zh-TW"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市場</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販売台数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C7AB6D9B-5A63-B552-0188-F8A2B0018F1D}"/>
              </a:ext>
            </a:extLst>
          </p:cNvPr>
          <p:cNvSpPr txBox="1"/>
          <p:nvPr/>
        </p:nvSpPr>
        <p:spPr>
          <a:xfrm>
            <a:off x="9173694" y="2006388"/>
            <a:ext cx="863491" cy="25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分納含む</a:t>
            </a:r>
          </a:p>
        </p:txBody>
      </p:sp>
      <p:sp>
        <p:nvSpPr>
          <p:cNvPr id="3" name="テキスト プレースホルダー 18">
            <a:extLst>
              <a:ext uri="{FF2B5EF4-FFF2-40B4-BE49-F238E27FC236}">
                <a16:creationId xmlns:a16="http://schemas.microsoft.com/office/drawing/2014/main" id="{F881ABB1-E350-966E-99AD-3BAEA5795E61}"/>
              </a:ext>
            </a:extLst>
          </p:cNvPr>
          <p:cNvSpPr txBox="1">
            <a:spLocks/>
          </p:cNvSpPr>
          <p:nvPr/>
        </p:nvSpPr>
        <p:spPr>
          <a:xfrm>
            <a:off x="7466022" y="4898728"/>
            <a:ext cx="4638461" cy="1503232"/>
          </a:xfrm>
          <a:prstGeom prst="rect">
            <a:avLst/>
          </a:prstGeom>
        </p:spPr>
        <p:txBody>
          <a:bodyPr wrap="square" rtlCol="0">
            <a:sp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kumimoji="1" lang="en-US" sz="2000" i="0" kern="1200" spc="300">
                <a:solidFill>
                  <a:schemeClr val="bg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kumimoji="1"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300" normalizeH="0" baseline="0" noProof="0" dirty="0">
                <a:ln>
                  <a:noFill/>
                </a:ln>
                <a:solidFill>
                  <a:srgbClr val="3F3F3F">
                    <a:lumMod val="75000"/>
                  </a:srgbClr>
                </a:solidFill>
                <a:effectLst/>
                <a:uLnTx/>
                <a:uFillTx/>
                <a:latin typeface="Meiryo UI" panose="020B0604030504040204" pitchFamily="50" charset="-128"/>
                <a:ea typeface="Meiryo UI" panose="020B0604030504040204" pitchFamily="50" charset="-128"/>
                <a:cs typeface="+mn-cs"/>
              </a:rPr>
              <a:t>▶</a:t>
            </a:r>
            <a:r>
              <a:rPr lang="en-US" altLang="ja-JP" sz="1200" dirty="0">
                <a:solidFill>
                  <a:srgbClr val="3F3F3F">
                    <a:lumMod val="75000"/>
                  </a:srgbClr>
                </a:solidFill>
              </a:rPr>
              <a:t>12</a:t>
            </a:r>
            <a:r>
              <a:rPr lang="ja-JP" altLang="en-US" sz="1200" dirty="0">
                <a:solidFill>
                  <a:srgbClr val="3F3F3F">
                    <a:lumMod val="75000"/>
                  </a:srgbClr>
                </a:solidFill>
              </a:rPr>
              <a:t>月同様機種数が多かったために、売り切れなかっ　　　</a:t>
            </a:r>
          </a:p>
          <a:p>
            <a:pPr marL="0" marR="0" lvl="0" indent="0" defTabSz="914400" rtl="0" eaLnBrk="1" fontAlgn="auto" latinLnBrk="0" hangingPunct="1">
              <a:lnSpc>
                <a:spcPct val="130000"/>
              </a:lnSpc>
              <a:spcBef>
                <a:spcPts val="0"/>
              </a:spcBef>
              <a:spcAft>
                <a:spcPts val="0"/>
              </a:spcAft>
              <a:buClrTx/>
              <a:buSzTx/>
              <a:buFontTx/>
              <a:buNone/>
              <a:tabLst/>
              <a:defRPr/>
            </a:pPr>
            <a:r>
              <a:rPr lang="ja-JP" altLang="en-US" sz="1200" dirty="0">
                <a:solidFill>
                  <a:srgbClr val="3F3F3F">
                    <a:lumMod val="75000"/>
                  </a:srgbClr>
                </a:solidFill>
              </a:rPr>
              <a:t>　部分もあり実導入台数は予定より下回っている。</a:t>
            </a:r>
          </a:p>
          <a:p>
            <a:pPr marL="0" marR="0" lvl="0" indent="0" defTabSz="914400" rtl="0" eaLnBrk="1" fontAlgn="auto" latinLnBrk="0" hangingPunct="1">
              <a:lnSpc>
                <a:spcPct val="130000"/>
              </a:lnSpc>
              <a:spcBef>
                <a:spcPts val="0"/>
              </a:spcBef>
              <a:spcAft>
                <a:spcPts val="0"/>
              </a:spcAft>
              <a:buClrTx/>
              <a:buSzTx/>
              <a:buFontTx/>
              <a:buNone/>
              <a:tabLst/>
              <a:defRPr/>
            </a:pPr>
            <a:r>
              <a:rPr lang="ja-JP" altLang="en-US" sz="1200" dirty="0">
                <a:solidFill>
                  <a:srgbClr val="3F3F3F">
                    <a:lumMod val="75000"/>
                  </a:srgbClr>
                </a:solidFill>
              </a:rPr>
              <a:t>　今後も導入後の稼働に不安がある機種らは予定台数 　</a:t>
            </a:r>
          </a:p>
          <a:p>
            <a:pPr marL="0" marR="0" lvl="0" indent="0" defTabSz="914400" rtl="0" eaLnBrk="1" fontAlgn="auto" latinLnBrk="0" hangingPunct="1">
              <a:lnSpc>
                <a:spcPct val="130000"/>
              </a:lnSpc>
              <a:spcBef>
                <a:spcPts val="0"/>
              </a:spcBef>
              <a:spcAft>
                <a:spcPts val="0"/>
              </a:spcAft>
              <a:buClrTx/>
              <a:buSzTx/>
              <a:buFontTx/>
              <a:buNone/>
              <a:tabLst/>
              <a:defRPr/>
            </a:pPr>
            <a:r>
              <a:rPr lang="ja-JP" altLang="en-US" sz="1200" dirty="0">
                <a:solidFill>
                  <a:srgbClr val="3F3F3F">
                    <a:lumMod val="75000"/>
                  </a:srgbClr>
                </a:solidFill>
              </a:rPr>
              <a:t>　が捌けない状況は続く想定だが、機種というよりもメー</a:t>
            </a:r>
          </a:p>
          <a:p>
            <a:pPr marL="0" marR="0" lvl="0" indent="0" defTabSz="914400" rtl="0" eaLnBrk="1" fontAlgn="auto" latinLnBrk="0" hangingPunct="1">
              <a:lnSpc>
                <a:spcPct val="130000"/>
              </a:lnSpc>
              <a:spcBef>
                <a:spcPts val="0"/>
              </a:spcBef>
              <a:spcAft>
                <a:spcPts val="0"/>
              </a:spcAft>
              <a:buClrTx/>
              <a:buSzTx/>
              <a:buFontTx/>
              <a:buNone/>
              <a:tabLst/>
              <a:defRPr/>
            </a:pPr>
            <a:r>
              <a:rPr lang="ja-JP" altLang="en-US" sz="1200" dirty="0">
                <a:solidFill>
                  <a:srgbClr val="3F3F3F">
                    <a:lumMod val="75000"/>
                  </a:srgbClr>
                </a:solidFill>
              </a:rPr>
              <a:t>　カー毎に信頼度が変わってくるはず。実績が複数機種で</a:t>
            </a:r>
          </a:p>
          <a:p>
            <a:pPr marL="0" marR="0" lvl="0" indent="0" defTabSz="914400" rtl="0" eaLnBrk="1" fontAlgn="auto" latinLnBrk="0" hangingPunct="1">
              <a:lnSpc>
                <a:spcPct val="130000"/>
              </a:lnSpc>
              <a:spcBef>
                <a:spcPts val="0"/>
              </a:spcBef>
              <a:spcAft>
                <a:spcPts val="0"/>
              </a:spcAft>
              <a:buClrTx/>
              <a:buSzTx/>
              <a:buFontTx/>
              <a:buNone/>
              <a:tabLst/>
              <a:defRPr/>
            </a:pPr>
            <a:r>
              <a:rPr lang="ja-JP" altLang="en-US" sz="1200" dirty="0">
                <a:solidFill>
                  <a:srgbClr val="3F3F3F">
                    <a:lumMod val="75000"/>
                  </a:srgbClr>
                </a:solidFill>
              </a:rPr>
              <a:t>　出ているメーカー以外は注意したい。</a:t>
            </a:r>
          </a:p>
        </p:txBody>
      </p:sp>
      <p:sp>
        <p:nvSpPr>
          <p:cNvPr id="10" name="テキスト プレースホルダー 18">
            <a:extLst>
              <a:ext uri="{FF2B5EF4-FFF2-40B4-BE49-F238E27FC236}">
                <a16:creationId xmlns:a16="http://schemas.microsoft.com/office/drawing/2014/main" id="{2D8461CD-B9D1-BA70-F959-E002DA58E9E1}"/>
              </a:ext>
            </a:extLst>
          </p:cNvPr>
          <p:cNvSpPr txBox="1">
            <a:spLocks/>
          </p:cNvSpPr>
          <p:nvPr/>
        </p:nvSpPr>
        <p:spPr>
          <a:xfrm>
            <a:off x="7990450" y="2227729"/>
            <a:ext cx="2133264" cy="341632"/>
          </a:xfrm>
          <a:prstGeom prst="rect">
            <a:avLst/>
          </a:prstGeom>
        </p:spPr>
        <p:txBody>
          <a:bodyPr wrap="square" rtlCol="0">
            <a:sp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kumimoji="1" lang="en-US" sz="2000" i="0" kern="1200" spc="300">
                <a:solidFill>
                  <a:schemeClr val="bg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kumimoji="1"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1" lang="ja-JP" altLang="en-US" sz="1800" b="1"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48,100</a:t>
            </a:r>
            <a:r>
              <a:rPr kumimoji="1" lang="ja-JP" altLang="en-US" sz="1800" b="1"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台</a:t>
            </a:r>
            <a:endParaRPr kumimoji="1" lang="en-US" altLang="ja-JP" sz="1800" b="1" i="0" u="none" strike="noStrike" kern="1200" cap="none" spc="30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2EF8D078-1AF1-B0C7-E357-6C68758FD16D}"/>
              </a:ext>
            </a:extLst>
          </p:cNvPr>
          <p:cNvCxnSpPr>
            <a:cxnSpLocks/>
          </p:cNvCxnSpPr>
          <p:nvPr/>
        </p:nvCxnSpPr>
        <p:spPr>
          <a:xfrm>
            <a:off x="67473" y="2479418"/>
            <a:ext cx="71730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98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オブジェクト 28">
            <a:extLst>
              <a:ext uri="{FF2B5EF4-FFF2-40B4-BE49-F238E27FC236}">
                <a16:creationId xmlns:a16="http://schemas.microsoft.com/office/drawing/2014/main" id="{70B0ADA2-46CE-2C02-DFC9-068AB7DC2AF0}"/>
              </a:ext>
            </a:extLst>
          </p:cNvPr>
          <p:cNvGraphicFramePr>
            <a:graphicFrameLocks noChangeAspect="1"/>
          </p:cNvGraphicFramePr>
          <p:nvPr>
            <p:extLst>
              <p:ext uri="{D42A27DB-BD31-4B8C-83A1-F6EECF244321}">
                <p14:modId xmlns:p14="http://schemas.microsoft.com/office/powerpoint/2010/main" val="1193125988"/>
              </p:ext>
            </p:extLst>
          </p:nvPr>
        </p:nvGraphicFramePr>
        <p:xfrm>
          <a:off x="101339" y="2336408"/>
          <a:ext cx="10216909" cy="3846241"/>
        </p:xfrm>
        <a:graphic>
          <a:graphicData uri="http://schemas.openxmlformats.org/presentationml/2006/ole">
            <mc:AlternateContent xmlns:mc="http://schemas.openxmlformats.org/markup-compatibility/2006">
              <mc:Choice xmlns:v="urn:schemas-microsoft-com:vml" Requires="v">
                <p:oleObj name="Worksheet" r:id="rId3" imgW="15144685" imgH="4876942" progId="Excel.Sheet.12">
                  <p:link updateAutomatic="1"/>
                </p:oleObj>
              </mc:Choice>
              <mc:Fallback>
                <p:oleObj name="Worksheet" r:id="rId3" imgW="15144685" imgH="4876942" progId="Excel.Sheet.12">
                  <p:link updateAutomatic="1"/>
                  <p:pic>
                    <p:nvPicPr>
                      <p:cNvPr id="0" name=""/>
                      <p:cNvPicPr/>
                      <p:nvPr/>
                    </p:nvPicPr>
                    <p:blipFill>
                      <a:blip r:embed="rId4"/>
                      <a:stretch>
                        <a:fillRect/>
                      </a:stretch>
                    </p:blipFill>
                    <p:spPr>
                      <a:xfrm>
                        <a:off x="101339" y="2336408"/>
                        <a:ext cx="10216909" cy="3846241"/>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12261DAF-7560-5430-E39F-429A45689CF2}"/>
              </a:ext>
            </a:extLst>
          </p:cNvPr>
          <p:cNvSpPr/>
          <p:nvPr/>
        </p:nvSpPr>
        <p:spPr>
          <a:xfrm>
            <a:off x="10371173" y="2126976"/>
            <a:ext cx="1684026" cy="420851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B7F0D004-CC9A-C00E-E2A9-687F009F3F76}"/>
              </a:ext>
            </a:extLst>
          </p:cNvPr>
          <p:cNvSpPr txBox="1"/>
          <p:nvPr/>
        </p:nvSpPr>
        <p:spPr>
          <a:xfrm>
            <a:off x="10371916" y="2406796"/>
            <a:ext cx="1736207" cy="36548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▶当ランキングは、機種別の営業実績を「実績シェア割合」</a:t>
            </a:r>
            <a:r>
              <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全体実績総量における機種別実績割合</a:t>
            </a:r>
            <a:r>
              <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で総合評価したものである。</a:t>
            </a:r>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▶赤枠</a:t>
            </a:r>
            <a:r>
              <a:rPr lang="ja-JP" altLang="en-US" sz="1000" dirty="0">
                <a:solidFill>
                  <a:prstClr val="black"/>
                </a:solidFill>
                <a:latin typeface="Meiryo UI" panose="020B0604030504040204" pitchFamily="50" charset="-128"/>
                <a:ea typeface="Meiryo UI" panose="020B0604030504040204" pitchFamily="50" charset="-128"/>
              </a:rPr>
              <a:t>内</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累積シェアという項目に注目。稼働売上粗利という営業に重要な要素の</a:t>
            </a:r>
            <a:r>
              <a:rPr lang="en-US" altLang="ja-JP" sz="1000" dirty="0">
                <a:solidFill>
                  <a:prstClr val="black"/>
                </a:solidFill>
                <a:latin typeface="Meiryo UI" panose="020B0604030504040204" pitchFamily="50" charset="-128"/>
                <a:ea typeface="Meiryo UI" panose="020B0604030504040204" pitchFamily="50" charset="-128"/>
              </a:rPr>
              <a:t>8</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割弱</a:t>
            </a:r>
            <a:r>
              <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(71.2</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/71.4%/72.6%</a:t>
            </a: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をこの</a:t>
            </a:r>
            <a:r>
              <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機種に担っており、</a:t>
            </a:r>
            <a:r>
              <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月度の</a:t>
            </a:r>
            <a:r>
              <a:rPr kumimoji="1" lang="ja-JP" altLang="en-US" sz="100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ホール経営上主力となった機種</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といえる。</a:t>
            </a:r>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rPr>
              <a:t>月の新台は</a:t>
            </a:r>
            <a:r>
              <a:rPr lang="en-US" altLang="ja-JP" sz="1000" dirty="0">
                <a:solidFill>
                  <a:prstClr val="black"/>
                </a:solidFill>
                <a:latin typeface="Meiryo UI" panose="020B0604030504040204" pitchFamily="50" charset="-128"/>
                <a:ea typeface="Meiryo UI" panose="020B0604030504040204" pitchFamily="50" charset="-128"/>
              </a:rPr>
              <a:t>4</a:t>
            </a:r>
            <a:r>
              <a:rPr lang="ja-JP" altLang="en-US" sz="1000" dirty="0">
                <a:solidFill>
                  <a:prstClr val="black"/>
                </a:solidFill>
                <a:latin typeface="Meiryo UI" panose="020B0604030504040204" pitchFamily="50" charset="-128"/>
                <a:ea typeface="Meiryo UI" panose="020B0604030504040204" pitchFamily="50" charset="-128"/>
              </a:rPr>
              <a:t>機種がランクインした。</a:t>
            </a:r>
            <a:r>
              <a:rPr lang="en-US" altLang="ja-JP" sz="1000" dirty="0">
                <a:solidFill>
                  <a:prstClr val="black"/>
                </a:solidFill>
                <a:latin typeface="Meiryo UI" panose="020B0604030504040204" pitchFamily="50" charset="-128"/>
                <a:ea typeface="Meiryo UI" panose="020B0604030504040204" pitchFamily="50" charset="-128"/>
              </a:rPr>
              <a:t>5</a:t>
            </a:r>
            <a:r>
              <a:rPr lang="ja-JP" altLang="en-US" sz="1000" dirty="0">
                <a:solidFill>
                  <a:prstClr val="black"/>
                </a:solidFill>
                <a:latin typeface="Meiryo UI" panose="020B0604030504040204" pitchFamily="50" charset="-128"/>
                <a:ea typeface="Meiryo UI" panose="020B0604030504040204" pitchFamily="50" charset="-128"/>
              </a:rPr>
              <a:t>位に</a:t>
            </a:r>
            <a:r>
              <a:rPr lang="en-US" altLang="ja-JP" sz="1000" dirty="0">
                <a:solidFill>
                  <a:prstClr val="black"/>
                </a:solidFill>
                <a:latin typeface="Meiryo UI" panose="020B0604030504040204" pitchFamily="50" charset="-128"/>
                <a:ea typeface="Meiryo UI" panose="020B0604030504040204" pitchFamily="50" charset="-128"/>
              </a:rPr>
              <a:t>『L</a:t>
            </a:r>
            <a:r>
              <a:rPr lang="ja-JP" altLang="en-US" sz="1000" dirty="0">
                <a:solidFill>
                  <a:prstClr val="black"/>
                </a:solidFill>
                <a:latin typeface="Meiryo UI" panose="020B0604030504040204" pitchFamily="50" charset="-128"/>
                <a:ea typeface="Meiryo UI" panose="020B0604030504040204" pitchFamily="50" charset="-128"/>
              </a:rPr>
              <a:t>炎炎ノ消防隊</a:t>
            </a:r>
            <a:r>
              <a:rPr lang="en-US" altLang="ja-JP" sz="1000" dirty="0">
                <a:solidFill>
                  <a:prstClr val="black"/>
                </a:solidFill>
                <a:latin typeface="Meiryo UI" panose="020B0604030504040204" pitchFamily="50" charset="-128"/>
                <a:ea typeface="Meiryo UI" panose="020B0604030504040204" pitchFamily="50" charset="-128"/>
              </a:rPr>
              <a:t>2』9</a:t>
            </a:r>
            <a:r>
              <a:rPr lang="ja-JP" altLang="en-US" sz="1000" dirty="0">
                <a:solidFill>
                  <a:prstClr val="black"/>
                </a:solidFill>
                <a:latin typeface="Meiryo UI" panose="020B0604030504040204" pitchFamily="50" charset="-128"/>
                <a:ea typeface="Meiryo UI" panose="020B0604030504040204" pitchFamily="50" charset="-128"/>
              </a:rPr>
              <a:t>位に</a:t>
            </a:r>
            <a:r>
              <a:rPr lang="en-US" altLang="ja-JP" sz="1000" dirty="0">
                <a:solidFill>
                  <a:prstClr val="black"/>
                </a:solidFill>
                <a:latin typeface="Meiryo UI" panose="020B0604030504040204" pitchFamily="50" charset="-128"/>
                <a:ea typeface="Meiryo UI" panose="020B0604030504040204" pitchFamily="50" charset="-128"/>
              </a:rPr>
              <a:t>『L</a:t>
            </a:r>
            <a:r>
              <a:rPr lang="ja-JP" altLang="en-US" sz="1000" dirty="0">
                <a:solidFill>
                  <a:prstClr val="black"/>
                </a:solidFill>
                <a:latin typeface="Meiryo UI" panose="020B0604030504040204" pitchFamily="50" charset="-128"/>
                <a:ea typeface="Meiryo UI" panose="020B0604030504040204" pitchFamily="50" charset="-128"/>
              </a:rPr>
              <a:t>ゴブリンスレイヤー</a:t>
            </a:r>
            <a:r>
              <a:rPr lang="en-US" altLang="ja-JP" sz="1000" dirty="0">
                <a:solidFill>
                  <a:prstClr val="black"/>
                </a:solidFill>
                <a:latin typeface="Meiryo UI" panose="020B0604030504040204" pitchFamily="50" charset="-128"/>
                <a:ea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rPr>
              <a:t>と</a:t>
            </a:r>
            <a:r>
              <a:rPr lang="en-US" altLang="ja-JP" sz="1000" dirty="0">
                <a:solidFill>
                  <a:prstClr val="black"/>
                </a:solidFill>
                <a:latin typeface="Meiryo UI" panose="020B0604030504040204" pitchFamily="50" charset="-128"/>
                <a:ea typeface="Meiryo UI" panose="020B0604030504040204" pitchFamily="50" charset="-128"/>
              </a:rPr>
              <a:t>TOP10</a:t>
            </a:r>
            <a:r>
              <a:rPr lang="ja-JP" altLang="en-US" sz="1000" dirty="0">
                <a:solidFill>
                  <a:prstClr val="black"/>
                </a:solidFill>
                <a:latin typeface="Meiryo UI" panose="020B0604030504040204" pitchFamily="50" charset="-128"/>
                <a:ea typeface="Meiryo UI" panose="020B0604030504040204" pitchFamily="50" charset="-128"/>
              </a:rPr>
              <a:t>以内は２機種ランキング。</a:t>
            </a:r>
            <a:endParaRPr lang="en-US" altLang="ja-JP" sz="10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000" dirty="0">
                <a:solidFill>
                  <a:prstClr val="black"/>
                </a:solidFill>
                <a:latin typeface="Meiryo UI" panose="020B0604030504040204" pitchFamily="50" charset="-128"/>
                <a:ea typeface="Meiryo UI" panose="020B0604030504040204" pitchFamily="50" charset="-128"/>
              </a:rPr>
              <a:t>１</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月の新台は</a:t>
            </a:r>
            <a:r>
              <a:rPr lang="ja-JP" altLang="en-US" sz="1000" dirty="0">
                <a:solidFill>
                  <a:prstClr val="black"/>
                </a:solidFill>
                <a:latin typeface="Meiryo UI" panose="020B0604030504040204" pitchFamily="50" charset="-128"/>
                <a:ea typeface="Meiryo UI" panose="020B0604030504040204" pitchFamily="50" charset="-128"/>
              </a:rPr>
              <a:t>２機種が</a:t>
            </a:r>
            <a:r>
              <a:rPr lang="en-US" altLang="ja-JP" sz="1000" dirty="0">
                <a:solidFill>
                  <a:prstClr val="black"/>
                </a:solidFill>
                <a:latin typeface="Meiryo UI" panose="020B0604030504040204" pitchFamily="50" charset="-128"/>
                <a:ea typeface="Meiryo UI" panose="020B0604030504040204" pitchFamily="50" charset="-128"/>
              </a:rPr>
              <a:t>TOP</a:t>
            </a:r>
            <a:r>
              <a:rPr lang="ja-JP" altLang="en-US" sz="1000" dirty="0">
                <a:solidFill>
                  <a:prstClr val="black"/>
                </a:solidFill>
                <a:latin typeface="Meiryo UI" panose="020B0604030504040204" pitchFamily="50" charset="-128"/>
                <a:ea typeface="Meiryo UI" panose="020B0604030504040204" pitchFamily="50" charset="-128"/>
              </a:rPr>
              <a:t>１０を維持した形で、特に</a:t>
            </a:r>
            <a:r>
              <a:rPr lang="en-US" altLang="ja-JP" sz="1000" dirty="0">
                <a:solidFill>
                  <a:prstClr val="black"/>
                </a:solidFill>
                <a:latin typeface="Meiryo UI" panose="020B0604030504040204" pitchFamily="50" charset="-128"/>
                <a:ea typeface="Meiryo UI" panose="020B0604030504040204" pitchFamily="50" charset="-128"/>
              </a:rPr>
              <a:t>『L</a:t>
            </a:r>
            <a:r>
              <a:rPr lang="ja-JP" altLang="en-US" sz="1000" dirty="0">
                <a:solidFill>
                  <a:prstClr val="black"/>
                </a:solidFill>
                <a:latin typeface="Meiryo UI" panose="020B0604030504040204" pitchFamily="50" charset="-128"/>
                <a:ea typeface="Meiryo UI" panose="020B0604030504040204" pitchFamily="50" charset="-128"/>
              </a:rPr>
              <a:t>北斗の拳 転生の章</a:t>
            </a:r>
            <a:r>
              <a:rPr lang="en-US" altLang="ja-JP" sz="1000" dirty="0">
                <a:solidFill>
                  <a:prstClr val="black"/>
                </a:solidFill>
                <a:latin typeface="Meiryo UI" panose="020B0604030504040204" pitchFamily="50" charset="-128"/>
                <a:ea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rPr>
              <a:t>は初めて新台で１位を維持出来た形。</a:t>
            </a:r>
            <a:endParaRPr kumimoji="1" lang="en-US" altLang="ja-JP" sz="5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9" name="オブジェクト 8">
            <a:extLst>
              <a:ext uri="{FF2B5EF4-FFF2-40B4-BE49-F238E27FC236}">
                <a16:creationId xmlns:a16="http://schemas.microsoft.com/office/drawing/2014/main" id="{65F57557-2A8E-4705-64D0-B00847EB9AF6}"/>
              </a:ext>
            </a:extLst>
          </p:cNvPr>
          <p:cNvGraphicFramePr>
            <a:graphicFrameLocks noChangeAspect="1"/>
          </p:cNvGraphicFramePr>
          <p:nvPr>
            <p:extLst>
              <p:ext uri="{D42A27DB-BD31-4B8C-83A1-F6EECF244321}">
                <p14:modId xmlns:p14="http://schemas.microsoft.com/office/powerpoint/2010/main" val="1701372374"/>
              </p:ext>
            </p:extLst>
          </p:nvPr>
        </p:nvGraphicFramePr>
        <p:xfrm>
          <a:off x="8610600" y="737622"/>
          <a:ext cx="3152775" cy="1200150"/>
        </p:xfrm>
        <a:graphic>
          <a:graphicData uri="http://schemas.openxmlformats.org/presentationml/2006/ole">
            <mc:AlternateContent xmlns:mc="http://schemas.openxmlformats.org/markup-compatibility/2006">
              <mc:Choice xmlns:v="urn:schemas-microsoft-com:vml" Requires="v">
                <p:oleObj name="Worksheet" r:id="rId5" imgW="3152685" imgH="1200034" progId="Excel.Sheet.12">
                  <p:link updateAutomatic="1"/>
                </p:oleObj>
              </mc:Choice>
              <mc:Fallback>
                <p:oleObj name="Worksheet" r:id="rId5" imgW="3152685" imgH="1200034" progId="Excel.Sheet.12">
                  <p:link updateAutomatic="1"/>
                  <p:pic>
                    <p:nvPicPr>
                      <p:cNvPr id="9" name="オブジェクト 8">
                        <a:extLst>
                          <a:ext uri="{FF2B5EF4-FFF2-40B4-BE49-F238E27FC236}">
                            <a16:creationId xmlns:a16="http://schemas.microsoft.com/office/drawing/2014/main" id="{65F57557-2A8E-4705-64D0-B00847EB9AF6}"/>
                          </a:ext>
                        </a:extLst>
                      </p:cNvPr>
                      <p:cNvPicPr/>
                      <p:nvPr/>
                    </p:nvPicPr>
                    <p:blipFill>
                      <a:blip r:embed="rId6"/>
                      <a:stretch>
                        <a:fillRect/>
                      </a:stretch>
                    </p:blipFill>
                    <p:spPr>
                      <a:xfrm>
                        <a:off x="8610600" y="737622"/>
                        <a:ext cx="3152775" cy="1200150"/>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1F3C43A8-EEEA-4550-9573-7627D91E34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pic>
        <p:nvPicPr>
          <p:cNvPr id="16" name="図 15">
            <a:extLst>
              <a:ext uri="{FF2B5EF4-FFF2-40B4-BE49-F238E27FC236}">
                <a16:creationId xmlns:a16="http://schemas.microsoft.com/office/drawing/2014/main" id="{264B66B1-AACE-4B1C-8385-C0BF6AECBA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2532" y="632304"/>
            <a:ext cx="331149" cy="331149"/>
          </a:xfrm>
          <a:prstGeom prst="rect">
            <a:avLst/>
          </a:prstGeom>
        </p:spPr>
      </p:pic>
      <p:pic>
        <p:nvPicPr>
          <p:cNvPr id="4" name="図 3">
            <a:extLst>
              <a:ext uri="{FF2B5EF4-FFF2-40B4-BE49-F238E27FC236}">
                <a16:creationId xmlns:a16="http://schemas.microsoft.com/office/drawing/2014/main" id="{A3938279-6DA2-40FE-9BAB-D6A2AB260F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81812" y="632304"/>
            <a:ext cx="331149" cy="331149"/>
          </a:xfrm>
          <a:prstGeom prst="rect">
            <a:avLst/>
          </a:prstGeom>
        </p:spPr>
      </p:pic>
      <p:sp>
        <p:nvSpPr>
          <p:cNvPr id="10" name="テキスト ボックス 9">
            <a:extLst>
              <a:ext uri="{FF2B5EF4-FFF2-40B4-BE49-F238E27FC236}">
                <a16:creationId xmlns:a16="http://schemas.microsoft.com/office/drawing/2014/main" id="{DA0AE3A7-8ED0-4BC9-84B1-4809AB9A4910}"/>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全機種総合実績①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店舗主力考察</a:t>
            </a:r>
            <a:r>
              <a:rPr lang="en-US" altLang="ja-JP" sz="2000" dirty="0">
                <a:solidFill>
                  <a:schemeClr val="bg1"/>
                </a:solidFill>
                <a:latin typeface="Meiryo UI" panose="020B0604030504040204" pitchFamily="50" charset="-128"/>
                <a:ea typeface="Meiryo UI" panose="020B0604030504040204" pitchFamily="50" charset="-128"/>
              </a:rPr>
              <a:t>】 </a:t>
            </a:r>
            <a:r>
              <a:rPr lang="ja-JP" altLang="en-US" sz="2000" dirty="0">
                <a:solidFill>
                  <a:schemeClr val="bg1"/>
                </a:solidFill>
                <a:latin typeface="Meiryo UI" panose="020B0604030504040204" pitchFamily="50" charset="-128"/>
                <a:ea typeface="Meiryo UI" panose="020B0604030504040204" pitchFamily="50" charset="-128"/>
              </a:rPr>
              <a:t>実績シェア／</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15" name="テキスト ボックス 14">
            <a:extLst>
              <a:ext uri="{FF2B5EF4-FFF2-40B4-BE49-F238E27FC236}">
                <a16:creationId xmlns:a16="http://schemas.microsoft.com/office/drawing/2014/main" id="{3647E97C-8ADF-4096-A75D-3C95ED4397EA}"/>
              </a:ext>
            </a:extLst>
          </p:cNvPr>
          <p:cNvSpPr txBox="1"/>
          <p:nvPr/>
        </p:nvSpPr>
        <p:spPr>
          <a:xfrm>
            <a:off x="1681987" y="698798"/>
            <a:ext cx="3262432" cy="461665"/>
          </a:xfrm>
          <a:prstGeom prst="rect">
            <a:avLst/>
          </a:prstGeom>
          <a:noFill/>
        </p:spPr>
        <p:txBody>
          <a:bodyPr wrap="none" rtlCol="0" anchor="ctr">
            <a:spAutoFit/>
          </a:bodyPr>
          <a:lstStyle/>
          <a:p>
            <a:r>
              <a:rPr lang="ja-JP" altLang="en-US" sz="2400" u="sng" dirty="0">
                <a:solidFill>
                  <a:srgbClr val="FF0000"/>
                </a:solidFill>
                <a:latin typeface="Meiryo" panose="020B0604030504040204" pitchFamily="34" charset="-128"/>
                <a:ea typeface="Meiryo" panose="020B0604030504040204" pitchFamily="34" charset="-128"/>
              </a:rPr>
              <a:t>実績シェア</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fld id="{FBF706EF-60E0-419F-81CC-0140041928AD}" type="slidenum">
              <a:rPr kumimoji="1" lang="ja-JP" altLang="en-US" smtClean="0"/>
              <a:t>8</a:t>
            </a:fld>
            <a:endParaRPr kumimoji="1" lang="ja-JP" altLang="en-US" dirty="0"/>
          </a:p>
        </p:txBody>
      </p:sp>
      <p:sp>
        <p:nvSpPr>
          <p:cNvPr id="11" name="テキスト ボックス 10">
            <a:extLst>
              <a:ext uri="{FF2B5EF4-FFF2-40B4-BE49-F238E27FC236}">
                <a16:creationId xmlns:a16="http://schemas.microsoft.com/office/drawing/2014/main" id="{ED80F33C-EFDF-42AB-A2AD-93ADF1C9B5CC}"/>
              </a:ext>
            </a:extLst>
          </p:cNvPr>
          <p:cNvSpPr txBox="1"/>
          <p:nvPr/>
        </p:nvSpPr>
        <p:spPr>
          <a:xfrm>
            <a:off x="4233456" y="1937772"/>
            <a:ext cx="3151825" cy="246221"/>
          </a:xfrm>
          <a:prstGeom prst="rect">
            <a:avLst/>
          </a:prstGeom>
          <a:noFill/>
        </p:spPr>
        <p:txBody>
          <a:bodyPr wrap="none" rtlCol="0">
            <a:spAutoFit/>
          </a:bodyPr>
          <a:lstStyle/>
          <a:p>
            <a:r>
              <a:rPr lang="en-US" altLang="ja-JP" sz="1000" dirty="0">
                <a:solidFill>
                  <a:schemeClr val="tx1">
                    <a:lumMod val="75000"/>
                    <a:lumOff val="25000"/>
                  </a:schemeClr>
                </a:solidFill>
                <a:latin typeface="Meiryo" panose="020B0604030504040204" pitchFamily="34" charset="-128"/>
                <a:ea typeface="Meiryo" panose="020B0604030504040204" pitchFamily="34" charset="-128"/>
              </a:rPr>
              <a:t>※IN</a:t>
            </a:r>
            <a:r>
              <a:rPr lang="ja-JP" altLang="en-US" sz="1000" dirty="0">
                <a:solidFill>
                  <a:schemeClr val="tx1">
                    <a:lumMod val="75000"/>
                    <a:lumOff val="25000"/>
                  </a:schemeClr>
                </a:solidFill>
                <a:latin typeface="Meiryo" panose="020B0604030504040204" pitchFamily="34" charset="-128"/>
                <a:ea typeface="Meiryo" panose="020B0604030504040204" pitchFamily="34" charset="-128"/>
              </a:rPr>
              <a:t>枚数・売上・粗利の各シェアの総合ランキング</a:t>
            </a:r>
            <a:endParaRPr kumimoji="1" lang="ja-JP" altLang="en-US" sz="1000" dirty="0"/>
          </a:p>
        </p:txBody>
      </p:sp>
      <p:pic>
        <p:nvPicPr>
          <p:cNvPr id="20" name="図 19">
            <a:extLst>
              <a:ext uri="{FF2B5EF4-FFF2-40B4-BE49-F238E27FC236}">
                <a16:creationId xmlns:a16="http://schemas.microsoft.com/office/drawing/2014/main" id="{347B410C-6AB4-4A54-9F09-1991C7D2AC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43251" y="632304"/>
            <a:ext cx="331149" cy="331149"/>
          </a:xfrm>
          <a:prstGeom prst="rect">
            <a:avLst/>
          </a:prstGeom>
        </p:spPr>
      </p:pic>
      <p:sp>
        <p:nvSpPr>
          <p:cNvPr id="18" name="テキスト ボックス 17">
            <a:extLst>
              <a:ext uri="{FF2B5EF4-FFF2-40B4-BE49-F238E27FC236}">
                <a16:creationId xmlns:a16="http://schemas.microsoft.com/office/drawing/2014/main" id="{9B0413CC-F0CE-4EF5-8E0A-C15F0901BAAC}"/>
              </a:ext>
            </a:extLst>
          </p:cNvPr>
          <p:cNvSpPr txBox="1"/>
          <p:nvPr/>
        </p:nvSpPr>
        <p:spPr>
          <a:xfrm>
            <a:off x="4450729" y="1549766"/>
            <a:ext cx="2492990" cy="400110"/>
          </a:xfrm>
          <a:prstGeom prst="rect">
            <a:avLst/>
          </a:prstGeom>
          <a:noFill/>
        </p:spPr>
        <p:txBody>
          <a:bodyPr wrap="none" rtlCol="0" anchor="ctr">
            <a:spAutoFit/>
          </a:bodyPr>
          <a:lstStyle/>
          <a:p>
            <a:pPr algn="ct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2000" dirty="0">
                <a:solidFill>
                  <a:schemeClr val="tx1">
                    <a:lumMod val="75000"/>
                    <a:lumOff val="25000"/>
                  </a:scheme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総合</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シェア降順＞</a:t>
            </a:r>
            <a:endParaRPr lang="en-US" altLang="ja-JP" sz="2000" dirty="0">
              <a:solidFill>
                <a:schemeClr val="tx1">
                  <a:lumMod val="75000"/>
                  <a:lumOff val="25000"/>
                </a:schemeClr>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EF4C18CF-C40F-D275-3259-4C5B26FF65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7" name="図 6">
            <a:extLst>
              <a:ext uri="{FF2B5EF4-FFF2-40B4-BE49-F238E27FC236}">
                <a16:creationId xmlns:a16="http://schemas.microsoft.com/office/drawing/2014/main" id="{A2316ABD-DBA2-D089-166F-00D4520D59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sp>
        <p:nvSpPr>
          <p:cNvPr id="3" name="正方形/長方形 2">
            <a:extLst>
              <a:ext uri="{FF2B5EF4-FFF2-40B4-BE49-F238E27FC236}">
                <a16:creationId xmlns:a16="http://schemas.microsoft.com/office/drawing/2014/main" id="{302EAC10-F84D-0B32-81A5-C76E3C26039A}"/>
              </a:ext>
            </a:extLst>
          </p:cNvPr>
          <p:cNvSpPr/>
          <p:nvPr/>
        </p:nvSpPr>
        <p:spPr>
          <a:xfrm>
            <a:off x="10371174" y="2126976"/>
            <a:ext cx="1684025" cy="278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B5D78ED8-6DB4-2FEE-59B9-62FC6F099948}"/>
              </a:ext>
            </a:extLst>
          </p:cNvPr>
          <p:cNvSpPr txBox="1"/>
          <p:nvPr/>
        </p:nvSpPr>
        <p:spPr>
          <a:xfrm>
            <a:off x="10597502" y="2128023"/>
            <a:ext cx="12618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実績シェア考察</a:t>
            </a:r>
          </a:p>
        </p:txBody>
      </p:sp>
      <p:sp>
        <p:nvSpPr>
          <p:cNvPr id="34" name="テキスト ボックス 33">
            <a:extLst>
              <a:ext uri="{FF2B5EF4-FFF2-40B4-BE49-F238E27FC236}">
                <a16:creationId xmlns:a16="http://schemas.microsoft.com/office/drawing/2014/main" id="{4ECB0646-7A74-ECEC-68AF-387C47254E58}"/>
              </a:ext>
            </a:extLst>
          </p:cNvPr>
          <p:cNvSpPr txBox="1"/>
          <p:nvPr/>
        </p:nvSpPr>
        <p:spPr>
          <a:xfrm>
            <a:off x="-52793" y="1826129"/>
            <a:ext cx="1314784" cy="246221"/>
          </a:xfrm>
          <a:prstGeom prst="rect">
            <a:avLst/>
          </a:prstGeom>
          <a:noFill/>
        </p:spPr>
        <p:txBody>
          <a:bodyPr wrap="none" rtlCol="0">
            <a:spAutoFit/>
          </a:bodyPr>
          <a:lstStyle/>
          <a:p>
            <a:r>
              <a:rPr lang="ja-JP" altLang="en-US" sz="1000" dirty="0">
                <a:solidFill>
                  <a:srgbClr val="00B050"/>
                </a:solidFill>
                <a:latin typeface="Meiryo UI" panose="020B0604030504040204" pitchFamily="50" charset="-128"/>
                <a:ea typeface="Meiryo UI" panose="020B0604030504040204" pitchFamily="50" charset="-128"/>
              </a:rPr>
              <a:t>緑下線</a:t>
            </a:r>
            <a:r>
              <a:rPr kumimoji="1" lang="ja-JP" altLang="en-US" sz="1000" dirty="0">
                <a:solidFill>
                  <a:srgbClr val="00B050"/>
                </a:solidFill>
                <a:latin typeface="Meiryo UI" panose="020B0604030504040204" pitchFamily="50" charset="-128"/>
                <a:ea typeface="Meiryo UI" panose="020B0604030504040204" pitchFamily="50" charset="-128"/>
              </a:rPr>
              <a:t>：今月の新台</a:t>
            </a:r>
            <a:endParaRPr kumimoji="1" lang="ja-JP" altLang="en-US" sz="1000" dirty="0">
              <a:solidFill>
                <a:srgbClr val="00B050"/>
              </a:solidFill>
            </a:endParaRPr>
          </a:p>
        </p:txBody>
      </p:sp>
      <p:sp>
        <p:nvSpPr>
          <p:cNvPr id="42" name="テキスト ボックス 41">
            <a:extLst>
              <a:ext uri="{FF2B5EF4-FFF2-40B4-BE49-F238E27FC236}">
                <a16:creationId xmlns:a16="http://schemas.microsoft.com/office/drawing/2014/main" id="{F48B6618-7F7A-5D31-DC72-F43EFF780ACD}"/>
              </a:ext>
            </a:extLst>
          </p:cNvPr>
          <p:cNvSpPr txBox="1"/>
          <p:nvPr/>
        </p:nvSpPr>
        <p:spPr>
          <a:xfrm>
            <a:off x="-52793" y="2054729"/>
            <a:ext cx="1314784" cy="246221"/>
          </a:xfrm>
          <a:prstGeom prst="rect">
            <a:avLst/>
          </a:prstGeom>
          <a:noFill/>
        </p:spPr>
        <p:txBody>
          <a:bodyPr wrap="none" rtlCol="0">
            <a:spAutoFit/>
          </a:bodyPr>
          <a:lstStyle/>
          <a:p>
            <a:r>
              <a:rPr kumimoji="1" lang="ja-JP" altLang="en-US" sz="1000" dirty="0">
                <a:solidFill>
                  <a:srgbClr val="FFC000"/>
                </a:solidFill>
                <a:latin typeface="Meiryo UI" panose="020B0604030504040204" pitchFamily="50" charset="-128"/>
                <a:ea typeface="Meiryo UI" panose="020B0604030504040204" pitchFamily="50" charset="-128"/>
              </a:rPr>
              <a:t>黄下線：先月の新台</a:t>
            </a:r>
            <a:endParaRPr kumimoji="1" lang="ja-JP" altLang="en-US" sz="1000" dirty="0">
              <a:solidFill>
                <a:srgbClr val="FFC000"/>
              </a:solidFill>
            </a:endParaRPr>
          </a:p>
        </p:txBody>
      </p:sp>
      <p:sp>
        <p:nvSpPr>
          <p:cNvPr id="50" name="吹き出し: 四角形 49">
            <a:extLst>
              <a:ext uri="{FF2B5EF4-FFF2-40B4-BE49-F238E27FC236}">
                <a16:creationId xmlns:a16="http://schemas.microsoft.com/office/drawing/2014/main" id="{0A22A7D7-0263-A873-3EDD-7A80BB1BED19}"/>
              </a:ext>
            </a:extLst>
          </p:cNvPr>
          <p:cNvSpPr/>
          <p:nvPr/>
        </p:nvSpPr>
        <p:spPr>
          <a:xfrm>
            <a:off x="111807" y="6390322"/>
            <a:ext cx="2739331" cy="414129"/>
          </a:xfrm>
          <a:prstGeom prst="wedgeRectCallout">
            <a:avLst>
              <a:gd name="adj1" fmla="val 29392"/>
              <a:gd name="adj2" fmla="val -218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複数のシェア率で</a:t>
            </a:r>
            <a:r>
              <a:rPr lang="en-US" altLang="ja-JP" sz="1050" dirty="0">
                <a:solidFill>
                  <a:schemeClr val="tx1"/>
                </a:solidFill>
                <a:latin typeface="Meiryo UI" panose="020B0604030504040204" pitchFamily="50" charset="-128"/>
                <a:ea typeface="Meiryo UI" panose="020B0604030504040204" pitchFamily="50" charset="-128"/>
              </a:rPr>
              <a:t>1.0</a:t>
            </a:r>
            <a:r>
              <a:rPr lang="ja-JP" altLang="en-US" sz="1050" dirty="0">
                <a:solidFill>
                  <a:schemeClr val="tx1"/>
                </a:solidFill>
                <a:latin typeface="Meiryo UI" panose="020B0604030504040204" pitchFamily="50" charset="-128"/>
                <a:ea typeface="Meiryo UI" panose="020B0604030504040204" pitchFamily="50" charset="-128"/>
              </a:rPr>
              <a:t>％を切っている</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切りそうな</a:t>
            </a:r>
            <a:r>
              <a:rPr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機種はいつ下位と入れ替わってもおかしくない</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6C6A9805-2B34-D71A-6475-3E9D14D3CF7E}"/>
              </a:ext>
            </a:extLst>
          </p:cNvPr>
          <p:cNvSpPr txBox="1"/>
          <p:nvPr/>
        </p:nvSpPr>
        <p:spPr>
          <a:xfrm>
            <a:off x="3822672" y="6203224"/>
            <a:ext cx="557696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機種が店舗に貢献する為の最低基準として</a:t>
            </a:r>
            <a:r>
              <a:rPr kumimoji="1" lang="en-US" altLang="ja-JP" sz="900" dirty="0">
                <a:latin typeface="Meiryo UI" panose="020B0604030504040204" pitchFamily="50" charset="-128"/>
                <a:ea typeface="Meiryo UI" panose="020B0604030504040204" pitchFamily="50" charset="-128"/>
              </a:rPr>
              <a:t>IN/</a:t>
            </a:r>
            <a:r>
              <a:rPr kumimoji="1" lang="ja-JP" altLang="en-US" sz="900" dirty="0">
                <a:latin typeface="Meiryo UI" panose="020B0604030504040204" pitchFamily="50" charset="-128"/>
                <a:ea typeface="Meiryo UI" panose="020B0604030504040204" pitchFamily="50" charset="-128"/>
              </a:rPr>
              <a:t>売上</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粗利「各シェア</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 を保持している</a:t>
            </a:r>
            <a:r>
              <a:rPr lang="ja-JP" altLang="en-US" sz="900" dirty="0">
                <a:latin typeface="Meiryo UI" panose="020B0604030504040204" pitchFamily="50" charset="-128"/>
                <a:ea typeface="Meiryo UI" panose="020B0604030504040204" pitchFamily="50" charset="-128"/>
              </a:rPr>
              <a:t>かが評価の指標となる</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06436C4-EB99-F51B-A12F-FD046C8DAA1E}"/>
              </a:ext>
            </a:extLst>
          </p:cNvPr>
          <p:cNvSpPr/>
          <p:nvPr/>
        </p:nvSpPr>
        <p:spPr>
          <a:xfrm>
            <a:off x="183653" y="6385740"/>
            <a:ext cx="2608708" cy="4616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図 42">
            <a:extLst>
              <a:ext uri="{FF2B5EF4-FFF2-40B4-BE49-F238E27FC236}">
                <a16:creationId xmlns:a16="http://schemas.microsoft.com/office/drawing/2014/main" id="{AAD032F3-CFC8-986B-4EBF-56A1882FDD86}"/>
              </a:ext>
            </a:extLst>
          </p:cNvPr>
          <p:cNvPicPr>
            <a:picLocks noChangeAspect="1"/>
          </p:cNvPicPr>
          <p:nvPr/>
        </p:nvPicPr>
        <p:blipFill>
          <a:blip r:embed="rId13"/>
          <a:stretch>
            <a:fillRect/>
          </a:stretch>
        </p:blipFill>
        <p:spPr>
          <a:xfrm>
            <a:off x="58883" y="6197096"/>
            <a:ext cx="275303" cy="310699"/>
          </a:xfrm>
          <a:prstGeom prst="rect">
            <a:avLst/>
          </a:prstGeom>
        </p:spPr>
      </p:pic>
      <p:sp>
        <p:nvSpPr>
          <p:cNvPr id="17" name="楕円 16">
            <a:extLst>
              <a:ext uri="{FF2B5EF4-FFF2-40B4-BE49-F238E27FC236}">
                <a16:creationId xmlns:a16="http://schemas.microsoft.com/office/drawing/2014/main" id="{7DF65548-B987-BE68-239B-97B1CBBABB61}"/>
              </a:ext>
            </a:extLst>
          </p:cNvPr>
          <p:cNvSpPr/>
          <p:nvPr/>
        </p:nvSpPr>
        <p:spPr>
          <a:xfrm>
            <a:off x="4049461" y="6038102"/>
            <a:ext cx="367990" cy="14869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549750AE-0F2F-7C2F-9DED-99E042267EFD}"/>
              </a:ext>
            </a:extLst>
          </p:cNvPr>
          <p:cNvSpPr/>
          <p:nvPr/>
        </p:nvSpPr>
        <p:spPr>
          <a:xfrm>
            <a:off x="5220597" y="6042505"/>
            <a:ext cx="367990" cy="14869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62EB5662-D9F8-BB4F-1168-362A15884EA5}"/>
              </a:ext>
            </a:extLst>
          </p:cNvPr>
          <p:cNvSpPr/>
          <p:nvPr/>
        </p:nvSpPr>
        <p:spPr>
          <a:xfrm>
            <a:off x="6797824" y="6039331"/>
            <a:ext cx="367990" cy="14869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291FE358-C95D-7930-EEAB-D69D209E8571}"/>
              </a:ext>
            </a:extLst>
          </p:cNvPr>
          <p:cNvGrpSpPr/>
          <p:nvPr/>
        </p:nvGrpSpPr>
        <p:grpSpPr>
          <a:xfrm>
            <a:off x="64764" y="3992325"/>
            <a:ext cx="2497588" cy="99302"/>
            <a:chOff x="296407" y="6190264"/>
            <a:chExt cx="2497588" cy="99302"/>
          </a:xfrm>
          <a:solidFill>
            <a:srgbClr val="00B050"/>
          </a:solidFill>
        </p:grpSpPr>
        <p:cxnSp>
          <p:nvCxnSpPr>
            <p:cNvPr id="23" name="直線コネクタ 22">
              <a:extLst>
                <a:ext uri="{FF2B5EF4-FFF2-40B4-BE49-F238E27FC236}">
                  <a16:creationId xmlns:a16="http://schemas.microsoft.com/office/drawing/2014/main" id="{9FB7D816-F2DC-5794-D785-53E3A9C7D35A}"/>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1956D454-CCB6-D9C6-C8AB-130AC75BAFF0}"/>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0B843BBA-C413-8D21-4A32-DA35966ACC94}"/>
              </a:ext>
            </a:extLst>
          </p:cNvPr>
          <p:cNvGrpSpPr/>
          <p:nvPr/>
        </p:nvGrpSpPr>
        <p:grpSpPr>
          <a:xfrm>
            <a:off x="65923" y="4134677"/>
            <a:ext cx="2497588" cy="99302"/>
            <a:chOff x="296407" y="6190264"/>
            <a:chExt cx="2497588" cy="99302"/>
          </a:xfrm>
          <a:solidFill>
            <a:schemeClr val="accent4"/>
          </a:solidFill>
        </p:grpSpPr>
        <p:cxnSp>
          <p:nvCxnSpPr>
            <p:cNvPr id="32" name="直線コネクタ 31">
              <a:extLst>
                <a:ext uri="{FF2B5EF4-FFF2-40B4-BE49-F238E27FC236}">
                  <a16:creationId xmlns:a16="http://schemas.microsoft.com/office/drawing/2014/main" id="{DC95104B-2AAE-479D-DC42-5345D90D23DA}"/>
                </a:ext>
              </a:extLst>
            </p:cNvPr>
            <p:cNvCxnSpPr>
              <a:cxnSpLocks/>
            </p:cNvCxnSpPr>
            <p:nvPr/>
          </p:nvCxnSpPr>
          <p:spPr>
            <a:xfrm>
              <a:off x="406577" y="6289566"/>
              <a:ext cx="2387418" cy="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3AC466A8-A5F1-8973-FCC5-515A0467D483}"/>
                </a:ext>
              </a:extLst>
            </p:cNvPr>
            <p:cNvSpPr/>
            <p:nvPr/>
          </p:nvSpPr>
          <p:spPr>
            <a:xfrm>
              <a:off x="296407" y="6190264"/>
              <a:ext cx="73153" cy="71821"/>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B0AAB780-5B1F-5067-5BBC-9C7374F2A3B1}"/>
              </a:ext>
            </a:extLst>
          </p:cNvPr>
          <p:cNvGrpSpPr/>
          <p:nvPr/>
        </p:nvGrpSpPr>
        <p:grpSpPr>
          <a:xfrm>
            <a:off x="67872" y="5796243"/>
            <a:ext cx="2497588" cy="99302"/>
            <a:chOff x="296407" y="6190264"/>
            <a:chExt cx="2497588" cy="99302"/>
          </a:xfrm>
          <a:solidFill>
            <a:srgbClr val="00B050"/>
          </a:solidFill>
        </p:grpSpPr>
        <p:cxnSp>
          <p:nvCxnSpPr>
            <p:cNvPr id="26" name="直線コネクタ 25">
              <a:extLst>
                <a:ext uri="{FF2B5EF4-FFF2-40B4-BE49-F238E27FC236}">
                  <a16:creationId xmlns:a16="http://schemas.microsoft.com/office/drawing/2014/main" id="{06D73EB9-8503-AE6D-3910-E6512C451230}"/>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FEE778A1-6A6C-EB95-B7D0-47694CFE2298}"/>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2A7229AD-1333-F64E-CB39-D18874B21AD9}"/>
              </a:ext>
            </a:extLst>
          </p:cNvPr>
          <p:cNvGrpSpPr/>
          <p:nvPr/>
        </p:nvGrpSpPr>
        <p:grpSpPr>
          <a:xfrm>
            <a:off x="69033" y="2990121"/>
            <a:ext cx="2497588" cy="99302"/>
            <a:chOff x="296407" y="6190264"/>
            <a:chExt cx="2497588" cy="99302"/>
          </a:xfrm>
          <a:solidFill>
            <a:schemeClr val="accent4"/>
          </a:solidFill>
        </p:grpSpPr>
        <p:cxnSp>
          <p:nvCxnSpPr>
            <p:cNvPr id="30" name="直線コネクタ 29">
              <a:extLst>
                <a:ext uri="{FF2B5EF4-FFF2-40B4-BE49-F238E27FC236}">
                  <a16:creationId xmlns:a16="http://schemas.microsoft.com/office/drawing/2014/main" id="{83474998-28A4-1643-870B-D01CA08B9400}"/>
                </a:ext>
              </a:extLst>
            </p:cNvPr>
            <p:cNvCxnSpPr>
              <a:cxnSpLocks/>
            </p:cNvCxnSpPr>
            <p:nvPr/>
          </p:nvCxnSpPr>
          <p:spPr>
            <a:xfrm>
              <a:off x="406577" y="6289566"/>
              <a:ext cx="2387418" cy="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BE298FA7-EC9E-1029-0943-C86AFA04D5FB}"/>
                </a:ext>
              </a:extLst>
            </p:cNvPr>
            <p:cNvSpPr/>
            <p:nvPr/>
          </p:nvSpPr>
          <p:spPr>
            <a:xfrm>
              <a:off x="296407" y="6190264"/>
              <a:ext cx="73153" cy="71821"/>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77BD445C-9A0C-71C5-9479-5A32259ADE82}"/>
              </a:ext>
            </a:extLst>
          </p:cNvPr>
          <p:cNvGrpSpPr/>
          <p:nvPr/>
        </p:nvGrpSpPr>
        <p:grpSpPr>
          <a:xfrm>
            <a:off x="67869" y="4527282"/>
            <a:ext cx="2497588" cy="99302"/>
            <a:chOff x="296407" y="6190264"/>
            <a:chExt cx="2497588" cy="99302"/>
          </a:xfrm>
          <a:solidFill>
            <a:srgbClr val="00B050"/>
          </a:solidFill>
        </p:grpSpPr>
        <p:cxnSp>
          <p:nvCxnSpPr>
            <p:cNvPr id="37" name="直線コネクタ 36">
              <a:extLst>
                <a:ext uri="{FF2B5EF4-FFF2-40B4-BE49-F238E27FC236}">
                  <a16:creationId xmlns:a16="http://schemas.microsoft.com/office/drawing/2014/main" id="{7BE41258-2211-4128-8ADB-A88C0C0A7776}"/>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96BE0AE5-23BE-EB9F-70DB-2E107CC88C18}"/>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7EB8A59-4E3B-A066-CE31-4951ADE3D57D}"/>
              </a:ext>
            </a:extLst>
          </p:cNvPr>
          <p:cNvGrpSpPr/>
          <p:nvPr/>
        </p:nvGrpSpPr>
        <p:grpSpPr>
          <a:xfrm>
            <a:off x="67874" y="3500904"/>
            <a:ext cx="2497588" cy="99302"/>
            <a:chOff x="296407" y="6190264"/>
            <a:chExt cx="2497588" cy="99302"/>
          </a:xfrm>
          <a:solidFill>
            <a:srgbClr val="00B050"/>
          </a:solidFill>
        </p:grpSpPr>
        <p:cxnSp>
          <p:nvCxnSpPr>
            <p:cNvPr id="40" name="直線コネクタ 39">
              <a:extLst>
                <a:ext uri="{FF2B5EF4-FFF2-40B4-BE49-F238E27FC236}">
                  <a16:creationId xmlns:a16="http://schemas.microsoft.com/office/drawing/2014/main" id="{08DC3C48-B7B0-36D6-FF4D-7853AA28DAF4}"/>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089577D8-70F3-9976-F994-7FA159E5506C}"/>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7549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オブジェクト 27">
            <a:extLst>
              <a:ext uri="{FF2B5EF4-FFF2-40B4-BE49-F238E27FC236}">
                <a16:creationId xmlns:a16="http://schemas.microsoft.com/office/drawing/2014/main" id="{EF9BD918-3F12-DA2A-D823-3C97C70CB838}"/>
              </a:ext>
            </a:extLst>
          </p:cNvPr>
          <p:cNvGraphicFramePr>
            <a:graphicFrameLocks noChangeAspect="1"/>
          </p:cNvGraphicFramePr>
          <p:nvPr>
            <p:extLst>
              <p:ext uri="{D42A27DB-BD31-4B8C-83A1-F6EECF244321}">
                <p14:modId xmlns:p14="http://schemas.microsoft.com/office/powerpoint/2010/main" val="2597596840"/>
              </p:ext>
            </p:extLst>
          </p:nvPr>
        </p:nvGraphicFramePr>
        <p:xfrm>
          <a:off x="437125" y="2188981"/>
          <a:ext cx="9210675" cy="4054915"/>
        </p:xfrm>
        <a:graphic>
          <a:graphicData uri="http://schemas.openxmlformats.org/presentationml/2006/ole">
            <mc:AlternateContent xmlns:mc="http://schemas.openxmlformats.org/markup-compatibility/2006">
              <mc:Choice xmlns:v="urn:schemas-microsoft-com:vml" Requires="v">
                <p:oleObj name="Worksheet" r:id="rId3" imgW="11077600" imgH="4876942" progId="Excel.Sheet.12">
                  <p:link updateAutomatic="1"/>
                </p:oleObj>
              </mc:Choice>
              <mc:Fallback>
                <p:oleObj name="Worksheet" r:id="rId3" imgW="11077600" imgH="4876942" progId="Excel.Sheet.12">
                  <p:link updateAutomatic="1"/>
                  <p:pic>
                    <p:nvPicPr>
                      <p:cNvPr id="0" name=""/>
                      <p:cNvPicPr/>
                      <p:nvPr/>
                    </p:nvPicPr>
                    <p:blipFill>
                      <a:blip r:embed="rId4"/>
                      <a:stretch>
                        <a:fillRect/>
                      </a:stretch>
                    </p:blipFill>
                    <p:spPr>
                      <a:xfrm>
                        <a:off x="437125" y="2188981"/>
                        <a:ext cx="9210675" cy="4054915"/>
                      </a:xfrm>
                      <a:prstGeom prst="rect">
                        <a:avLst/>
                      </a:prstGeom>
                    </p:spPr>
                  </p:pic>
                </p:oleObj>
              </mc:Fallback>
            </mc:AlternateContent>
          </a:graphicData>
        </a:graphic>
      </p:graphicFrame>
      <p:sp>
        <p:nvSpPr>
          <p:cNvPr id="21" name="正方形/長方形 20">
            <a:extLst>
              <a:ext uri="{FF2B5EF4-FFF2-40B4-BE49-F238E27FC236}">
                <a16:creationId xmlns:a16="http://schemas.microsoft.com/office/drawing/2014/main" id="{5958AA8C-AD3E-B56C-0997-1524E954F8D1}"/>
              </a:ext>
            </a:extLst>
          </p:cNvPr>
          <p:cNvSpPr/>
          <p:nvPr/>
        </p:nvSpPr>
        <p:spPr>
          <a:xfrm>
            <a:off x="9756492" y="2457972"/>
            <a:ext cx="2384707" cy="402680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9A01895A-4A27-4EA0-7861-3ED7DE08B54B}"/>
              </a:ext>
            </a:extLst>
          </p:cNvPr>
          <p:cNvSpPr txBox="1"/>
          <p:nvPr/>
        </p:nvSpPr>
        <p:spPr>
          <a:xfrm>
            <a:off x="9773065" y="2510326"/>
            <a:ext cx="2348960" cy="39010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▶設置ボリュームに影響を受けにくい評価指標として、「設置シェアに対する実績シェア」で評価したものが「仕事率」ランキングである。「</a:t>
            </a:r>
            <a:r>
              <a:rPr kumimoji="1" lang="ja-JP" altLang="en-US" sz="105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rPr>
              <a:t>小規模台数でも、見合う以上の実績を出している</a:t>
            </a:r>
            <a:r>
              <a:rPr kumimoji="1" lang="en-US" altLang="ja-JP" sz="105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rPr>
              <a:t>ユーザーに支持されている機械</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がわかりやすいという点が特徴である。実績シェア評価と併せて機械評価に運用することで、機械評価の確度が向上する。性質上、新機種の上位ランキング入りも多いので、実績の変化から定番機種への影響性や市場トレンドを考察する。</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月の新台は</a:t>
            </a:r>
            <a:r>
              <a:rPr lang="en-US" altLang="ja-JP" sz="1050" dirty="0">
                <a:solidFill>
                  <a:prstClr val="black"/>
                </a:solidFill>
                <a:latin typeface="Meiryo UI" panose="020B0604030504040204" pitchFamily="50" charset="-128"/>
                <a:ea typeface="Meiryo UI" panose="020B0604030504040204" pitchFamily="50" charset="-128"/>
              </a:rPr>
              <a:t>TOP10</a:t>
            </a:r>
            <a:r>
              <a:rPr lang="ja-JP" altLang="en-US" sz="1050" dirty="0">
                <a:solidFill>
                  <a:prstClr val="black"/>
                </a:solidFill>
                <a:latin typeface="Meiryo UI" panose="020B0604030504040204" pitchFamily="50" charset="-128"/>
                <a:ea typeface="Meiryo UI" panose="020B0604030504040204" pitchFamily="50" charset="-128"/>
              </a:rPr>
              <a:t>に</a:t>
            </a:r>
            <a:r>
              <a:rPr lang="en-US" altLang="ja-JP" sz="1050" dirty="0">
                <a:solidFill>
                  <a:prstClr val="black"/>
                </a:solidFill>
                <a:latin typeface="Meiryo UI" panose="020B0604030504040204" pitchFamily="50" charset="-128"/>
                <a:ea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rPr>
              <a:t>機種、</a:t>
            </a:r>
            <a:r>
              <a:rPr lang="en-US" altLang="ja-JP" sz="1050" dirty="0">
                <a:solidFill>
                  <a:prstClr val="black"/>
                </a:solidFill>
                <a:latin typeface="Meiryo UI" panose="020B0604030504040204" pitchFamily="50" charset="-128"/>
                <a:ea typeface="Meiryo UI" panose="020B0604030504040204" pitchFamily="50" charset="-128"/>
              </a:rPr>
              <a:t>TOP10</a:t>
            </a:r>
            <a:r>
              <a:rPr lang="ja-JP" altLang="en-US" sz="1050" dirty="0">
                <a:solidFill>
                  <a:prstClr val="black"/>
                </a:solidFill>
                <a:latin typeface="Meiryo UI" panose="020B0604030504040204" pitchFamily="50" charset="-128"/>
                <a:ea typeface="Meiryo UI" panose="020B0604030504040204" pitchFamily="50" charset="-128"/>
              </a:rPr>
              <a:t>外に</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機種ランクインした。</a:t>
            </a:r>
            <a:endParaRPr lang="en-US" altLang="ja-JP" sz="1050" dirty="0">
              <a:solidFill>
                <a:prstClr val="black"/>
              </a:solidFill>
              <a:latin typeface="Meiryo UI" panose="020B0604030504040204" pitchFamily="50" charset="-128"/>
              <a:ea typeface="Meiryo UI" panose="020B0604030504040204" pitchFamily="50" charset="-128"/>
            </a:endParaRPr>
          </a:p>
          <a:p>
            <a:pPr lvl="0">
              <a:defRPr/>
            </a:pPr>
            <a:r>
              <a:rPr lang="ja-JP" altLang="en-US" sz="1050" dirty="0">
                <a:solidFill>
                  <a:prstClr val="black"/>
                </a:solidFill>
                <a:latin typeface="Meiryo UI" panose="020B0604030504040204" pitchFamily="50" charset="-128"/>
                <a:ea typeface="Meiryo UI" panose="020B0604030504040204" pitchFamily="50" charset="-128"/>
              </a:rPr>
              <a:t>トップの</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機種は稼働</a:t>
            </a:r>
            <a:r>
              <a:rPr lang="en-US" altLang="ja-JP" sz="1050" dirty="0">
                <a:solidFill>
                  <a:prstClr val="black"/>
                </a:solidFill>
                <a:latin typeface="Meiryo UI" panose="020B0604030504040204" pitchFamily="50" charset="-128"/>
                <a:ea typeface="Meiryo UI" panose="020B0604030504040204" pitchFamily="50" charset="-128"/>
              </a:rPr>
              <a:t>200%</a:t>
            </a:r>
            <a:r>
              <a:rPr lang="ja-JP" altLang="en-US" sz="1050" dirty="0">
                <a:solidFill>
                  <a:prstClr val="black"/>
                </a:solidFill>
                <a:latin typeface="Meiryo UI" panose="020B0604030504040204" pitchFamily="50" charset="-128"/>
                <a:ea typeface="Meiryo UI" panose="020B0604030504040204" pitchFamily="50" charset="-128"/>
              </a:rPr>
              <a:t>前半と無難なラインで粗利は</a:t>
            </a:r>
            <a:r>
              <a:rPr lang="en-US" altLang="ja-JP" sz="1050" dirty="0">
                <a:solidFill>
                  <a:prstClr val="black"/>
                </a:solidFill>
                <a:latin typeface="Meiryo UI" panose="020B0604030504040204" pitchFamily="50" charset="-128"/>
                <a:ea typeface="Meiryo UI" panose="020B0604030504040204" pitchFamily="50" charset="-128"/>
              </a:rPr>
              <a:t>300</a:t>
            </a:r>
            <a:r>
              <a:rPr lang="ja-JP" altLang="en-US" sz="1050" dirty="0">
                <a:solidFill>
                  <a:prstClr val="black"/>
                </a:solidFill>
                <a:latin typeface="Meiryo UI" panose="020B0604030504040204" pitchFamily="50" charset="-128"/>
                <a:ea typeface="Meiryo UI" panose="020B0604030504040204" pitchFamily="50" charset="-128"/>
              </a:rPr>
              <a:t>％後半レベルと粗利実績としても優秀な形であった。</a:t>
            </a:r>
            <a:endParaRPr lang="en-US" altLang="ja-JP" sz="1050" dirty="0">
              <a:solidFill>
                <a:prstClr val="black"/>
              </a:solidFill>
              <a:latin typeface="Meiryo UI" panose="020B0604030504040204" pitchFamily="50" charset="-128"/>
              <a:ea typeface="Meiryo UI" panose="020B0604030504040204" pitchFamily="50" charset="-128"/>
            </a:endParaRPr>
          </a:p>
          <a:p>
            <a:pPr lvl="0">
              <a:defRPr/>
            </a:pPr>
            <a:r>
              <a:rPr lang="en-US" altLang="ja-JP" sz="1050" dirty="0">
                <a:solidFill>
                  <a:prstClr val="black"/>
                </a:solidFill>
                <a:latin typeface="Meiryo UI" panose="020B0604030504040204" pitchFamily="50" charset="-128"/>
                <a:ea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rPr>
              <a:t>位</a:t>
            </a:r>
            <a:r>
              <a:rPr lang="en-US" altLang="ja-JP" sz="1050" dirty="0">
                <a:solidFill>
                  <a:prstClr val="black"/>
                </a:solidFill>
                <a:latin typeface="Meiryo UI" panose="020B0604030504040204" pitchFamily="50" charset="-128"/>
                <a:ea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rPr>
              <a:t>位の</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機種においては新台効果が終わり次第で稼働仕事率は急落しそうであるが、粗利に関してはまだ使えそうな数値となっている。</a:t>
            </a: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solidFill>
                  <a:prstClr val="black"/>
                </a:solidFill>
                <a:latin typeface="Meiryo UI" panose="020B0604030504040204" pitchFamily="50" charset="-128"/>
                <a:ea typeface="Meiryo UI" panose="020B0604030504040204" pitchFamily="50" charset="-128"/>
              </a:rPr>
              <a:t>『L</a:t>
            </a:r>
            <a:r>
              <a:rPr lang="ja-JP" altLang="en-US" sz="1050" dirty="0">
                <a:solidFill>
                  <a:prstClr val="black"/>
                </a:solidFill>
                <a:latin typeface="Meiryo UI" panose="020B0604030504040204" pitchFamily="50" charset="-128"/>
                <a:ea typeface="Meiryo UI" panose="020B0604030504040204" pitchFamily="50" charset="-128"/>
              </a:rPr>
              <a:t>うみねこのなく頃に</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も</a:t>
            </a:r>
            <a:r>
              <a:rPr lang="en-US" altLang="ja-JP" sz="1050" dirty="0">
                <a:solidFill>
                  <a:prstClr val="black"/>
                </a:solidFill>
                <a:latin typeface="Meiryo UI" panose="020B0604030504040204" pitchFamily="50" charset="-128"/>
                <a:ea typeface="Meiryo UI" panose="020B0604030504040204" pitchFamily="50" charset="-128"/>
              </a:rPr>
              <a:t>200</a:t>
            </a:r>
            <a:r>
              <a:rPr lang="ja-JP" altLang="en-US" sz="1050" dirty="0">
                <a:solidFill>
                  <a:prstClr val="black"/>
                </a:solidFill>
                <a:latin typeface="Meiryo UI" panose="020B0604030504040204" pitchFamily="50" charset="-128"/>
                <a:ea typeface="Meiryo UI" panose="020B0604030504040204" pitchFamily="50" charset="-128"/>
              </a:rPr>
              <a:t>％超えではあるが、粗利面での貢献は低い。</a:t>
            </a:r>
            <a:endParaRPr lang="en-US" altLang="ja-JP" sz="1050" dirty="0">
              <a:solidFill>
                <a:prstClr val="black"/>
              </a:solidFill>
              <a:latin typeface="Meiryo UI" panose="020B0604030504040204" pitchFamily="50" charset="-128"/>
              <a:ea typeface="Meiryo UI" panose="020B0604030504040204" pitchFamily="50" charset="-128"/>
            </a:endParaRPr>
          </a:p>
        </p:txBody>
      </p:sp>
      <p:graphicFrame>
        <p:nvGraphicFramePr>
          <p:cNvPr id="9" name="オブジェクト 8">
            <a:extLst>
              <a:ext uri="{FF2B5EF4-FFF2-40B4-BE49-F238E27FC236}">
                <a16:creationId xmlns:a16="http://schemas.microsoft.com/office/drawing/2014/main" id="{874A9E37-5E02-103D-47C0-80DD1C56810C}"/>
              </a:ext>
            </a:extLst>
          </p:cNvPr>
          <p:cNvGraphicFramePr>
            <a:graphicFrameLocks noChangeAspect="1"/>
          </p:cNvGraphicFramePr>
          <p:nvPr>
            <p:extLst>
              <p:ext uri="{D42A27DB-BD31-4B8C-83A1-F6EECF244321}">
                <p14:modId xmlns:p14="http://schemas.microsoft.com/office/powerpoint/2010/main" val="1166186157"/>
              </p:ext>
            </p:extLst>
          </p:nvPr>
        </p:nvGraphicFramePr>
        <p:xfrm>
          <a:off x="8622000" y="601200"/>
          <a:ext cx="3152775" cy="1190625"/>
        </p:xfrm>
        <a:graphic>
          <a:graphicData uri="http://schemas.openxmlformats.org/presentationml/2006/ole">
            <mc:AlternateContent xmlns:mc="http://schemas.openxmlformats.org/markup-compatibility/2006">
              <mc:Choice xmlns:v="urn:schemas-microsoft-com:vml" Requires="v">
                <p:oleObj name="Worksheet" r:id="rId5" imgW="3152685" imgH="1190651" progId="Excel.Sheet.12">
                  <p:link updateAutomatic="1"/>
                </p:oleObj>
              </mc:Choice>
              <mc:Fallback>
                <p:oleObj name="Worksheet" r:id="rId5" imgW="3152685" imgH="1190651" progId="Excel.Sheet.12">
                  <p:link updateAutomatic="1"/>
                  <p:pic>
                    <p:nvPicPr>
                      <p:cNvPr id="9" name="オブジェクト 8">
                        <a:extLst>
                          <a:ext uri="{FF2B5EF4-FFF2-40B4-BE49-F238E27FC236}">
                            <a16:creationId xmlns:a16="http://schemas.microsoft.com/office/drawing/2014/main" id="{874A9E37-5E02-103D-47C0-80DD1C56810C}"/>
                          </a:ext>
                        </a:extLst>
                      </p:cNvPr>
                      <p:cNvPicPr/>
                      <p:nvPr/>
                    </p:nvPicPr>
                    <p:blipFill>
                      <a:blip r:embed="rId6"/>
                      <a:stretch>
                        <a:fillRect/>
                      </a:stretch>
                    </p:blipFill>
                    <p:spPr>
                      <a:xfrm>
                        <a:off x="8622000" y="601200"/>
                        <a:ext cx="3152775" cy="1190625"/>
                      </a:xfrm>
                      <a:prstGeom prst="rect">
                        <a:avLst/>
                      </a:prstGeom>
                    </p:spPr>
                  </p:pic>
                </p:oleObj>
              </mc:Fallback>
            </mc:AlternateContent>
          </a:graphicData>
        </a:graphic>
      </p:graphicFrame>
      <p:sp>
        <p:nvSpPr>
          <p:cNvPr id="19" name="スライド番号プレースホルダー 5">
            <a:extLst>
              <a:ext uri="{FF2B5EF4-FFF2-40B4-BE49-F238E27FC236}">
                <a16:creationId xmlns:a16="http://schemas.microsoft.com/office/drawing/2014/main" id="{1C078FDB-B3CA-49AA-956D-12CB2835C060}"/>
              </a:ext>
            </a:extLst>
          </p:cNvPr>
          <p:cNvSpPr>
            <a:spLocks noGrp="1"/>
          </p:cNvSpPr>
          <p:nvPr>
            <p:ph type="sldNum" sz="quarter" idx="12"/>
          </p:nvPr>
        </p:nvSpPr>
        <p:spPr>
          <a:xfrm>
            <a:off x="4724400" y="6638548"/>
            <a:ext cx="2743200" cy="2308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F706EF-60E0-419F-81CC-0140041928A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3CC0507-00F8-4CBD-A0F1-D945FC001DE6}"/>
              </a:ext>
            </a:extLst>
          </p:cNvPr>
          <p:cNvSpPr txBox="1"/>
          <p:nvPr/>
        </p:nvSpPr>
        <p:spPr>
          <a:xfrm>
            <a:off x="5139389" y="1245325"/>
            <a:ext cx="121058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＜総合＞</a:t>
            </a:r>
            <a:endParaRPr kumimoji="1" lang="en-US" altLang="ja-JP" sz="20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2480D23D-F4BE-4BD6-BAA6-CCBA65B644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2532" y="501659"/>
            <a:ext cx="331149" cy="331149"/>
          </a:xfrm>
          <a:prstGeom prst="rect">
            <a:avLst/>
          </a:prstGeom>
        </p:spPr>
      </p:pic>
      <p:pic>
        <p:nvPicPr>
          <p:cNvPr id="14" name="図 13">
            <a:extLst>
              <a:ext uri="{FF2B5EF4-FFF2-40B4-BE49-F238E27FC236}">
                <a16:creationId xmlns:a16="http://schemas.microsoft.com/office/drawing/2014/main" id="{7D0DB89C-AFBA-458B-B716-AC29742C16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1812" y="501659"/>
            <a:ext cx="331149" cy="331149"/>
          </a:xfrm>
          <a:prstGeom prst="rect">
            <a:avLst/>
          </a:prstGeom>
        </p:spPr>
      </p:pic>
      <p:pic>
        <p:nvPicPr>
          <p:cNvPr id="20" name="図 19">
            <a:extLst>
              <a:ext uri="{FF2B5EF4-FFF2-40B4-BE49-F238E27FC236}">
                <a16:creationId xmlns:a16="http://schemas.microsoft.com/office/drawing/2014/main" id="{072B855F-F4CD-4B71-B2A1-E99A481CD1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43251" y="501659"/>
            <a:ext cx="331149" cy="331149"/>
          </a:xfrm>
          <a:prstGeom prst="rect">
            <a:avLst/>
          </a:prstGeom>
        </p:spPr>
      </p:pic>
      <p:sp>
        <p:nvSpPr>
          <p:cNvPr id="22" name="テキスト ボックス 21">
            <a:extLst>
              <a:ext uri="{FF2B5EF4-FFF2-40B4-BE49-F238E27FC236}">
                <a16:creationId xmlns:a16="http://schemas.microsoft.com/office/drawing/2014/main" id="{B79F75E9-2FBE-4838-8C7C-75D7966F9ED7}"/>
              </a:ext>
            </a:extLst>
          </p:cNvPr>
          <p:cNvSpPr txBox="1"/>
          <p:nvPr/>
        </p:nvSpPr>
        <p:spPr>
          <a:xfrm>
            <a:off x="4319877" y="1593810"/>
            <a:ext cx="3115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稼働・売上・粗利の各仕事率の総合ランキング</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2D56EA54-DF07-A639-3008-93C255E1C9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502920"/>
          </a:xfrm>
          <a:prstGeom prst="rect">
            <a:avLst/>
          </a:prstGeom>
        </p:spPr>
      </p:pic>
      <p:sp>
        <p:nvSpPr>
          <p:cNvPr id="3" name="テキスト ボックス 2">
            <a:extLst>
              <a:ext uri="{FF2B5EF4-FFF2-40B4-BE49-F238E27FC236}">
                <a16:creationId xmlns:a16="http://schemas.microsoft.com/office/drawing/2014/main" id="{985B68E0-FDC9-408C-B35E-CB02ACB9D647}"/>
              </a:ext>
            </a:extLst>
          </p:cNvPr>
          <p:cNvSpPr txBox="1"/>
          <p:nvPr/>
        </p:nvSpPr>
        <p:spPr>
          <a:xfrm>
            <a:off x="131471" y="55134"/>
            <a:ext cx="1046954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50" charset="-128"/>
                <a:ea typeface="Meiryo UI" panose="020B0604030504040204" pitchFamily="50" charset="-128"/>
              </a:rPr>
              <a:t>全機種総合実績②　</a:t>
            </a:r>
            <a:r>
              <a:rPr lang="en-US" altLang="ja-JP" sz="2000" dirty="0">
                <a:solidFill>
                  <a:schemeClr val="bg1"/>
                </a:solidFill>
                <a:latin typeface="Meiryo UI" panose="020B0604030504040204" pitchFamily="50" charset="-128"/>
                <a:ea typeface="Meiryo UI" panose="020B0604030504040204" pitchFamily="50" charset="-128"/>
              </a:rPr>
              <a:t>【</a:t>
            </a:r>
            <a:r>
              <a:rPr lang="ja-JP" altLang="en-US" sz="2000" dirty="0">
                <a:solidFill>
                  <a:schemeClr val="bg1"/>
                </a:solidFill>
                <a:latin typeface="Meiryo UI" panose="020B0604030504040204" pitchFamily="50" charset="-128"/>
                <a:ea typeface="Meiryo UI" panose="020B0604030504040204" pitchFamily="50" charset="-128"/>
              </a:rPr>
              <a:t>高実績機考察</a:t>
            </a:r>
            <a:r>
              <a:rPr lang="en-US" altLang="ja-JP" sz="2000" dirty="0">
                <a:solidFill>
                  <a:schemeClr val="bg1"/>
                </a:solidFill>
                <a:latin typeface="Meiryo UI" panose="020B0604030504040204" pitchFamily="50" charset="-128"/>
                <a:ea typeface="Meiryo UI" panose="020B0604030504040204" pitchFamily="50" charset="-128"/>
              </a:rPr>
              <a:t>】 </a:t>
            </a:r>
            <a:r>
              <a:rPr lang="ja-JP" altLang="en-US" sz="2000" dirty="0">
                <a:solidFill>
                  <a:schemeClr val="bg1"/>
                </a:solidFill>
                <a:latin typeface="Meiryo UI" panose="020B0604030504040204" pitchFamily="50" charset="-128"/>
                <a:ea typeface="Meiryo UI" panose="020B0604030504040204" pitchFamily="50" charset="-128"/>
              </a:rPr>
              <a:t>仕事率／</a:t>
            </a:r>
            <a:r>
              <a:rPr lang="en-US" altLang="ja-JP" sz="2000" dirty="0">
                <a:solidFill>
                  <a:schemeClr val="bg1"/>
                </a:solidFill>
                <a:latin typeface="Meiryo UI" panose="020B0604030504040204" pitchFamily="50" charset="-128"/>
                <a:ea typeface="Meiryo UI" panose="020B0604030504040204" pitchFamily="50" charset="-128"/>
              </a:rPr>
              <a:t>2026</a:t>
            </a:r>
            <a:r>
              <a:rPr lang="ja-JP" altLang="en-US" sz="2000" dirty="0">
                <a:solidFill>
                  <a:schemeClr val="bg1"/>
                </a:solidFill>
                <a:latin typeface="Meiryo UI" panose="020B0604030504040204" pitchFamily="50" charset="-128"/>
                <a:ea typeface="Meiryo UI" panose="020B0604030504040204" pitchFamily="50" charset="-128"/>
              </a:rPr>
              <a:t>年</a:t>
            </a:r>
            <a:r>
              <a:rPr lang="en-US" altLang="ja-JP" sz="2000" dirty="0">
                <a:solidFill>
                  <a:schemeClr val="bg1"/>
                </a:solidFill>
                <a:latin typeface="Meiryo UI" panose="020B0604030504040204" pitchFamily="50" charset="-128"/>
                <a:ea typeface="Meiryo UI" panose="020B0604030504040204" pitchFamily="50" charset="-128"/>
              </a:rPr>
              <a:t>3</a:t>
            </a:r>
            <a:r>
              <a:rPr lang="ja-JP" altLang="en-US" sz="2000" dirty="0">
                <a:solidFill>
                  <a:schemeClr val="bg1"/>
                </a:solidFill>
                <a:latin typeface="Meiryo UI" panose="020B0604030504040204" pitchFamily="50" charset="-128"/>
                <a:ea typeface="Meiryo UI" panose="020B0604030504040204" pitchFamily="50" charset="-128"/>
              </a:rPr>
              <a:t>月号</a:t>
            </a:r>
          </a:p>
        </p:txBody>
      </p:sp>
      <p:sp>
        <p:nvSpPr>
          <p:cNvPr id="6" name="テキスト ボックス 5">
            <a:extLst>
              <a:ext uri="{FF2B5EF4-FFF2-40B4-BE49-F238E27FC236}">
                <a16:creationId xmlns:a16="http://schemas.microsoft.com/office/drawing/2014/main" id="{6BECE65A-6EA2-C6C1-500F-69574205EDCF}"/>
              </a:ext>
            </a:extLst>
          </p:cNvPr>
          <p:cNvSpPr txBox="1"/>
          <p:nvPr/>
        </p:nvSpPr>
        <p:spPr>
          <a:xfrm>
            <a:off x="1666875" y="690042"/>
            <a:ext cx="2646878" cy="461665"/>
          </a:xfrm>
          <a:prstGeom prst="rect">
            <a:avLst/>
          </a:prstGeom>
          <a:noFill/>
        </p:spPr>
        <p:txBody>
          <a:bodyPr wrap="none" rtlCol="0" anchor="ctr">
            <a:spAutoFit/>
          </a:bodyPr>
          <a:lstStyle/>
          <a:p>
            <a:r>
              <a:rPr lang="ja-JP" altLang="en-US" sz="2400" u="sng" dirty="0">
                <a:solidFill>
                  <a:srgbClr val="0070C0"/>
                </a:solidFill>
                <a:latin typeface="Meiryo" panose="020B0604030504040204" pitchFamily="34" charset="-128"/>
                <a:ea typeface="Meiryo" panose="020B0604030504040204" pitchFamily="34" charset="-128"/>
              </a:rPr>
              <a:t>仕事率</a:t>
            </a:r>
            <a:r>
              <a:rPr lang="ja-JP" altLang="en-US" sz="2400" u="sng" dirty="0">
                <a:solidFill>
                  <a:schemeClr val="bg1">
                    <a:lumMod val="50000"/>
                  </a:schemeClr>
                </a:solidFill>
                <a:latin typeface="Meiryo" panose="020B0604030504040204" pitchFamily="34" charset="-128"/>
                <a:ea typeface="Meiryo" panose="020B0604030504040204" pitchFamily="34" charset="-128"/>
              </a:rPr>
              <a:t>ランキング</a:t>
            </a:r>
            <a:endParaRPr lang="en-US" altLang="ja-JP" sz="2400" u="sng" dirty="0">
              <a:solidFill>
                <a:schemeClr val="bg1">
                  <a:lumMod val="50000"/>
                </a:schemeClr>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B2552D88-202D-F454-E03B-9A657C9A8C45}"/>
              </a:ext>
            </a:extLst>
          </p:cNvPr>
          <p:cNvSpPr txBox="1"/>
          <p:nvPr/>
        </p:nvSpPr>
        <p:spPr>
          <a:xfrm>
            <a:off x="2210800" y="1199383"/>
            <a:ext cx="1693091" cy="246221"/>
          </a:xfrm>
          <a:prstGeom prst="rect">
            <a:avLst/>
          </a:prstGeom>
          <a:noFill/>
        </p:spPr>
        <p:txBody>
          <a:bodyPr wrap="none" rtlCol="0">
            <a:spAutoFit/>
          </a:bodyPr>
          <a:lstStyle/>
          <a:p>
            <a:pPr algn="r"/>
            <a:r>
              <a:rPr kumimoji="1" lang="ja-JP" altLang="en-US" sz="1000" dirty="0">
                <a:solidFill>
                  <a:srgbClr val="5F5F5F"/>
                </a:solidFill>
                <a:latin typeface="Meiryo UI" panose="020B0604030504040204" pitchFamily="50" charset="-128"/>
                <a:ea typeface="Meiryo UI" panose="020B0604030504040204" pitchFamily="50" charset="-128"/>
              </a:rPr>
              <a:t>実績シェアと設置シェアの比率</a:t>
            </a:r>
            <a:endParaRPr kumimoji="1" lang="ja-JP" altLang="en-US" sz="1000" dirty="0"/>
          </a:p>
        </p:txBody>
      </p:sp>
      <p:pic>
        <p:nvPicPr>
          <p:cNvPr id="4" name="図 3">
            <a:extLst>
              <a:ext uri="{FF2B5EF4-FFF2-40B4-BE49-F238E27FC236}">
                <a16:creationId xmlns:a16="http://schemas.microsoft.com/office/drawing/2014/main" id="{D122DA0D-9886-749F-728B-C5EC558315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471" y="675350"/>
            <a:ext cx="930286" cy="479238"/>
          </a:xfrm>
          <a:prstGeom prst="rect">
            <a:avLst/>
          </a:prstGeom>
        </p:spPr>
      </p:pic>
      <p:pic>
        <p:nvPicPr>
          <p:cNvPr id="12" name="図 11">
            <a:extLst>
              <a:ext uri="{FF2B5EF4-FFF2-40B4-BE49-F238E27FC236}">
                <a16:creationId xmlns:a16="http://schemas.microsoft.com/office/drawing/2014/main" id="{704552AC-6903-30EA-6AAE-F146F2E96E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757" y="675076"/>
            <a:ext cx="545270" cy="545270"/>
          </a:xfrm>
          <a:prstGeom prst="rect">
            <a:avLst/>
          </a:prstGeom>
        </p:spPr>
      </p:pic>
      <p:sp>
        <p:nvSpPr>
          <p:cNvPr id="7" name="正方形/長方形 6">
            <a:extLst>
              <a:ext uri="{FF2B5EF4-FFF2-40B4-BE49-F238E27FC236}">
                <a16:creationId xmlns:a16="http://schemas.microsoft.com/office/drawing/2014/main" id="{CDEE739C-66C8-80FD-1F36-7A73CA4F42A6}"/>
              </a:ext>
            </a:extLst>
          </p:cNvPr>
          <p:cNvSpPr/>
          <p:nvPr/>
        </p:nvSpPr>
        <p:spPr>
          <a:xfrm>
            <a:off x="9756492" y="2178711"/>
            <a:ext cx="2384707" cy="288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9B67F506-F04E-48BC-CAEA-54394A6AEEB2}"/>
              </a:ext>
            </a:extLst>
          </p:cNvPr>
          <p:cNvSpPr txBox="1"/>
          <p:nvPr/>
        </p:nvSpPr>
        <p:spPr>
          <a:xfrm>
            <a:off x="10261346" y="2190375"/>
            <a:ext cx="14487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実績シェア考察</a:t>
            </a:r>
          </a:p>
        </p:txBody>
      </p:sp>
      <p:sp>
        <p:nvSpPr>
          <p:cNvPr id="10" name="テキスト ボックス 9">
            <a:extLst>
              <a:ext uri="{FF2B5EF4-FFF2-40B4-BE49-F238E27FC236}">
                <a16:creationId xmlns:a16="http://schemas.microsoft.com/office/drawing/2014/main" id="{A78C8581-6EC4-1FE2-FDAE-F528E4EA1693}"/>
              </a:ext>
            </a:extLst>
          </p:cNvPr>
          <p:cNvSpPr txBox="1"/>
          <p:nvPr/>
        </p:nvSpPr>
        <p:spPr>
          <a:xfrm>
            <a:off x="354901" y="1697224"/>
            <a:ext cx="1314784" cy="246221"/>
          </a:xfrm>
          <a:prstGeom prst="rect">
            <a:avLst/>
          </a:prstGeom>
          <a:noFill/>
        </p:spPr>
        <p:txBody>
          <a:bodyPr wrap="none" rtlCol="0">
            <a:spAutoFit/>
          </a:bodyPr>
          <a:lstStyle/>
          <a:p>
            <a:r>
              <a:rPr lang="ja-JP" altLang="en-US" sz="1000" dirty="0">
                <a:solidFill>
                  <a:srgbClr val="00B050"/>
                </a:solidFill>
                <a:latin typeface="Meiryo UI" panose="020B0604030504040204" pitchFamily="50" charset="-128"/>
                <a:ea typeface="Meiryo UI" panose="020B0604030504040204" pitchFamily="50" charset="-128"/>
              </a:rPr>
              <a:t>緑下線</a:t>
            </a:r>
            <a:r>
              <a:rPr kumimoji="1" lang="ja-JP" altLang="en-US" sz="1000" dirty="0">
                <a:solidFill>
                  <a:srgbClr val="00B050"/>
                </a:solidFill>
                <a:latin typeface="Meiryo UI" panose="020B0604030504040204" pitchFamily="50" charset="-128"/>
                <a:ea typeface="Meiryo UI" panose="020B0604030504040204" pitchFamily="50" charset="-128"/>
              </a:rPr>
              <a:t>：今月の新台</a:t>
            </a:r>
            <a:endParaRPr kumimoji="1" lang="ja-JP" altLang="en-US" sz="1000" dirty="0">
              <a:solidFill>
                <a:srgbClr val="00B050"/>
              </a:solidFill>
            </a:endParaRPr>
          </a:p>
        </p:txBody>
      </p:sp>
      <p:sp>
        <p:nvSpPr>
          <p:cNvPr id="27" name="テキスト ボックス 26">
            <a:extLst>
              <a:ext uri="{FF2B5EF4-FFF2-40B4-BE49-F238E27FC236}">
                <a16:creationId xmlns:a16="http://schemas.microsoft.com/office/drawing/2014/main" id="{66014E94-FF18-3F54-B6F4-D84F27F7F45F}"/>
              </a:ext>
            </a:extLst>
          </p:cNvPr>
          <p:cNvSpPr txBox="1"/>
          <p:nvPr/>
        </p:nvSpPr>
        <p:spPr>
          <a:xfrm>
            <a:off x="354901" y="1925824"/>
            <a:ext cx="1314784" cy="246221"/>
          </a:xfrm>
          <a:prstGeom prst="rect">
            <a:avLst/>
          </a:prstGeom>
          <a:noFill/>
        </p:spPr>
        <p:txBody>
          <a:bodyPr wrap="none" rtlCol="0">
            <a:spAutoFit/>
          </a:bodyPr>
          <a:lstStyle/>
          <a:p>
            <a:r>
              <a:rPr kumimoji="1" lang="ja-JP" altLang="en-US" sz="1000" dirty="0">
                <a:solidFill>
                  <a:srgbClr val="FFC000"/>
                </a:solidFill>
                <a:latin typeface="Meiryo UI" panose="020B0604030504040204" pitchFamily="50" charset="-128"/>
                <a:ea typeface="Meiryo UI" panose="020B0604030504040204" pitchFamily="50" charset="-128"/>
              </a:rPr>
              <a:t>黄下線：先月の新台</a:t>
            </a:r>
            <a:endParaRPr kumimoji="1" lang="ja-JP" altLang="en-US" sz="1000" dirty="0">
              <a:solidFill>
                <a:srgbClr val="FFC000"/>
              </a:solidFill>
            </a:endParaRPr>
          </a:p>
        </p:txBody>
      </p:sp>
      <p:grpSp>
        <p:nvGrpSpPr>
          <p:cNvPr id="37" name="グループ化 36">
            <a:extLst>
              <a:ext uri="{FF2B5EF4-FFF2-40B4-BE49-F238E27FC236}">
                <a16:creationId xmlns:a16="http://schemas.microsoft.com/office/drawing/2014/main" id="{AB53E608-7A15-415A-FEF2-D74C7A6A66EB}"/>
              </a:ext>
            </a:extLst>
          </p:cNvPr>
          <p:cNvGrpSpPr/>
          <p:nvPr/>
        </p:nvGrpSpPr>
        <p:grpSpPr>
          <a:xfrm>
            <a:off x="438534" y="2890510"/>
            <a:ext cx="2497588" cy="99302"/>
            <a:chOff x="296407" y="6190264"/>
            <a:chExt cx="2497588" cy="99302"/>
          </a:xfrm>
          <a:solidFill>
            <a:srgbClr val="00B050"/>
          </a:solidFill>
        </p:grpSpPr>
        <p:cxnSp>
          <p:nvCxnSpPr>
            <p:cNvPr id="38" name="直線コネクタ 37">
              <a:extLst>
                <a:ext uri="{FF2B5EF4-FFF2-40B4-BE49-F238E27FC236}">
                  <a16:creationId xmlns:a16="http://schemas.microsoft.com/office/drawing/2014/main" id="{AABB8117-C102-8478-9B37-5E864D3F3708}"/>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32C65E10-8C39-D16A-3D96-A238D43A9E46}"/>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A974CA63-F5FE-B9FF-FD34-FF68BE8F82CB}"/>
              </a:ext>
            </a:extLst>
          </p:cNvPr>
          <p:cNvGrpSpPr/>
          <p:nvPr/>
        </p:nvGrpSpPr>
        <p:grpSpPr>
          <a:xfrm>
            <a:off x="438534" y="3150197"/>
            <a:ext cx="2497588" cy="99302"/>
            <a:chOff x="296407" y="6190264"/>
            <a:chExt cx="2497588" cy="99302"/>
          </a:xfrm>
          <a:solidFill>
            <a:srgbClr val="00B050"/>
          </a:solidFill>
        </p:grpSpPr>
        <p:cxnSp>
          <p:nvCxnSpPr>
            <p:cNvPr id="35" name="直線コネクタ 34">
              <a:extLst>
                <a:ext uri="{FF2B5EF4-FFF2-40B4-BE49-F238E27FC236}">
                  <a16:creationId xmlns:a16="http://schemas.microsoft.com/office/drawing/2014/main" id="{B7237A3B-444B-0640-E7A8-757D150664C0}"/>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F48C2CEB-2013-32B8-2A7A-71DB09B5E8EC}"/>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38F7DEDA-CE31-7C88-CF57-587EE4AAA1E1}"/>
              </a:ext>
            </a:extLst>
          </p:cNvPr>
          <p:cNvGrpSpPr/>
          <p:nvPr/>
        </p:nvGrpSpPr>
        <p:grpSpPr>
          <a:xfrm>
            <a:off x="437125" y="3558717"/>
            <a:ext cx="2497588" cy="99302"/>
            <a:chOff x="296407" y="6190264"/>
            <a:chExt cx="2497588" cy="99302"/>
          </a:xfrm>
          <a:solidFill>
            <a:srgbClr val="FFC000"/>
          </a:solidFill>
        </p:grpSpPr>
        <p:cxnSp>
          <p:nvCxnSpPr>
            <p:cNvPr id="42" name="直線コネクタ 41">
              <a:extLst>
                <a:ext uri="{FF2B5EF4-FFF2-40B4-BE49-F238E27FC236}">
                  <a16:creationId xmlns:a16="http://schemas.microsoft.com/office/drawing/2014/main" id="{C42F8727-D968-47E4-5655-14FF7257B55C}"/>
                </a:ext>
              </a:extLst>
            </p:cNvPr>
            <p:cNvCxnSpPr>
              <a:cxnSpLocks/>
            </p:cNvCxnSpPr>
            <p:nvPr/>
          </p:nvCxnSpPr>
          <p:spPr>
            <a:xfrm>
              <a:off x="406577" y="6289566"/>
              <a:ext cx="2387418" cy="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C295F759-6A4A-79D4-05E3-CEDB935C3544}"/>
                </a:ext>
              </a:extLst>
            </p:cNvPr>
            <p:cNvSpPr/>
            <p:nvPr/>
          </p:nvSpPr>
          <p:spPr>
            <a:xfrm>
              <a:off x="296407" y="6190264"/>
              <a:ext cx="73153" cy="71821"/>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4C5A2141-CB14-1F61-3999-D79E48ACA5E9}"/>
              </a:ext>
            </a:extLst>
          </p:cNvPr>
          <p:cNvGrpSpPr/>
          <p:nvPr/>
        </p:nvGrpSpPr>
        <p:grpSpPr>
          <a:xfrm>
            <a:off x="438534" y="3273259"/>
            <a:ext cx="2497588" cy="99302"/>
            <a:chOff x="296407" y="6190264"/>
            <a:chExt cx="2497588" cy="99302"/>
          </a:xfrm>
          <a:solidFill>
            <a:srgbClr val="00B050"/>
          </a:solidFill>
        </p:grpSpPr>
        <p:cxnSp>
          <p:nvCxnSpPr>
            <p:cNvPr id="23" name="直線コネクタ 22">
              <a:extLst>
                <a:ext uri="{FF2B5EF4-FFF2-40B4-BE49-F238E27FC236}">
                  <a16:creationId xmlns:a16="http://schemas.microsoft.com/office/drawing/2014/main" id="{A3C4BBF2-B9AA-9746-E0F1-00CD309C3DC0}"/>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ACB2FC4D-5CD8-68BE-326F-1A22ADD21108}"/>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D3974225-AF17-F81B-7F74-73E19B5DDA13}"/>
              </a:ext>
            </a:extLst>
          </p:cNvPr>
          <p:cNvGrpSpPr/>
          <p:nvPr/>
        </p:nvGrpSpPr>
        <p:grpSpPr>
          <a:xfrm>
            <a:off x="438534" y="3016265"/>
            <a:ext cx="2497588" cy="99302"/>
            <a:chOff x="296407" y="6190264"/>
            <a:chExt cx="2497588" cy="99302"/>
          </a:xfrm>
          <a:solidFill>
            <a:srgbClr val="00B050"/>
          </a:solidFill>
        </p:grpSpPr>
        <p:cxnSp>
          <p:nvCxnSpPr>
            <p:cNvPr id="25" name="直線コネクタ 24">
              <a:extLst>
                <a:ext uri="{FF2B5EF4-FFF2-40B4-BE49-F238E27FC236}">
                  <a16:creationId xmlns:a16="http://schemas.microsoft.com/office/drawing/2014/main" id="{401AA23F-B1D9-5B67-5195-286C849B634B}"/>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E997B33-3647-86AB-0C04-43CB55EBB3C8}"/>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F4C46D84-920E-9511-70BD-3E6C6E237690}"/>
              </a:ext>
            </a:extLst>
          </p:cNvPr>
          <p:cNvGrpSpPr/>
          <p:nvPr/>
        </p:nvGrpSpPr>
        <p:grpSpPr>
          <a:xfrm>
            <a:off x="440233" y="3428501"/>
            <a:ext cx="2497588" cy="99302"/>
            <a:chOff x="296407" y="6190264"/>
            <a:chExt cx="2497588" cy="99302"/>
          </a:xfrm>
          <a:solidFill>
            <a:srgbClr val="FFC000"/>
          </a:solidFill>
        </p:grpSpPr>
        <p:cxnSp>
          <p:nvCxnSpPr>
            <p:cNvPr id="44" name="直線コネクタ 43">
              <a:extLst>
                <a:ext uri="{FF2B5EF4-FFF2-40B4-BE49-F238E27FC236}">
                  <a16:creationId xmlns:a16="http://schemas.microsoft.com/office/drawing/2014/main" id="{C9F297BC-B25E-D737-F0A5-3E9D2316AF37}"/>
                </a:ext>
              </a:extLst>
            </p:cNvPr>
            <p:cNvCxnSpPr>
              <a:cxnSpLocks/>
            </p:cNvCxnSpPr>
            <p:nvPr/>
          </p:nvCxnSpPr>
          <p:spPr>
            <a:xfrm>
              <a:off x="406577" y="6289566"/>
              <a:ext cx="2387418" cy="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BA9ECF79-EE82-FD09-F0A3-30BE0E48F313}"/>
                </a:ext>
              </a:extLst>
            </p:cNvPr>
            <p:cNvSpPr/>
            <p:nvPr/>
          </p:nvSpPr>
          <p:spPr>
            <a:xfrm>
              <a:off x="296407" y="6190264"/>
              <a:ext cx="73153" cy="71821"/>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a:extLst>
              <a:ext uri="{FF2B5EF4-FFF2-40B4-BE49-F238E27FC236}">
                <a16:creationId xmlns:a16="http://schemas.microsoft.com/office/drawing/2014/main" id="{C04F1CEE-CAF6-53D2-EF08-6C9D89513AF7}"/>
              </a:ext>
            </a:extLst>
          </p:cNvPr>
          <p:cNvGrpSpPr/>
          <p:nvPr/>
        </p:nvGrpSpPr>
        <p:grpSpPr>
          <a:xfrm>
            <a:off x="437125" y="4513405"/>
            <a:ext cx="2497588" cy="99302"/>
            <a:chOff x="296407" y="6190264"/>
            <a:chExt cx="2497588" cy="99302"/>
          </a:xfrm>
          <a:solidFill>
            <a:srgbClr val="00B050"/>
          </a:solidFill>
        </p:grpSpPr>
        <p:cxnSp>
          <p:nvCxnSpPr>
            <p:cNvPr id="54" name="直線コネクタ 53">
              <a:extLst>
                <a:ext uri="{FF2B5EF4-FFF2-40B4-BE49-F238E27FC236}">
                  <a16:creationId xmlns:a16="http://schemas.microsoft.com/office/drawing/2014/main" id="{81A826C6-AB8B-D42D-3FE5-C8237DD82D43}"/>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991A4823-80D3-85B2-CFFA-A61D6EF92A3E}"/>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51B7B38B-87A8-525A-0893-5350A6A38519}"/>
              </a:ext>
            </a:extLst>
          </p:cNvPr>
          <p:cNvGrpSpPr/>
          <p:nvPr/>
        </p:nvGrpSpPr>
        <p:grpSpPr>
          <a:xfrm>
            <a:off x="437125" y="4777195"/>
            <a:ext cx="2497588" cy="99302"/>
            <a:chOff x="296407" y="6190264"/>
            <a:chExt cx="2497588" cy="99302"/>
          </a:xfrm>
          <a:solidFill>
            <a:srgbClr val="00B050"/>
          </a:solidFill>
        </p:grpSpPr>
        <p:cxnSp>
          <p:nvCxnSpPr>
            <p:cNvPr id="57" name="直線コネクタ 56">
              <a:extLst>
                <a:ext uri="{FF2B5EF4-FFF2-40B4-BE49-F238E27FC236}">
                  <a16:creationId xmlns:a16="http://schemas.microsoft.com/office/drawing/2014/main" id="{8859E221-116D-A437-BA64-4C15A4B93460}"/>
                </a:ext>
              </a:extLst>
            </p:cNvPr>
            <p:cNvCxnSpPr>
              <a:cxnSpLocks/>
            </p:cNvCxnSpPr>
            <p:nvPr/>
          </p:nvCxnSpPr>
          <p:spPr>
            <a:xfrm>
              <a:off x="406577" y="6289566"/>
              <a:ext cx="2387418" cy="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11E29E02-E226-5328-B4C3-6E1DD4E5D5F6}"/>
                </a:ext>
              </a:extLst>
            </p:cNvPr>
            <p:cNvSpPr/>
            <p:nvPr/>
          </p:nvSpPr>
          <p:spPr>
            <a:xfrm>
              <a:off x="296407" y="6190264"/>
              <a:ext cx="73153" cy="71821"/>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35772309"/>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メッシュ">
  <a:themeElements>
    <a:clrScheme name="メッシュ">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メッシュ">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メッシュ">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2FE126E17EC7E4A9DC84EF2E51142F6" ma:contentTypeVersion="5" ma:contentTypeDescription="新しいドキュメントを作成します。" ma:contentTypeScope="" ma:versionID="393f401108d6470afd7276e4facb9656">
  <xsd:schema xmlns:xsd="http://www.w3.org/2001/XMLSchema" xmlns:xs="http://www.w3.org/2001/XMLSchema" xmlns:p="http://schemas.microsoft.com/office/2006/metadata/properties" xmlns:ns3="e0ae6edb-1149-44e1-bd6b-7ef0b698d998" targetNamespace="http://schemas.microsoft.com/office/2006/metadata/properties" ma:root="true" ma:fieldsID="4e26e339857dae08684bc870d0776580" ns3:_="">
    <xsd:import namespace="e0ae6edb-1149-44e1-bd6b-7ef0b698d99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e6edb-1149-44e1-bd6b-7ef0b698d9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F62C35-7D7D-4472-9586-4DC19A1FCA4F}">
  <ds:schemaRefs>
    <ds:schemaRef ds:uri="http://schemas.microsoft.com/sharepoint/v3/contenttype/forms"/>
  </ds:schemaRefs>
</ds:datastoreItem>
</file>

<file path=customXml/itemProps2.xml><?xml version="1.0" encoding="utf-8"?>
<ds:datastoreItem xmlns:ds="http://schemas.openxmlformats.org/officeDocument/2006/customXml" ds:itemID="{E3BE317A-8E24-46D4-AB1F-14B84766D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e6edb-1149-44e1-bd6b-7ef0b698d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DEEE6D-B6AC-46D0-8E9C-5C69C03EA80B}">
  <ds:schemaRefs>
    <ds:schemaRef ds:uri="http://schemas.openxmlformats.org/package/2006/metadata/core-properties"/>
    <ds:schemaRef ds:uri="http://purl.org/dc/dcmityp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e0ae6edb-1149-44e1-bd6b-7ef0b698d9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99024</TotalTime>
  <Words>7417</Words>
  <Application>Microsoft Office PowerPoint</Application>
  <PresentationFormat>ワイド画面</PresentationFormat>
  <Paragraphs>760</Paragraphs>
  <Slides>57</Slides>
  <Notes>40</Notes>
  <HiddenSlides>52</HiddenSlides>
  <MMClips>0</MMClips>
  <ScaleCrop>false</ScaleCrop>
  <HeadingPairs>
    <vt:vector size="8" baseType="variant">
      <vt:variant>
        <vt:lpstr>使用されているフォント</vt:lpstr>
      </vt:variant>
      <vt:variant>
        <vt:i4>8</vt:i4>
      </vt:variant>
      <vt:variant>
        <vt:lpstr>テーマ</vt:lpstr>
      </vt:variant>
      <vt:variant>
        <vt:i4>5</vt:i4>
      </vt:variant>
      <vt:variant>
        <vt:lpstr>リンクの設定</vt:lpstr>
      </vt:variant>
      <vt:variant>
        <vt:i4>56</vt:i4>
      </vt:variant>
      <vt:variant>
        <vt:lpstr>スライド タイトル</vt:lpstr>
      </vt:variant>
      <vt:variant>
        <vt:i4>57</vt:i4>
      </vt:variant>
    </vt:vector>
  </HeadingPairs>
  <TitlesOfParts>
    <vt:vector size="126" baseType="lpstr">
      <vt:lpstr>Meiryo UI</vt:lpstr>
      <vt:lpstr>メイリオ</vt:lpstr>
      <vt:lpstr>メイリオ</vt:lpstr>
      <vt:lpstr>游ゴシック</vt:lpstr>
      <vt:lpstr>游ゴシック Light</vt:lpstr>
      <vt:lpstr>Arial</vt:lpstr>
      <vt:lpstr>Calibri</vt:lpstr>
      <vt:lpstr>Century Gothic</vt:lpstr>
      <vt:lpstr>Office テーマ</vt:lpstr>
      <vt:lpstr>2_デザインの設定</vt:lpstr>
      <vt:lpstr>デザインの設定</vt:lpstr>
      <vt:lpstr>1_デザインの設定</vt:lpstr>
      <vt:lpstr>メッシュ</vt:lpstr>
      <vt:lpstr>file:///C:\Users\matsumoto\Desktop\SRIUS_PDFver2\【SIRIUS】プロフィール_ローデータ.xlsx!ホール規模!%5b【SIRIUS】プロフィール_ローデータ.xlsx%5dホール規模%20グラフ%201</vt:lpstr>
      <vt:lpstr>file:///C:\Users\matsumoto\Desktop\SRIUS_PDFver2\【SIRIUS】プロフィール_ローデータ.xlsx!交換率!%5b【SIRIUS】プロフィール_ローデータ.xlsx%5d交換率%20グラフ%201</vt:lpstr>
      <vt:lpstr>file:///C:\Users\matsumoto\Desktop\SRIUS_PDFver2\【SIRIUS】プロフィール_ローデータ.xlsx!貸しメダル!%5b【SIRIUS】プロフィール_ローデータ.xlsx%5d貸しメダル%20グラフ%201</vt:lpstr>
      <vt:lpstr>file:///C:\Users\matsumoto\Desktop\SRIUS_PDFver2\【SIRIUS】セグメント別実績_メーカー_ローデータ.xlsx!メーカー設置シェア!R4C2:R38C23</vt:lpstr>
      <vt:lpstr>file:///C:\Users\matsumoto\Desktop\SRIUS_PDFver2\【SIRIUS】総合ランキング_ローデータ.xlsx!構成比_総合!R4C3:R31C63</vt:lpstr>
      <vt:lpstr>file:///C:\Users\matsumoto\Desktop\SRIUS_PDFver2\【SIRIUS】総合ランキング_ローデータ.xlsx!画像!R3C2:R7C6</vt:lpstr>
      <vt:lpstr>file:///C:\Users\matsumoto\Desktop\SRIUS_PDFver2\【SIRIUS】総合ランキング_ローデータ.xlsx!設置仕事率_総合!R4C3:R31C63</vt:lpstr>
      <vt:lpstr>file:///C:\Users\matsumoto\Desktop\SRIUS_PDFver2\【SIRIUS】総合ランキング_ローデータ.xlsx!画像!R43C2:R47C6</vt:lpstr>
      <vt:lpstr>file:///C:\Users\matsumoto\Desktop\SRIUS_PDFver2\【SIRIUS】MY_ローデータ.xlsx!最大MYランキング!R4C3:R31C13</vt:lpstr>
      <vt:lpstr>file:///C:\Users\matsumoto\Desktop\SRIUS_PDFver2\【SIRIUS】勝ち率_ローデータ.xlsx!勝ち率ランキング!R4C3:R31C64</vt:lpstr>
      <vt:lpstr>file:///C:\Users\matsumoto\Desktop\SRIUS_PDFver2\【SIRIUS】総合ランキング_ローデータ.xlsx!役割別総合実績_メイン!R4C3:R31C63</vt:lpstr>
      <vt:lpstr>file:///C:\Users\matsumoto\Desktop\SRIUS_PDFver2\【SIRIUS】総合ランキング_ローデータ.xlsx!画像!R51C2:R55C6</vt:lpstr>
      <vt:lpstr>file:///C:\Users\matsumoto\Desktop\SRIUS_PDFver2\【SIRIUS】総合ランキング_ローデータ.xlsx!画像!R59C2:R63C6</vt:lpstr>
      <vt:lpstr>file:///C:\Users\matsumoto\Desktop\SRIUS_PDFver2\【SIRIUS】総合ランキング_ローデータ.xlsx!役割別総合実績_一般!R4C3:R31C63</vt:lpstr>
      <vt:lpstr>file:///C:\Users\matsumoto\Desktop\SRIUS_PDFver2\【SIRIUS】総合ランキング_ローデータ.xlsx!画像!R67C2:R71C6</vt:lpstr>
      <vt:lpstr>file:///C:\Users\matsumoto\Desktop\SRIUS_PDFver2\【SIRIUS】総合ランキング_ローデータ.xlsx!役割別総合実績_バラエティ!R4C3:R31C63</vt:lpstr>
      <vt:lpstr>file:///C:\Users\matsumoto\Desktop\SRIUS_PDFver2\【SIRIUS】総合ランキング_ローデータ.xlsx!スペック別総合実績_ノーマル系!R4C3:R31C63</vt:lpstr>
      <vt:lpstr>file:///C:\Users\matsumoto\Desktop\SRIUS_PDFver2\【SIRIUS】総合ランキング_ローデータ.xlsx!画像!R75C2:R79C6</vt:lpstr>
      <vt:lpstr>file:///C:\Users\matsumoto\Desktop\SRIUS_PDFver2\【SIRIUS】総合ランキング_ローデータ.xlsx!スペック別総合実績_ART系!R4C3:R31C63</vt:lpstr>
      <vt:lpstr>file:///C:\Users\matsumoto\Desktop\SRIUS_PDFver2\【SIRIUS】総合ランキング_ローデータ.xlsx!画像!R83C2:R87C6</vt:lpstr>
      <vt:lpstr>file:///C:\Users\matsumoto\Desktop\SRIUS_PDFver2\【SIRIUS】総合ランキング_ローデータ.xlsx!スペック別総合実績_AT系!R4C3:R31C63</vt:lpstr>
      <vt:lpstr>file:///C:\Users\matsumoto\Desktop\SRIUS_PDFver2\【SIRIUS】総合ランキング_ローデータ.xlsx!画像!R91C2:R95C6</vt:lpstr>
      <vt:lpstr>file:///C:\Users\matsumoto\Desktop\SRIUS_PDFver2\【SIRIUS】設定分析ローデータ.xlsx!設定①全日!R4C3:R30C20</vt:lpstr>
      <vt:lpstr>file:///C:\Users\matsumoto\Desktop\SRIUS_PDFver2\【SIRIUS】設定分析ローデータ.xlsx!設定②全日!R4C3:R30C20</vt:lpstr>
      <vt:lpstr>file:///C:\Users\matsumoto\Desktop\SRIUS_PDFver2\【SIRIUS】設定分析ローデータ.xlsx!設定③全日!R4C3:R30C20</vt:lpstr>
      <vt:lpstr>file:///C:\Users\matsumoto\Desktop\SRIUS_PDFver2\【SIRIUS】設定分析ローデータ.xlsx!設定④全日!R4C3:R30C20</vt:lpstr>
      <vt:lpstr>file:///C:\Users\matsumoto\Desktop\SRIUS_PDFver2\【SIRIUS】設定分析ローデータ.xlsx!設定⑤全日!R4C3:R30C20</vt:lpstr>
      <vt:lpstr>file:///C:\Users\matsumoto\Desktop\SRIUS_PDFver2\【SIRIUS】設定分析ローデータ.xlsx!設定⑥全日!R4C3:R30C20</vt:lpstr>
      <vt:lpstr>file:///\\192.168.222.156\aspre\共有フォルダ\02_事業戦略部\01_セールスプロモーショングループ\14_sirius関連\SIRIUS全体分析レポート\2026\SIRIUS26.3月号\【SIRIUS】設定分析ローデータ.xlsx!差分_設定①!R4C3:R31C21</vt:lpstr>
      <vt:lpstr>file:///C:\Users\matsumoto\Desktop\SRIUS_PDFver2\【SIRIUS】設定分析ローデータ.xlsx!設定①低粗利!R4C3:R30C10</vt:lpstr>
      <vt:lpstr>file:///C:\Users\matsumoto\Desktop\SRIUS_PDFver2\【SIRIUS】設定分析ローデータ.xlsx!画像_設定①⑥!R1C3:R20C11</vt:lpstr>
      <vt:lpstr>file:///C:\Users\matsumoto\Desktop\SRIUS_PDFver2\【SIRIUS】設定分析ローデータ.xlsx!設定⑥高粗利!R3C3:R31C11</vt:lpstr>
      <vt:lpstr>file:///C:\Users\matsumoto\Desktop\SRIUS_PDFver2\【SIRIUS】設定分析ローデータ.xlsx!画像_設定①⑥!R23C3:R42C11</vt:lpstr>
      <vt:lpstr>file:///C:\Users\matsumoto\Desktop\SRIUS_PDFver2\【SIRIUS】設置分析ローデータ.xlsx!増台数!R4C3:R30C10</vt:lpstr>
      <vt:lpstr>file:///C:\Users\matsumoto\Desktop\SRIUS_PDFver2\【SIRIUS】設置分析ローデータ.xlsx!減台数!R4C3:R30C10</vt:lpstr>
      <vt:lpstr>file:///C:\Users\matsumoto\Desktop\SRIUS_PDFver2\【SIRIUS】設置分析ローデータ.xlsx!構成比_1台!R4C3:R31C63</vt:lpstr>
      <vt:lpstr>file:///C:\Users\matsumoto\Desktop\SRIUS_PDFver2\【SIRIUS】設置分析ローデータ.xlsx!構成比_2台!R4C3:R31C63</vt:lpstr>
      <vt:lpstr>file:///C:\Users\matsumoto\Desktop\SRIUS_PDFver2\【SIRIUS】設置分析ローデータ.xlsx!構成比_3台!R4C3:R31C63</vt:lpstr>
      <vt:lpstr>file:///C:\Users\matsumoto\Desktop\SRIUS_PDFver2\【SIRIUS】設置分析ローデータ.xlsx!構成比_4～5台!R4C3:R31C63</vt:lpstr>
      <vt:lpstr>file:///C:\Users\matsumoto\Desktop\SRIUS_PDFver2\【SIRIUS】設置分析ローデータ.xlsx!構成比_6～9台!R4C3:R31C63</vt:lpstr>
      <vt:lpstr>file:///C:\Users\matsumoto\Desktop\SRIUS_PDFver2\【SIRIUS】設置分析ローデータ.xlsx!構成比_10～19台!R4C3:R31C63</vt:lpstr>
      <vt:lpstr>file:///C:\Users\matsumoto\Desktop\SRIUS_PDFver2\【SIRIUS】設置分析ローデータ.xlsx!構成比_20台以上!R4C3:R31C63</vt:lpstr>
      <vt:lpstr>file:///C:\Users\matsumoto\Desktop\SRIUS_PDFver2\【SIRIUS】新機種パフォーマンスローデータ.xlsx!構成比_総合!R4C3:R31C64</vt:lpstr>
      <vt:lpstr>file:///C:\Users\matsumoto\Desktop\SRIUS_PDFver2\【SIRIUS】新機種パフォーマンスローデータ.xlsx!設置仕事率_スペック別!R3C2:R13C8</vt:lpstr>
      <vt:lpstr>file:///C:\Users\matsumoto\Desktop\SRIUS_PDFver2\【SIRIUS】新機種パフォーマンスローデータ.xlsx!設定仕事率_スペック別!R3C2:R13C8</vt:lpstr>
      <vt:lpstr>file:///C:\Users\matsumoto\Desktop\SRIUS_PDFver2\【SIRIUS】新機種パフォーマンスローデータ.xlsx!設置仕事率_メーカー別!R3C2:R13C8</vt:lpstr>
      <vt:lpstr>file:///C:\Users\matsumoto\Desktop\SRIUS_PDFver2\【SIRIUS】新機種パフォーマンスローデータ.xlsx!稼働貢献週_新機種!R4C3:R31C67</vt:lpstr>
      <vt:lpstr>file:///C:\Users\matsumoto\Desktop\SRIUS_PDFver2\【SIRIUS】新機種パフォーマンスローデータ.xlsx!平均稼働推移_新機種!R3C2:R21C8</vt:lpstr>
      <vt:lpstr>file:///C:\Users\matsumoto\Desktop\SRIUS_PDFver2\【SIRIUS】新機種パフォーマンスローデータ.xlsx!累積粗利推移_新機種!R3C2:R21C8</vt:lpstr>
      <vt:lpstr>file:///C:\Users\matsumoto\Desktop\SRIUS_PDFver2\【SIRIUS】MY_ローデータ_新台.xlsx!最大MYランキング!R4C3:R31C13</vt:lpstr>
      <vt:lpstr>file:///C:\Users\matsumoto\Desktop\SRIUS_PDFver2\【SIRIUS】勝ち率_ローデータ_新台.xlsx!勝ち率ランキング!R4C3:R31C64</vt:lpstr>
      <vt:lpstr>file:///C:\Users\matsumoto\Desktop\SRIUS_PDFver2\【SIRIUS】低貸し分析_ローデータ.xlsx!構成比_総合!R4C3:R31C63</vt:lpstr>
      <vt:lpstr>file:///C:\Users\matsumoto\Desktop\SRIUS_PDFver2\【SIRIUS】低貸し分析_ローデータ.xlsx!画像!R3C2:R7C6</vt:lpstr>
      <vt:lpstr>file:///C:\Users\matsumoto\Desktop\SRIUS_PDFver2\【SIRIUS】低貸し分析_ローデータ.xlsx!画像!R43C2:R47C6</vt:lpstr>
      <vt:lpstr>file:///C:\Users\matsumoto\Desktop\SRIUS_PDFver2\【SIRIUS】低貸し分析_ローデータ.xlsx!設置仕事率_総合!R4C3:R31C63</vt:lpstr>
      <vt:lpstr>file:///C:\Users\matsumoto\Desktop\SRIUS_PDFver2\【SIRIUS】低貸し分析_ローデータ.xlsx!構成比_総合_新規導入!R4C3:R31C63</vt:lpstr>
      <vt:lpstr>PowerPoint プレゼンテーション</vt:lpstr>
      <vt:lpstr>PowerPoint プレゼンテーション</vt:lpstr>
      <vt:lpstr>STEP：01【当月基本情報】</vt:lpstr>
      <vt:lpstr>PowerPoint プレゼンテーション</vt:lpstr>
      <vt:lpstr>PowerPoint プレゼンテーション</vt:lpstr>
      <vt:lpstr>STEP：02【主力機・優秀機分析】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STEP：03【設定分析】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STEP：04【適正台数・入替設置トレンド分析】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STEP：05【新規導入機種分析】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STEP：06【低貸し分析】</vt:lpstr>
      <vt:lpstr>PowerPoint プレゼンテーション</vt:lpstr>
      <vt:lpstr>PowerPoint プレゼンテーション</vt:lpstr>
      <vt:lpstr>PowerPoint プレゼンテーション</vt:lpstr>
      <vt:lpstr>EXTRA【最新情報と当月分析まとめ】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nakano</dc:creator>
  <cp:lastModifiedBy>町田 はるか</cp:lastModifiedBy>
  <cp:revision>1190</cp:revision>
  <cp:lastPrinted>2025-06-05T07:14:42Z</cp:lastPrinted>
  <dcterms:created xsi:type="dcterms:W3CDTF">2021-03-02T06:22:39Z</dcterms:created>
  <dcterms:modified xsi:type="dcterms:W3CDTF">2026-03-16T01:47:21Z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0x010100F2FE126E17EC7E4A9DC84EF2E51142F6</vt:lpwstr>
  </property>
</Properties>
</file>